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99" r:id="rId9"/>
    <p:sldId id="263" r:id="rId10"/>
    <p:sldId id="298" r:id="rId11"/>
    <p:sldId id="264" r:id="rId12"/>
    <p:sldId id="267" r:id="rId13"/>
    <p:sldId id="301" r:id="rId14"/>
    <p:sldId id="303" r:id="rId15"/>
    <p:sldId id="268" r:id="rId16"/>
    <p:sldId id="269" r:id="rId17"/>
    <p:sldId id="273" r:id="rId18"/>
    <p:sldId id="276" r:id="rId19"/>
    <p:sldId id="270" r:id="rId20"/>
    <p:sldId id="274" r:id="rId21"/>
    <p:sldId id="277" r:id="rId22"/>
    <p:sldId id="304" r:id="rId23"/>
    <p:sldId id="279" r:id="rId24"/>
    <p:sldId id="272" r:id="rId25"/>
    <p:sldId id="271" r:id="rId26"/>
    <p:sldId id="281" r:id="rId27"/>
    <p:sldId id="300" r:id="rId28"/>
    <p:sldId id="284" r:id="rId29"/>
    <p:sldId id="285" r:id="rId30"/>
    <p:sldId id="286" r:id="rId31"/>
    <p:sldId id="287" r:id="rId32"/>
    <p:sldId id="288" r:id="rId33"/>
    <p:sldId id="289" r:id="rId34"/>
    <p:sldId id="290" r:id="rId35"/>
    <p:sldId id="291" r:id="rId36"/>
    <p:sldId id="293" r:id="rId37"/>
    <p:sldId id="297" r:id="rId38"/>
    <p:sldId id="305" r:id="rId39"/>
    <p:sldId id="30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594" autoAdjust="0"/>
    <p:restoredTop sz="94636" autoAdjust="0"/>
  </p:normalViewPr>
  <p:slideViewPr>
    <p:cSldViewPr>
      <p:cViewPr>
        <p:scale>
          <a:sx n="70" d="100"/>
          <a:sy n="70" d="100"/>
        </p:scale>
        <p:origin x="-1814" y="-480"/>
      </p:cViewPr>
      <p:guideLst>
        <p:guide orient="horz" pos="2160"/>
        <p:guide pos="2880"/>
      </p:guideLst>
    </p:cSldViewPr>
  </p:slideViewPr>
  <p:outlineViewPr>
    <p:cViewPr>
      <p:scale>
        <a:sx n="33" d="100"/>
        <a:sy n="33" d="100"/>
      </p:scale>
      <p:origin x="68" y="11784"/>
    </p:cViewPr>
  </p:outlineViewPr>
  <p:notesTextViewPr>
    <p:cViewPr>
      <p:scale>
        <a:sx n="100" d="100"/>
        <a:sy n="100" d="100"/>
      </p:scale>
      <p:origin x="0" y="0"/>
    </p:cViewPr>
  </p:notesTextViewPr>
  <p:notesViewPr>
    <p:cSldViewPr>
      <p:cViewPr varScale="1">
        <p:scale>
          <a:sx n="70" d="100"/>
          <a:sy n="70" d="100"/>
        </p:scale>
        <p:origin x="-30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Potty Training – Patience &amp; Perspiration</a:t>
            </a:r>
          </a:p>
          <a:p>
            <a:r>
              <a:rPr lang="en-US" dirty="0" smtClean="0"/>
              <a:t>Michael C. </a:t>
            </a:r>
            <a:r>
              <a:rPr lang="en-US" dirty="0" err="1" smtClean="0"/>
              <a:t>Messica</a:t>
            </a:r>
            <a:r>
              <a:rPr lang="en-US" dirty="0" smtClean="0"/>
              <a:t>, </a:t>
            </a:r>
            <a:r>
              <a:rPr lang="en-US" dirty="0" err="1" smtClean="0"/>
              <a:t>Phsy.D</a:t>
            </a:r>
            <a:r>
              <a:rPr lang="en-US" dirty="0" smtClean="0"/>
              <a:t>., BCBA-D</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6/4/2013</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Comfort Connection Family Resource Center &amp; Down Syndrome Association </a:t>
            </a:r>
            <a:r>
              <a:rPr lang="en-US" smtClean="0"/>
              <a:t>of O.C.</a:t>
            </a:r>
            <a:r>
              <a:rPr lang="en-US" dirty="0" smtClean="0"/>
              <a:t>	</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B57725-F405-4B8A-898B-E079C8813072}" type="slidenum">
              <a:rPr lang="en-US" smtClean="0"/>
              <a:t>‹#›</a:t>
            </a:fld>
            <a:endParaRPr lang="en-US" dirty="0"/>
          </a:p>
        </p:txBody>
      </p:sp>
    </p:spTree>
    <p:extLst>
      <p:ext uri="{BB962C8B-B14F-4D97-AF65-F5344CB8AC3E}">
        <p14:creationId xmlns:p14="http://schemas.microsoft.com/office/powerpoint/2010/main" val="758572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B9EB9D-2820-4E52-85DF-D44CDD6916A2}" type="datetimeFigureOut">
              <a:rPr lang="en-US" smtClean="0"/>
              <a:pPr/>
              <a:t>5/30/2013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564869-B7F2-4B6A-B6E3-C2E1CCEB69BF}" type="slidenum">
              <a:rPr lang="en-US" smtClean="0"/>
              <a:pPr/>
              <a:t>‹#›</a:t>
            </a:fld>
            <a:endParaRPr lang="en-US"/>
          </a:p>
        </p:txBody>
      </p:sp>
    </p:spTree>
    <p:extLst>
      <p:ext uri="{BB962C8B-B14F-4D97-AF65-F5344CB8AC3E}">
        <p14:creationId xmlns:p14="http://schemas.microsoft.com/office/powerpoint/2010/main" val="390467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DBB1720-F7AE-4550-A4D3-2FA563EC49A8}" type="slidenum">
              <a:rPr lang="en-US" smtClean="0"/>
              <a:pPr/>
              <a:t>12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28C1F24-E99E-4500-8368-B7D2CF48AB41}" type="slidenum">
              <a:rPr lang="en-US" smtClean="0"/>
              <a:pPr/>
              <a:t>15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7D4569C-46D6-4154-B99C-D493AFF2CB3E}" type="slidenum">
              <a:rPr lang="en-US" smtClean="0"/>
              <a:pPr/>
              <a:t>16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8F12D07-240B-4758-8105-1213E9CA3F33}" type="slidenum">
              <a:rPr lang="en-US" smtClean="0"/>
              <a:pPr/>
              <a:t>17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A885F48-6B02-4024-A389-367DC20A7B9B}" type="slidenum">
              <a:rPr lang="en-US" smtClean="0"/>
              <a:pPr/>
              <a:t>19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29DBC96-5FAC-436B-B2AC-12D90907A097}" type="slidenum">
              <a:rPr lang="en-US" smtClean="0"/>
              <a:pPr/>
              <a:t>20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1C04E29-4B15-461A-AED9-277D52ED1013}"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1C04E29-4B15-461A-AED9-277D52ED1013}" type="slidenum">
              <a:rPr lang="en-US" smtClean="0"/>
              <a:pPr/>
              <a:t>22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B2F5EF9-2C19-4CDB-A212-03331C141BBD}" type="datetimeFigureOut">
              <a:rPr lang="en-US" smtClean="0"/>
              <a:pPr/>
              <a:t>5/30/2013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0D96AA-80BC-484C-8BAF-6200A95A09BF}"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F5EF9-2C19-4CDB-A212-03331C141BBD}"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D96AA-80BC-484C-8BAF-6200A95A09BF}"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F5EF9-2C19-4CDB-A212-03331C141BBD}"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D96AA-80BC-484C-8BAF-6200A95A09BF}"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8CB18B1-6F14-44E3-B28E-29571D693C8F}"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F5EF9-2C19-4CDB-A212-03331C141BBD}"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D96AA-80BC-484C-8BAF-6200A95A09BF}"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F5EF9-2C19-4CDB-A212-03331C141BBD}"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D96AA-80BC-484C-8BAF-6200A95A09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2F5EF9-2C19-4CDB-A212-03331C141BBD}"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D96AA-80BC-484C-8BAF-6200A95A09BF}"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2F5EF9-2C19-4CDB-A212-03331C141BBD}" type="datetimeFigureOut">
              <a:rPr lang="en-US" smtClean="0"/>
              <a:pPr/>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D96AA-80BC-484C-8BAF-6200A95A09BF}"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2F5EF9-2C19-4CDB-A212-03331C141BBD}" type="datetimeFigureOut">
              <a:rPr lang="en-US" smtClean="0"/>
              <a:pPr/>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D96AA-80BC-484C-8BAF-6200A95A09BF}"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F5EF9-2C19-4CDB-A212-03331C141BBD}" type="datetimeFigureOut">
              <a:rPr lang="en-US" smtClean="0"/>
              <a:pPr/>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D96AA-80BC-484C-8BAF-6200A95A09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F5EF9-2C19-4CDB-A212-03331C141BBD}"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D96AA-80BC-484C-8BAF-6200A95A09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F5EF9-2C19-4CDB-A212-03331C141BBD}"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D96AA-80BC-484C-8BAF-6200A95A09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B2F5EF9-2C19-4CDB-A212-03331C141BBD}" type="datetimeFigureOut">
              <a:rPr lang="en-US" smtClean="0"/>
              <a:pPr/>
              <a:t>5/30/2013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0D96AA-80BC-484C-8BAF-6200A95A09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toilet+cartoon&amp;source=images&amp;cd=&amp;cad=rja&amp;docid=zDuct8v0nlcELM&amp;tbnid=wrG2Md2lpSENBM:&amp;ved=0CAUQjRw&amp;url=http://tatyana-everything.blogspot.com/2013/01/fun-toilet-facts.html&amp;ei=B-mkUbiAHePliALCxYGgCg&amp;psig=AFQjCNHm30Q25ert8r3SvY0sOBrAUpd4Gw&amp;ust=136984782102897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534400" cy="2590800"/>
          </a:xfrm>
        </p:spPr>
        <p:txBody>
          <a:bodyPr>
            <a:noAutofit/>
          </a:bodyPr>
          <a:lstStyle/>
          <a:p>
            <a:pPr algn="ctr"/>
            <a:r>
              <a:rPr lang="en-US" sz="2800" dirty="0" smtClean="0">
                <a:solidFill>
                  <a:schemeClr val="tx1"/>
                </a:solidFill>
                <a:effectLst/>
              </a:rPr>
              <a:t> </a:t>
            </a:r>
            <a:r>
              <a:rPr lang="en-US" sz="5000" b="1" i="1" dirty="0" smtClean="0">
                <a:solidFill>
                  <a:schemeClr val="tx1"/>
                </a:solidFill>
                <a:effectLst/>
              </a:rPr>
              <a:t>Potty Training: </a:t>
            </a:r>
            <a:r>
              <a:rPr lang="en-US" sz="4500" b="1" i="1" dirty="0" smtClean="0">
                <a:solidFill>
                  <a:schemeClr val="tx1"/>
                </a:solidFill>
                <a:effectLst/>
              </a:rPr>
              <a:t/>
            </a:r>
            <a:br>
              <a:rPr lang="en-US" sz="4500" b="1" i="1" dirty="0" smtClean="0">
                <a:solidFill>
                  <a:schemeClr val="tx1"/>
                </a:solidFill>
                <a:effectLst/>
              </a:rPr>
            </a:br>
            <a:r>
              <a:rPr lang="en-US" sz="4500" b="1" i="1" dirty="0" smtClean="0">
                <a:solidFill>
                  <a:schemeClr val="tx1"/>
                </a:solidFill>
                <a:effectLst/>
              </a:rPr>
              <a:t>Patience and Perspiration</a:t>
            </a:r>
            <a:r>
              <a:rPr lang="en-US" sz="2500" dirty="0" smtClean="0">
                <a:solidFill>
                  <a:schemeClr val="tx1"/>
                </a:solidFill>
                <a:effectLst/>
              </a:rPr>
              <a:t/>
            </a:r>
            <a:br>
              <a:rPr lang="en-US" sz="2500" dirty="0" smtClean="0">
                <a:solidFill>
                  <a:schemeClr val="tx1"/>
                </a:solidFill>
                <a:effectLst/>
              </a:rPr>
            </a:br>
            <a:endParaRPr lang="en-US" sz="2500" dirty="0"/>
          </a:p>
        </p:txBody>
      </p:sp>
      <p:sp>
        <p:nvSpPr>
          <p:cNvPr id="3" name="Subtitle 2"/>
          <p:cNvSpPr>
            <a:spLocks noGrp="1"/>
          </p:cNvSpPr>
          <p:nvPr>
            <p:ph type="subTitle" idx="1"/>
          </p:nvPr>
        </p:nvSpPr>
        <p:spPr>
          <a:xfrm>
            <a:off x="457200" y="3767862"/>
            <a:ext cx="8229600" cy="2556738"/>
          </a:xfrm>
        </p:spPr>
        <p:txBody>
          <a:bodyPr>
            <a:normAutofit lnSpcReduction="10000"/>
          </a:bodyPr>
          <a:lstStyle/>
          <a:p>
            <a:endParaRPr lang="en-US" dirty="0" smtClean="0"/>
          </a:p>
          <a:p>
            <a:endParaRPr lang="en-US" dirty="0" smtClean="0"/>
          </a:p>
          <a:p>
            <a:pPr algn="r"/>
            <a:r>
              <a:rPr lang="en-US" sz="2500" dirty="0" smtClean="0"/>
              <a:t>Michael Messina, </a:t>
            </a:r>
            <a:r>
              <a:rPr lang="en-US" sz="2500" dirty="0" err="1" smtClean="0"/>
              <a:t>Psy.D</a:t>
            </a:r>
            <a:r>
              <a:rPr lang="en-US" sz="2500" dirty="0" smtClean="0"/>
              <a:t>., BCBA-D</a:t>
            </a:r>
          </a:p>
          <a:p>
            <a:pPr algn="r"/>
            <a:r>
              <a:rPr lang="en-US" sz="2200" i="1" dirty="0" smtClean="0"/>
              <a:t>Licensed Clinical Psychologist</a:t>
            </a:r>
          </a:p>
          <a:p>
            <a:pPr algn="r"/>
            <a:r>
              <a:rPr lang="en-US" sz="2200" i="1" dirty="0" smtClean="0"/>
              <a:t>Board Certified Behavior Analyst</a:t>
            </a:r>
          </a:p>
          <a:p>
            <a:pPr algn="r"/>
            <a:r>
              <a:rPr lang="en-US" sz="2200" i="1" dirty="0" smtClean="0"/>
              <a:t>RCOC Manager of Behavioral Services</a:t>
            </a:r>
            <a:endParaRPr lang="en-US" sz="2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1"/>
            <a:r>
              <a:rPr lang="en-US" sz="2400" dirty="0"/>
              <a:t>Shows some awareness of being wet</a:t>
            </a:r>
          </a:p>
          <a:p>
            <a:pPr lvl="1"/>
            <a:r>
              <a:rPr lang="en-US" sz="2400" dirty="0"/>
              <a:t>Dislikes being wet</a:t>
            </a:r>
          </a:p>
          <a:p>
            <a:pPr lvl="1"/>
            <a:r>
              <a:rPr lang="en-US" sz="2400" dirty="0"/>
              <a:t>Awareness of having a BM or urination (i.e. withdrawal, body positioning</a:t>
            </a:r>
            <a:r>
              <a:rPr lang="en-US" sz="2400" dirty="0" smtClean="0"/>
              <a:t>)</a:t>
            </a:r>
          </a:p>
          <a:p>
            <a:pPr lvl="1"/>
            <a:r>
              <a:rPr lang="en-US" sz="2400" dirty="0"/>
              <a:t>Regular BMs and no soiling during </a:t>
            </a:r>
            <a:r>
              <a:rPr lang="en-US" sz="2400" dirty="0" smtClean="0"/>
              <a:t>sleep</a:t>
            </a:r>
          </a:p>
          <a:p>
            <a:pPr lvl="1"/>
            <a:r>
              <a:rPr lang="en-US" sz="2400" dirty="0"/>
              <a:t>Stool should be normal in size and consistency.  Soft, well-formed bowel movements are recommended.  Should be no evidence of constipation or diarrhea. Child’s diet or medications may be a factor in stool formation. Contact medical doctor if stool withholding occurs   </a:t>
            </a:r>
          </a:p>
          <a:p>
            <a:pPr lvl="1"/>
            <a:endParaRPr lang="en-US" sz="2400" dirty="0"/>
          </a:p>
          <a:p>
            <a:pPr marL="411480" lvl="1" indent="0">
              <a:buNone/>
            </a:pPr>
            <a:endParaRPr lang="en-US" sz="2400" dirty="0"/>
          </a:p>
        </p:txBody>
      </p:sp>
      <p:sp>
        <p:nvSpPr>
          <p:cNvPr id="3" name="Title 2"/>
          <p:cNvSpPr>
            <a:spLocks noGrp="1"/>
          </p:cNvSpPr>
          <p:nvPr>
            <p:ph type="title"/>
          </p:nvPr>
        </p:nvSpPr>
        <p:spPr/>
        <p:txBody>
          <a:bodyPr>
            <a:normAutofit/>
          </a:bodyPr>
          <a:lstStyle/>
          <a:p>
            <a:r>
              <a:rPr lang="en-US" dirty="0" smtClean="0"/>
              <a:t>Priority (cont.)</a:t>
            </a:r>
            <a:endParaRPr lang="en-US" dirty="0"/>
          </a:p>
        </p:txBody>
      </p:sp>
    </p:spTree>
    <p:extLst>
      <p:ext uri="{BB962C8B-B14F-4D97-AF65-F5344CB8AC3E}">
        <p14:creationId xmlns:p14="http://schemas.microsoft.com/office/powerpoint/2010/main" val="374720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400" dirty="0" smtClean="0"/>
              <a:t>Able to sit and hold body on toilet (may need adaptations)</a:t>
            </a:r>
          </a:p>
          <a:p>
            <a:pPr lvl="1"/>
            <a:r>
              <a:rPr lang="en-US" sz="2400" dirty="0" smtClean="0"/>
              <a:t>No medical conditions or medication that make toileting impossible (may need medical evaluation)</a:t>
            </a:r>
          </a:p>
          <a:p>
            <a:pPr lvl="1"/>
            <a:r>
              <a:rPr lang="en-US" sz="2400" dirty="0" smtClean="0"/>
              <a:t>Communicates need to use the bathroom or need to be changed</a:t>
            </a:r>
          </a:p>
          <a:p>
            <a:pPr lvl="1"/>
            <a:endParaRPr lang="en-US" sz="2400" dirty="0" smtClean="0"/>
          </a:p>
          <a:p>
            <a:pPr lvl="1"/>
            <a:endParaRPr lang="en-US" sz="2400" dirty="0" smtClean="0"/>
          </a:p>
          <a:p>
            <a:endParaRPr lang="en-US" dirty="0"/>
          </a:p>
        </p:txBody>
      </p:sp>
      <p:sp>
        <p:nvSpPr>
          <p:cNvPr id="3" name="Title 2"/>
          <p:cNvSpPr>
            <a:spLocks noGrp="1"/>
          </p:cNvSpPr>
          <p:nvPr>
            <p:ph type="title"/>
          </p:nvPr>
        </p:nvSpPr>
        <p:spPr/>
        <p:txBody>
          <a:bodyPr/>
          <a:lstStyle/>
          <a:p>
            <a:r>
              <a:rPr lang="en-US" dirty="0" smtClean="0"/>
              <a:t>Priority (cont.)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3"/>
          <p:cNvSpPr>
            <a:spLocks noGrp="1" noChangeArrowheads="1"/>
          </p:cNvSpPr>
          <p:nvPr>
            <p:ph idx="1"/>
          </p:nvPr>
        </p:nvSpPr>
        <p:spPr/>
        <p:txBody>
          <a:bodyPr/>
          <a:lstStyle/>
          <a:p>
            <a:pPr eaLnBrk="1" hangingPunct="1">
              <a:lnSpc>
                <a:spcPct val="80000"/>
              </a:lnSpc>
            </a:pPr>
            <a:r>
              <a:rPr lang="en-US" sz="2800" dirty="0" smtClean="0"/>
              <a:t>Prepare your child</a:t>
            </a:r>
          </a:p>
          <a:p>
            <a:pPr marL="0" indent="0" eaLnBrk="1" hangingPunct="1">
              <a:lnSpc>
                <a:spcPct val="80000"/>
              </a:lnSpc>
              <a:buNone/>
            </a:pPr>
            <a:endParaRPr lang="en-US" sz="2800" dirty="0" smtClean="0"/>
          </a:p>
          <a:p>
            <a:pPr lvl="1" eaLnBrk="1" hangingPunct="1">
              <a:lnSpc>
                <a:spcPct val="80000"/>
              </a:lnSpc>
            </a:pPr>
            <a:r>
              <a:rPr lang="en-US" sz="2800" dirty="0" smtClean="0"/>
              <a:t>Model toileting for the child</a:t>
            </a:r>
          </a:p>
          <a:p>
            <a:pPr lvl="1" eaLnBrk="1" hangingPunct="1">
              <a:lnSpc>
                <a:spcPct val="80000"/>
              </a:lnSpc>
            </a:pPr>
            <a:r>
              <a:rPr lang="en-US" sz="2800" dirty="0" smtClean="0"/>
              <a:t>Let the child observe parents or siblings using the toilet</a:t>
            </a:r>
          </a:p>
          <a:p>
            <a:pPr lvl="1" eaLnBrk="1" hangingPunct="1">
              <a:lnSpc>
                <a:spcPct val="80000"/>
              </a:lnSpc>
            </a:pPr>
            <a:r>
              <a:rPr lang="en-US" sz="2800" dirty="0" smtClean="0"/>
              <a:t>Watch a DVD of toilet routine </a:t>
            </a:r>
          </a:p>
          <a:p>
            <a:pPr lvl="1" eaLnBrk="1" hangingPunct="1">
              <a:lnSpc>
                <a:spcPct val="80000"/>
              </a:lnSpc>
            </a:pPr>
            <a:r>
              <a:rPr lang="en-US" sz="2800" dirty="0" smtClean="0"/>
              <a:t>Read books on toileting</a:t>
            </a:r>
          </a:p>
          <a:p>
            <a:pPr lvl="1" eaLnBrk="1" hangingPunct="1">
              <a:lnSpc>
                <a:spcPct val="80000"/>
              </a:lnSpc>
            </a:pPr>
            <a:r>
              <a:rPr lang="en-US" sz="2800" dirty="0" smtClean="0"/>
              <a:t>Toileting dolls</a:t>
            </a:r>
          </a:p>
          <a:p>
            <a:pPr lvl="1" eaLnBrk="1" hangingPunct="1">
              <a:lnSpc>
                <a:spcPct val="80000"/>
              </a:lnSpc>
              <a:buFontTx/>
              <a:buNone/>
            </a:pPr>
            <a:endParaRPr lang="en-US" dirty="0" smtClean="0"/>
          </a:p>
          <a:p>
            <a:pPr eaLnBrk="1" hangingPunct="1"/>
            <a:endParaRPr lang="en-US" dirty="0" smtClean="0"/>
          </a:p>
        </p:txBody>
      </p:sp>
      <p:sp>
        <p:nvSpPr>
          <p:cNvPr id="48130" name="Slide Number Placeholder 5"/>
          <p:cNvSpPr>
            <a:spLocks noGrp="1"/>
          </p:cNvSpPr>
          <p:nvPr>
            <p:ph type="sldNum" sz="quarter" idx="12"/>
          </p:nvPr>
        </p:nvSpPr>
        <p:spPr>
          <a:noFill/>
        </p:spPr>
        <p:txBody>
          <a:bodyPr/>
          <a:lstStyle/>
          <a:p>
            <a:fld id="{ED0A0D47-89C6-4F74-8FFD-5C5FB108049F}" type="slidenum">
              <a:rPr lang="en-US" smtClean="0"/>
              <a:pPr/>
              <a:t>12</a:t>
            </a:fld>
            <a:endParaRPr lang="en-US" smtClean="0"/>
          </a:p>
        </p:txBody>
      </p:sp>
      <p:sp>
        <p:nvSpPr>
          <p:cNvPr id="48131" name="AutoShape 2"/>
          <p:cNvSpPr>
            <a:spLocks noGrp="1" noChangeArrowheads="1"/>
          </p:cNvSpPr>
          <p:nvPr>
            <p:ph type="title"/>
          </p:nvPr>
        </p:nvSpPr>
        <p:spPr/>
        <p:txBody>
          <a:bodyPr/>
          <a:lstStyle/>
          <a:p>
            <a:pPr eaLnBrk="1" hangingPunct="1"/>
            <a:r>
              <a:rPr lang="en-US" dirty="0" smtClean="0"/>
              <a:t>Preparation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2286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 calcmode="lin" valueType="num">
                                      <p:cBhvr>
                                        <p:cTn id="7" dur="1000" fill="hold"/>
                                        <p:tgtEl>
                                          <p:spTgt spid="4813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813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813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81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childTnLst>
                                    <p:set>
                                      <p:cBhvr>
                                        <p:cTn id="14" dur="1" fill="hold">
                                          <p:stCondLst>
                                            <p:cond delay="0"/>
                                          </p:stCondLst>
                                        </p:cTn>
                                        <p:tgtEl>
                                          <p:spTgt spid="48132">
                                            <p:txEl>
                                              <p:pRg st="2" end="2"/>
                                            </p:txEl>
                                          </p:spTgt>
                                        </p:tgtEl>
                                        <p:attrNameLst>
                                          <p:attrName>style.visibility</p:attrName>
                                        </p:attrNameLst>
                                      </p:cBhvr>
                                      <p:to>
                                        <p:strVal val="visible"/>
                                      </p:to>
                                    </p:set>
                                    <p:anim calcmode="lin" valueType="num">
                                      <p:cBhvr>
                                        <p:cTn id="15" dur="1000" fill="hold"/>
                                        <p:tgtEl>
                                          <p:spTgt spid="4813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813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813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813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1" nodeType="clickEffect">
                                  <p:stCondLst>
                                    <p:cond delay="0"/>
                                  </p:stCondLst>
                                  <p:childTnLst>
                                    <p:set>
                                      <p:cBhvr>
                                        <p:cTn id="22" dur="1" fill="hold">
                                          <p:stCondLst>
                                            <p:cond delay="0"/>
                                          </p:stCondLst>
                                        </p:cTn>
                                        <p:tgtEl>
                                          <p:spTgt spid="48132">
                                            <p:txEl>
                                              <p:pRg st="3" end="3"/>
                                            </p:txEl>
                                          </p:spTgt>
                                        </p:tgtEl>
                                        <p:attrNameLst>
                                          <p:attrName>style.visibility</p:attrName>
                                        </p:attrNameLst>
                                      </p:cBhvr>
                                      <p:to>
                                        <p:strVal val="visible"/>
                                      </p:to>
                                    </p:set>
                                    <p:anim calcmode="lin" valueType="num">
                                      <p:cBhvr>
                                        <p:cTn id="23" dur="1000" fill="hold"/>
                                        <p:tgtEl>
                                          <p:spTgt spid="4813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8132">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8132">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813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1" nodeType="clickEffect">
                                  <p:stCondLst>
                                    <p:cond delay="0"/>
                                  </p:stCondLst>
                                  <p:childTnLst>
                                    <p:set>
                                      <p:cBhvr>
                                        <p:cTn id="30" dur="1" fill="hold">
                                          <p:stCondLst>
                                            <p:cond delay="0"/>
                                          </p:stCondLst>
                                        </p:cTn>
                                        <p:tgtEl>
                                          <p:spTgt spid="48132">
                                            <p:txEl>
                                              <p:pRg st="4" end="4"/>
                                            </p:txEl>
                                          </p:spTgt>
                                        </p:tgtEl>
                                        <p:attrNameLst>
                                          <p:attrName>style.visibility</p:attrName>
                                        </p:attrNameLst>
                                      </p:cBhvr>
                                      <p:to>
                                        <p:strVal val="visible"/>
                                      </p:to>
                                    </p:set>
                                    <p:anim calcmode="lin" valueType="num">
                                      <p:cBhvr>
                                        <p:cTn id="31" dur="1000" fill="hold"/>
                                        <p:tgtEl>
                                          <p:spTgt spid="4813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813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813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813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1" nodeType="clickEffect">
                                  <p:stCondLst>
                                    <p:cond delay="0"/>
                                  </p:stCondLst>
                                  <p:childTnLst>
                                    <p:set>
                                      <p:cBhvr>
                                        <p:cTn id="38" dur="1" fill="hold">
                                          <p:stCondLst>
                                            <p:cond delay="0"/>
                                          </p:stCondLst>
                                        </p:cTn>
                                        <p:tgtEl>
                                          <p:spTgt spid="48132">
                                            <p:txEl>
                                              <p:pRg st="5" end="5"/>
                                            </p:txEl>
                                          </p:spTgt>
                                        </p:tgtEl>
                                        <p:attrNameLst>
                                          <p:attrName>style.visibility</p:attrName>
                                        </p:attrNameLst>
                                      </p:cBhvr>
                                      <p:to>
                                        <p:strVal val="visible"/>
                                      </p:to>
                                    </p:set>
                                    <p:anim calcmode="lin" valueType="num">
                                      <p:cBhvr>
                                        <p:cTn id="39" dur="1000" fill="hold"/>
                                        <p:tgtEl>
                                          <p:spTgt spid="4813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813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813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4813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1" nodeType="clickEffect">
                                  <p:stCondLst>
                                    <p:cond delay="0"/>
                                  </p:stCondLst>
                                  <p:childTnLst>
                                    <p:set>
                                      <p:cBhvr>
                                        <p:cTn id="46" dur="1" fill="hold">
                                          <p:stCondLst>
                                            <p:cond delay="0"/>
                                          </p:stCondLst>
                                        </p:cTn>
                                        <p:tgtEl>
                                          <p:spTgt spid="48132">
                                            <p:txEl>
                                              <p:pRg st="6" end="6"/>
                                            </p:txEl>
                                          </p:spTgt>
                                        </p:tgtEl>
                                        <p:attrNameLst>
                                          <p:attrName>style.visibility</p:attrName>
                                        </p:attrNameLst>
                                      </p:cBhvr>
                                      <p:to>
                                        <p:strVal val="visible"/>
                                      </p:to>
                                    </p:set>
                                    <p:anim calcmode="lin" valueType="num">
                                      <p:cBhvr>
                                        <p:cTn id="47" dur="1000" fill="hold"/>
                                        <p:tgtEl>
                                          <p:spTgt spid="4813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813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813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481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1" dirty="0" smtClean="0"/>
              <a:t>Potty Training DVDs</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Preparation (cont.)</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74" y="3276600"/>
            <a:ext cx="16922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67075"/>
            <a:ext cx="1747837"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117" y="3257550"/>
            <a:ext cx="16764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245" y="3257550"/>
            <a:ext cx="1524000" cy="237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605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b="1" dirty="0" smtClean="0"/>
              <a:t>Potty Training Books</a:t>
            </a:r>
          </a:p>
          <a:p>
            <a:pPr marL="0" indent="0">
              <a:buNone/>
            </a:pPr>
            <a:endParaRPr lang="en-US" sz="2800" b="1" dirty="0" smtClean="0"/>
          </a:p>
          <a:p>
            <a:pPr marL="0" indent="0">
              <a:buNone/>
            </a:pPr>
            <a:endParaRPr lang="en-US" dirty="0"/>
          </a:p>
        </p:txBody>
      </p:sp>
      <p:sp>
        <p:nvSpPr>
          <p:cNvPr id="3" name="Title 2"/>
          <p:cNvSpPr>
            <a:spLocks noGrp="1"/>
          </p:cNvSpPr>
          <p:nvPr>
            <p:ph type="title"/>
          </p:nvPr>
        </p:nvSpPr>
        <p:spPr/>
        <p:txBody>
          <a:bodyPr/>
          <a:lstStyle/>
          <a:p>
            <a:r>
              <a:rPr lang="en-US" dirty="0" smtClean="0"/>
              <a:t>Preparation (cont.)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799"/>
            <a:ext cx="1828800"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71799"/>
            <a:ext cx="1905000" cy="243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71799"/>
            <a:ext cx="1905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descr="http://ecx.images-amazon.com/images/I/71SQYaXBVtL._SL1327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971798"/>
            <a:ext cx="2032044" cy="243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15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p:txBody>
          <a:bodyPr/>
          <a:lstStyle/>
          <a:p>
            <a:pPr eaLnBrk="1" hangingPunct="1">
              <a:lnSpc>
                <a:spcPct val="80000"/>
              </a:lnSpc>
            </a:pPr>
            <a:r>
              <a:rPr lang="en-US" sz="2800" dirty="0" smtClean="0"/>
              <a:t>Make toileting a comfortable experience.</a:t>
            </a:r>
          </a:p>
          <a:p>
            <a:pPr marL="0" indent="0" eaLnBrk="1" hangingPunct="1">
              <a:lnSpc>
                <a:spcPct val="80000"/>
              </a:lnSpc>
              <a:buNone/>
            </a:pPr>
            <a:endParaRPr lang="en-US" sz="2800" dirty="0" smtClean="0"/>
          </a:p>
          <a:p>
            <a:pPr lvl="1" eaLnBrk="1" hangingPunct="1">
              <a:lnSpc>
                <a:spcPct val="80000"/>
              </a:lnSpc>
            </a:pPr>
            <a:r>
              <a:rPr lang="en-US" sz="2800" dirty="0" smtClean="0"/>
              <a:t>A step stool so feet are not dangling and so that he/she is able to get on the toilet independently</a:t>
            </a:r>
          </a:p>
          <a:p>
            <a:pPr lvl="1" eaLnBrk="1" hangingPunct="1">
              <a:lnSpc>
                <a:spcPct val="80000"/>
              </a:lnSpc>
            </a:pPr>
            <a:r>
              <a:rPr lang="en-US" sz="2800" dirty="0"/>
              <a:t>A</a:t>
            </a:r>
            <a:r>
              <a:rPr lang="en-US" sz="2800" dirty="0" smtClean="0"/>
              <a:t> potty chair or adaptive seat</a:t>
            </a:r>
          </a:p>
          <a:p>
            <a:pPr lvl="1" eaLnBrk="1" hangingPunct="1">
              <a:lnSpc>
                <a:spcPct val="80000"/>
              </a:lnSpc>
            </a:pPr>
            <a:r>
              <a:rPr lang="en-US" sz="2800" dirty="0" smtClean="0"/>
              <a:t>Make the room and toilet seat temperature comfortable </a:t>
            </a:r>
          </a:p>
          <a:p>
            <a:pPr lvl="1" eaLnBrk="1" hangingPunct="1">
              <a:lnSpc>
                <a:spcPct val="80000"/>
              </a:lnSpc>
            </a:pPr>
            <a:endParaRPr lang="en-US" dirty="0" smtClean="0"/>
          </a:p>
        </p:txBody>
      </p:sp>
      <p:sp>
        <p:nvSpPr>
          <p:cNvPr id="49154" name="Slide Number Placeholder 5"/>
          <p:cNvSpPr>
            <a:spLocks noGrp="1"/>
          </p:cNvSpPr>
          <p:nvPr>
            <p:ph type="sldNum" sz="quarter" idx="12"/>
          </p:nvPr>
        </p:nvSpPr>
        <p:spPr>
          <a:noFill/>
        </p:spPr>
        <p:txBody>
          <a:bodyPr/>
          <a:lstStyle/>
          <a:p>
            <a:fld id="{23BE2359-7E54-4476-979C-AF5B3E95D275}" type="slidenum">
              <a:rPr lang="en-US" smtClean="0"/>
              <a:pPr/>
              <a:t>15</a:t>
            </a:fld>
            <a:endParaRPr lang="en-US" smtClean="0"/>
          </a:p>
        </p:txBody>
      </p:sp>
      <p:sp>
        <p:nvSpPr>
          <p:cNvPr id="49155" name="AutoShape 2"/>
          <p:cNvSpPr>
            <a:spLocks noGrp="1" noChangeArrowheads="1"/>
          </p:cNvSpPr>
          <p:nvPr>
            <p:ph type="title"/>
          </p:nvPr>
        </p:nvSpPr>
        <p:spPr/>
        <p:txBody>
          <a:bodyPr/>
          <a:lstStyle/>
          <a:p>
            <a:pPr eaLnBrk="1" hangingPunct="1"/>
            <a:r>
              <a:rPr lang="en-US" sz="4500" dirty="0" smtClean="0"/>
              <a:t>Preparation (cont.)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fade">
                                      <p:cBhvr>
                                        <p:cTn id="7" dur="800" decel="100000"/>
                                        <p:tgtEl>
                                          <p:spTgt spid="49156">
                                            <p:txEl>
                                              <p:pRg st="0" end="0"/>
                                            </p:txEl>
                                          </p:spTgt>
                                        </p:tgtEl>
                                      </p:cBhvr>
                                    </p:animEffect>
                                    <p:anim calcmode="lin" valueType="num">
                                      <p:cBhvr>
                                        <p:cTn id="8" dur="800" decel="100000" fill="hold"/>
                                        <p:tgtEl>
                                          <p:spTgt spid="4915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915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915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5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5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fade">
                                      <p:cBhvr>
                                        <p:cTn id="17" dur="800" decel="100000"/>
                                        <p:tgtEl>
                                          <p:spTgt spid="49156">
                                            <p:txEl>
                                              <p:pRg st="2" end="2"/>
                                            </p:txEl>
                                          </p:spTgt>
                                        </p:tgtEl>
                                      </p:cBhvr>
                                    </p:animEffect>
                                    <p:anim calcmode="lin" valueType="num">
                                      <p:cBhvr>
                                        <p:cTn id="18" dur="800" decel="100000" fill="hold"/>
                                        <p:tgtEl>
                                          <p:spTgt spid="49156">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9156">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9156">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9156">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915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9156">
                                            <p:txEl>
                                              <p:pRg st="3" end="3"/>
                                            </p:txEl>
                                          </p:spTgt>
                                        </p:tgtEl>
                                        <p:attrNameLst>
                                          <p:attrName>style.visibility</p:attrName>
                                        </p:attrNameLst>
                                      </p:cBhvr>
                                      <p:to>
                                        <p:strVal val="visible"/>
                                      </p:to>
                                    </p:set>
                                    <p:animEffect transition="in" filter="fade">
                                      <p:cBhvr>
                                        <p:cTn id="27" dur="800" decel="100000"/>
                                        <p:tgtEl>
                                          <p:spTgt spid="49156">
                                            <p:txEl>
                                              <p:pRg st="3" end="3"/>
                                            </p:txEl>
                                          </p:spTgt>
                                        </p:tgtEl>
                                      </p:cBhvr>
                                    </p:animEffect>
                                    <p:anim calcmode="lin" valueType="num">
                                      <p:cBhvr>
                                        <p:cTn id="28" dur="800" decel="100000" fill="hold"/>
                                        <p:tgtEl>
                                          <p:spTgt spid="49156">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9156">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9156">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9156">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915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49156">
                                            <p:txEl>
                                              <p:pRg st="4" end="4"/>
                                            </p:txEl>
                                          </p:spTgt>
                                        </p:tgtEl>
                                        <p:attrNameLst>
                                          <p:attrName>style.visibility</p:attrName>
                                        </p:attrNameLst>
                                      </p:cBhvr>
                                      <p:to>
                                        <p:strVal val="visible"/>
                                      </p:to>
                                    </p:set>
                                    <p:animEffect transition="in" filter="fade">
                                      <p:cBhvr>
                                        <p:cTn id="37" dur="800" decel="100000"/>
                                        <p:tgtEl>
                                          <p:spTgt spid="49156">
                                            <p:txEl>
                                              <p:pRg st="4" end="4"/>
                                            </p:txEl>
                                          </p:spTgt>
                                        </p:tgtEl>
                                      </p:cBhvr>
                                    </p:animEffect>
                                    <p:anim calcmode="lin" valueType="num">
                                      <p:cBhvr>
                                        <p:cTn id="38" dur="800" decel="100000" fill="hold"/>
                                        <p:tgtEl>
                                          <p:spTgt spid="49156">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9156">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9156">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9156">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9156">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3"/>
          <p:cNvSpPr>
            <a:spLocks noGrp="1" noChangeArrowheads="1"/>
          </p:cNvSpPr>
          <p:nvPr>
            <p:ph idx="1"/>
          </p:nvPr>
        </p:nvSpPr>
        <p:spPr>
          <a:xfrm>
            <a:off x="699247" y="2248347"/>
            <a:ext cx="6006353" cy="3877815"/>
          </a:xfrm>
        </p:spPr>
        <p:txBody>
          <a:bodyPr>
            <a:normAutofit fontScale="92500" lnSpcReduction="10000"/>
          </a:bodyPr>
          <a:lstStyle/>
          <a:p>
            <a:pPr>
              <a:lnSpc>
                <a:spcPct val="80000"/>
              </a:lnSpc>
            </a:pPr>
            <a:r>
              <a:rPr lang="en-US" sz="2500" dirty="0" smtClean="0"/>
              <a:t>Make toileting a fun and pleasant experience</a:t>
            </a:r>
          </a:p>
          <a:p>
            <a:pPr marL="0" indent="0">
              <a:lnSpc>
                <a:spcPct val="80000"/>
              </a:lnSpc>
              <a:buNone/>
            </a:pPr>
            <a:endParaRPr lang="en-US" sz="2500" dirty="0" smtClean="0"/>
          </a:p>
          <a:p>
            <a:pPr lvl="1" eaLnBrk="1" hangingPunct="1">
              <a:lnSpc>
                <a:spcPct val="80000"/>
              </a:lnSpc>
            </a:pPr>
            <a:r>
              <a:rPr lang="en-US" sz="2500" dirty="0" smtClean="0"/>
              <a:t>Have a favorite book or toy in the bathroom that the child only has access to while in the bathroom</a:t>
            </a:r>
          </a:p>
          <a:p>
            <a:pPr lvl="1" eaLnBrk="1" hangingPunct="1">
              <a:lnSpc>
                <a:spcPct val="80000"/>
              </a:lnSpc>
            </a:pPr>
            <a:r>
              <a:rPr lang="en-US" sz="2500" dirty="0" smtClean="0"/>
              <a:t>Have music or a portable DVD player on while child is sitting on the toilet</a:t>
            </a:r>
          </a:p>
          <a:p>
            <a:pPr lvl="1" eaLnBrk="1" hangingPunct="1">
              <a:lnSpc>
                <a:spcPct val="80000"/>
              </a:lnSpc>
            </a:pPr>
            <a:r>
              <a:rPr lang="en-US" sz="2500" dirty="0" smtClean="0"/>
              <a:t>Make a game out of toileting (i.e. sinking the Cheerios, lining the toilet with foil to make a noise)</a:t>
            </a:r>
          </a:p>
          <a:p>
            <a:pPr lvl="1" eaLnBrk="1" hangingPunct="1">
              <a:lnSpc>
                <a:spcPct val="80000"/>
              </a:lnSpc>
            </a:pPr>
            <a:r>
              <a:rPr lang="en-US" sz="2500" dirty="0" smtClean="0"/>
              <a:t>Keep bathroom organized and clean to reduce distractions</a:t>
            </a:r>
          </a:p>
          <a:p>
            <a:pPr lvl="1" eaLnBrk="1" hangingPunct="1">
              <a:lnSpc>
                <a:spcPct val="80000"/>
              </a:lnSpc>
            </a:pPr>
            <a:endParaRPr lang="en-US" dirty="0" smtClean="0"/>
          </a:p>
        </p:txBody>
      </p:sp>
      <p:sp>
        <p:nvSpPr>
          <p:cNvPr id="50178" name="Slide Number Placeholder 5"/>
          <p:cNvSpPr>
            <a:spLocks noGrp="1"/>
          </p:cNvSpPr>
          <p:nvPr>
            <p:ph type="sldNum" sz="quarter" idx="12"/>
          </p:nvPr>
        </p:nvSpPr>
        <p:spPr>
          <a:noFill/>
        </p:spPr>
        <p:txBody>
          <a:bodyPr/>
          <a:lstStyle/>
          <a:p>
            <a:fld id="{5C5F800F-91AB-46D8-B81D-2132826094EC}" type="slidenum">
              <a:rPr lang="en-US" smtClean="0"/>
              <a:pPr/>
              <a:t>16</a:t>
            </a:fld>
            <a:endParaRPr lang="en-US" smtClean="0"/>
          </a:p>
        </p:txBody>
      </p:sp>
      <p:sp>
        <p:nvSpPr>
          <p:cNvPr id="50179" name="AutoShape 2"/>
          <p:cNvSpPr>
            <a:spLocks noGrp="1" noChangeArrowheads="1"/>
          </p:cNvSpPr>
          <p:nvPr>
            <p:ph type="title"/>
          </p:nvPr>
        </p:nvSpPr>
        <p:spPr/>
        <p:txBody>
          <a:bodyPr>
            <a:normAutofit/>
          </a:bodyPr>
          <a:lstStyle/>
          <a:p>
            <a:r>
              <a:rPr lang="en-US" sz="4500" dirty="0" smtClean="0"/>
              <a:t>Preparation (cont.)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106" y="2438400"/>
            <a:ext cx="16287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fade">
                                      <p:cBhvr>
                                        <p:cTn id="7" dur="100"/>
                                        <p:tgtEl>
                                          <p:spTgt spid="50180">
                                            <p:txEl>
                                              <p:pRg st="0" end="0"/>
                                            </p:txEl>
                                          </p:spTgt>
                                        </p:tgtEl>
                                      </p:cBhvr>
                                    </p:animEffect>
                                    <p:anim calcmode="lin" valueType="num">
                                      <p:cBhvr>
                                        <p:cTn id="8" dur="4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0180">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018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018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50180">
                                            <p:txEl>
                                              <p:pRg st="2" end="2"/>
                                            </p:txEl>
                                          </p:spTgt>
                                        </p:tgtEl>
                                        <p:attrNameLst>
                                          <p:attrName>style.visibility</p:attrName>
                                        </p:attrNameLst>
                                      </p:cBhvr>
                                      <p:to>
                                        <p:strVal val="visible"/>
                                      </p:to>
                                    </p:set>
                                    <p:animEffect transition="in" filter="fade">
                                      <p:cBhvr>
                                        <p:cTn id="16" dur="100"/>
                                        <p:tgtEl>
                                          <p:spTgt spid="50180">
                                            <p:txEl>
                                              <p:pRg st="2" end="2"/>
                                            </p:txEl>
                                          </p:spTgt>
                                        </p:tgtEl>
                                      </p:cBhvr>
                                    </p:animEffect>
                                    <p:anim calcmode="lin" valueType="num">
                                      <p:cBhvr>
                                        <p:cTn id="17" dur="4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50180">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0180">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0180">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0180">
                                            <p:txEl>
                                              <p:pRg st="3" end="3"/>
                                            </p:txEl>
                                          </p:spTgt>
                                        </p:tgtEl>
                                        <p:attrNameLst>
                                          <p:attrName>style.visibility</p:attrName>
                                        </p:attrNameLst>
                                      </p:cBhvr>
                                      <p:to>
                                        <p:strVal val="visible"/>
                                      </p:to>
                                    </p:set>
                                    <p:animEffect transition="in" filter="fade">
                                      <p:cBhvr>
                                        <p:cTn id="25" dur="100"/>
                                        <p:tgtEl>
                                          <p:spTgt spid="50180">
                                            <p:txEl>
                                              <p:pRg st="3" end="3"/>
                                            </p:txEl>
                                          </p:spTgt>
                                        </p:tgtEl>
                                      </p:cBhvr>
                                    </p:animEffect>
                                    <p:anim calcmode="lin" valueType="num">
                                      <p:cBhvr>
                                        <p:cTn id="26" dur="4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50180">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0180">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0180">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50180">
                                            <p:txEl>
                                              <p:pRg st="4" end="4"/>
                                            </p:txEl>
                                          </p:spTgt>
                                        </p:tgtEl>
                                        <p:attrNameLst>
                                          <p:attrName>style.visibility</p:attrName>
                                        </p:attrNameLst>
                                      </p:cBhvr>
                                      <p:to>
                                        <p:strVal val="visible"/>
                                      </p:to>
                                    </p:set>
                                    <p:animEffect transition="in" filter="fade">
                                      <p:cBhvr>
                                        <p:cTn id="34" dur="100"/>
                                        <p:tgtEl>
                                          <p:spTgt spid="50180">
                                            <p:txEl>
                                              <p:pRg st="4" end="4"/>
                                            </p:txEl>
                                          </p:spTgt>
                                        </p:tgtEl>
                                      </p:cBhvr>
                                    </p:animEffect>
                                    <p:anim calcmode="lin" valueType="num">
                                      <p:cBhvr>
                                        <p:cTn id="35" dur="4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50180">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0180">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0180">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50180">
                                            <p:txEl>
                                              <p:pRg st="5" end="5"/>
                                            </p:txEl>
                                          </p:spTgt>
                                        </p:tgtEl>
                                        <p:attrNameLst>
                                          <p:attrName>style.visibility</p:attrName>
                                        </p:attrNameLst>
                                      </p:cBhvr>
                                      <p:to>
                                        <p:strVal val="visible"/>
                                      </p:to>
                                    </p:set>
                                    <p:animEffect transition="in" filter="fade">
                                      <p:cBhvr>
                                        <p:cTn id="43" dur="100"/>
                                        <p:tgtEl>
                                          <p:spTgt spid="50180">
                                            <p:txEl>
                                              <p:pRg st="5" end="5"/>
                                            </p:txEl>
                                          </p:spTgt>
                                        </p:tgtEl>
                                      </p:cBhvr>
                                    </p:animEffect>
                                    <p:anim calcmode="lin" valueType="num">
                                      <p:cBhvr>
                                        <p:cTn id="44" dur="400" fill="hold"/>
                                        <p:tgtEl>
                                          <p:spTgt spid="50180">
                                            <p:txEl>
                                              <p:pRg st="5" end="5"/>
                                            </p:txEl>
                                          </p:spTgt>
                                        </p:tgtEl>
                                        <p:attrNameLst>
                                          <p:attrName>ppt_x</p:attrName>
                                        </p:attrNameLst>
                                      </p:cBhvr>
                                      <p:tavLst>
                                        <p:tav tm="0">
                                          <p:val>
                                            <p:strVal val="#ppt_x"/>
                                          </p:val>
                                        </p:tav>
                                        <p:tav tm="100000">
                                          <p:val>
                                            <p:strVal val="#ppt_x"/>
                                          </p:val>
                                        </p:tav>
                                      </p:tavLst>
                                    </p:anim>
                                    <p:anim calcmode="lin" valueType="num">
                                      <p:cBhvr>
                                        <p:cTn id="45" dur="400" fill="hold"/>
                                        <p:tgtEl>
                                          <p:spTgt spid="50180">
                                            <p:txEl>
                                              <p:pRg st="5" end="5"/>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0180">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0180">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3"/>
          <p:cNvSpPr>
            <a:spLocks noGrp="1" noChangeArrowheads="1"/>
          </p:cNvSpPr>
          <p:nvPr>
            <p:ph idx="1"/>
          </p:nvPr>
        </p:nvSpPr>
        <p:spPr/>
        <p:txBody>
          <a:bodyPr>
            <a:normAutofit/>
          </a:bodyPr>
          <a:lstStyle/>
          <a:p>
            <a:pPr eaLnBrk="1" hangingPunct="1">
              <a:lnSpc>
                <a:spcPct val="80000"/>
              </a:lnSpc>
            </a:pPr>
            <a:r>
              <a:rPr lang="en-US" sz="2200" dirty="0" smtClean="0"/>
              <a:t>In most cases, once you begin toilet training you should put away diapers and only use pull-ups or underwear</a:t>
            </a:r>
          </a:p>
          <a:p>
            <a:pPr eaLnBrk="1" hangingPunct="1">
              <a:lnSpc>
                <a:spcPct val="80000"/>
              </a:lnSpc>
              <a:buNone/>
            </a:pPr>
            <a:endParaRPr lang="en-US" sz="2200" b="1" dirty="0" smtClean="0"/>
          </a:p>
          <a:p>
            <a:pPr lvl="1" eaLnBrk="1" hangingPunct="1">
              <a:lnSpc>
                <a:spcPct val="80000"/>
              </a:lnSpc>
            </a:pPr>
            <a:r>
              <a:rPr lang="en-US" dirty="0" smtClean="0"/>
              <a:t>Have fun underwear with cartoon characters</a:t>
            </a:r>
          </a:p>
          <a:p>
            <a:pPr lvl="1" eaLnBrk="1" hangingPunct="1">
              <a:lnSpc>
                <a:spcPct val="80000"/>
              </a:lnSpc>
            </a:pPr>
            <a:r>
              <a:rPr lang="en-US" dirty="0" smtClean="0"/>
              <a:t>Place underwear under pull-up so that child feels the wetness </a:t>
            </a:r>
          </a:p>
          <a:p>
            <a:pPr lvl="1" eaLnBrk="1" hangingPunct="1">
              <a:lnSpc>
                <a:spcPct val="80000"/>
              </a:lnSpc>
            </a:pPr>
            <a:r>
              <a:rPr lang="en-US" dirty="0" smtClean="0"/>
              <a:t>Pull-ups should be slowly faded and underwear only should be used</a:t>
            </a:r>
          </a:p>
          <a:p>
            <a:pPr lvl="1" eaLnBrk="1" hangingPunct="1">
              <a:lnSpc>
                <a:spcPct val="80000"/>
              </a:lnSpc>
            </a:pPr>
            <a:r>
              <a:rPr lang="en-US" dirty="0" smtClean="0"/>
              <a:t>If having a diaper or pull-up on is an antecedent to elimination, then a hole may be cut in the diaper and the child then placed on the toilet and prompted to go</a:t>
            </a:r>
          </a:p>
          <a:p>
            <a:pPr eaLnBrk="1" hangingPunct="1">
              <a:lnSpc>
                <a:spcPct val="80000"/>
              </a:lnSpc>
              <a:buFont typeface="Wingdings" pitchFamily="2" charset="2"/>
              <a:buNone/>
            </a:pPr>
            <a:endParaRPr lang="en-US" dirty="0" smtClean="0"/>
          </a:p>
        </p:txBody>
      </p:sp>
      <p:sp>
        <p:nvSpPr>
          <p:cNvPr id="54274" name="Slide Number Placeholder 5"/>
          <p:cNvSpPr>
            <a:spLocks noGrp="1"/>
          </p:cNvSpPr>
          <p:nvPr>
            <p:ph type="sldNum" sz="quarter" idx="12"/>
          </p:nvPr>
        </p:nvSpPr>
        <p:spPr>
          <a:noFill/>
        </p:spPr>
        <p:txBody>
          <a:bodyPr/>
          <a:lstStyle/>
          <a:p>
            <a:fld id="{3719903C-29BB-492D-BAF8-E4DBE06EAD55}" type="slidenum">
              <a:rPr lang="en-US" smtClean="0"/>
              <a:pPr/>
              <a:t>17</a:t>
            </a:fld>
            <a:endParaRPr lang="en-US" smtClean="0"/>
          </a:p>
        </p:txBody>
      </p:sp>
      <p:sp>
        <p:nvSpPr>
          <p:cNvPr id="55299" name="AutoShape 2"/>
          <p:cNvSpPr>
            <a:spLocks noGrp="1" noChangeArrowheads="1"/>
          </p:cNvSpPr>
          <p:nvPr>
            <p:ph type="title"/>
          </p:nvPr>
        </p:nvSpPr>
        <p:spPr/>
        <p:txBody>
          <a:bodyPr/>
          <a:lstStyle/>
          <a:p>
            <a:r>
              <a:rPr lang="en-US" sz="4500" dirty="0" smtClean="0"/>
              <a:t>Preparation (cont.)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p:cTn id="7" dur="500" decel="50000" fill="hold">
                                          <p:stCondLst>
                                            <p:cond delay="0"/>
                                          </p:stCondLst>
                                        </p:cTn>
                                        <p:tgtEl>
                                          <p:spTgt spid="5530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530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530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530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530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530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530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530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5300">
                                            <p:txEl>
                                              <p:pRg st="2" end="2"/>
                                            </p:txEl>
                                          </p:spTgt>
                                        </p:tgtEl>
                                        <p:attrNameLst>
                                          <p:attrName>style.visibility</p:attrName>
                                        </p:attrNameLst>
                                      </p:cBhvr>
                                      <p:to>
                                        <p:strVal val="visible"/>
                                      </p:to>
                                    </p:set>
                                    <p:anim calcmode="lin" valueType="num">
                                      <p:cBhvr>
                                        <p:cTn id="19" dur="500" decel="50000" fill="hold">
                                          <p:stCondLst>
                                            <p:cond delay="0"/>
                                          </p:stCondLst>
                                        </p:cTn>
                                        <p:tgtEl>
                                          <p:spTgt spid="55300">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5300">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5300">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55300">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5300">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5300">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5300">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530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5300">
                                            <p:txEl>
                                              <p:pRg st="3" end="3"/>
                                            </p:txEl>
                                          </p:spTgt>
                                        </p:tgtEl>
                                        <p:attrNameLst>
                                          <p:attrName>style.visibility</p:attrName>
                                        </p:attrNameLst>
                                      </p:cBhvr>
                                      <p:to>
                                        <p:strVal val="visible"/>
                                      </p:to>
                                    </p:set>
                                    <p:anim calcmode="lin" valueType="num">
                                      <p:cBhvr>
                                        <p:cTn id="31" dur="500" decel="50000" fill="hold">
                                          <p:stCondLst>
                                            <p:cond delay="0"/>
                                          </p:stCondLst>
                                        </p:cTn>
                                        <p:tgtEl>
                                          <p:spTgt spid="55300">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5300">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5300">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55300">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5300">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5300">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5300">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530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5300">
                                            <p:txEl>
                                              <p:pRg st="4" end="4"/>
                                            </p:txEl>
                                          </p:spTgt>
                                        </p:tgtEl>
                                        <p:attrNameLst>
                                          <p:attrName>style.visibility</p:attrName>
                                        </p:attrNameLst>
                                      </p:cBhvr>
                                      <p:to>
                                        <p:strVal val="visible"/>
                                      </p:to>
                                    </p:set>
                                    <p:anim calcmode="lin" valueType="num">
                                      <p:cBhvr>
                                        <p:cTn id="43" dur="500" decel="50000" fill="hold">
                                          <p:stCondLst>
                                            <p:cond delay="0"/>
                                          </p:stCondLst>
                                        </p:cTn>
                                        <p:tgtEl>
                                          <p:spTgt spid="55300">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5300">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5300">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55300">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5300">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5300">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5300">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5300">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55300">
                                            <p:txEl>
                                              <p:pRg st="5" end="5"/>
                                            </p:txEl>
                                          </p:spTgt>
                                        </p:tgtEl>
                                        <p:attrNameLst>
                                          <p:attrName>style.visibility</p:attrName>
                                        </p:attrNameLst>
                                      </p:cBhvr>
                                      <p:to>
                                        <p:strVal val="visible"/>
                                      </p:to>
                                    </p:set>
                                    <p:anim calcmode="lin" valueType="num">
                                      <p:cBhvr>
                                        <p:cTn id="55" dur="500" decel="50000" fill="hold">
                                          <p:stCondLst>
                                            <p:cond delay="0"/>
                                          </p:stCondLst>
                                        </p:cTn>
                                        <p:tgtEl>
                                          <p:spTgt spid="55300">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5300">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5300">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55300">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5300">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5300">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5300">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53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3"/>
          <p:cNvSpPr>
            <a:spLocks noGrp="1" noChangeArrowheads="1"/>
          </p:cNvSpPr>
          <p:nvPr>
            <p:ph idx="1"/>
          </p:nvPr>
        </p:nvSpPr>
        <p:spPr/>
        <p:txBody>
          <a:bodyPr/>
          <a:lstStyle/>
          <a:p>
            <a:pPr marL="365760" lvl="1">
              <a:buFont typeface="Wingdings" pitchFamily="2" charset="2"/>
              <a:buChar char=""/>
            </a:pPr>
            <a:r>
              <a:rPr lang="en-US" dirty="0"/>
              <a:t>A graduation ceremony may be held to teach the child that he/she has graduated from pull-ups and is a big boy/girl now that uses underwear.  This ceremony may be important to have when beginning a toileting </a:t>
            </a:r>
            <a:r>
              <a:rPr lang="en-US" dirty="0" smtClean="0"/>
              <a:t>program</a:t>
            </a:r>
            <a:endParaRPr lang="en-US" dirty="0"/>
          </a:p>
          <a:p>
            <a:pPr marL="365760" lvl="1">
              <a:buFont typeface="Wingdings" pitchFamily="2" charset="2"/>
              <a:buChar char=""/>
            </a:pPr>
            <a:r>
              <a:rPr lang="en-US" dirty="0" smtClean="0"/>
              <a:t>Child should wear clothes that are easy to pull down</a:t>
            </a:r>
          </a:p>
          <a:p>
            <a:pPr lvl="1" eaLnBrk="1" hangingPunct="1"/>
            <a:r>
              <a:rPr lang="en-US" dirty="0" smtClean="0"/>
              <a:t>Avoid snaps, buttons or zippers that may be too difficult for your child to undo</a:t>
            </a:r>
          </a:p>
          <a:p>
            <a:pPr eaLnBrk="1" hangingPunct="1">
              <a:buFont typeface="Wingdings" pitchFamily="2" charset="2"/>
              <a:buNone/>
            </a:pPr>
            <a:endParaRPr lang="en-US" dirty="0" smtClean="0"/>
          </a:p>
        </p:txBody>
      </p:sp>
      <p:sp>
        <p:nvSpPr>
          <p:cNvPr id="57346" name="Slide Number Placeholder 5"/>
          <p:cNvSpPr>
            <a:spLocks noGrp="1"/>
          </p:cNvSpPr>
          <p:nvPr>
            <p:ph type="sldNum" sz="quarter" idx="12"/>
          </p:nvPr>
        </p:nvSpPr>
        <p:spPr>
          <a:noFill/>
        </p:spPr>
        <p:txBody>
          <a:bodyPr/>
          <a:lstStyle/>
          <a:p>
            <a:fld id="{13FEA295-11A3-4837-9807-D1624471C77E}" type="slidenum">
              <a:rPr lang="en-US" smtClean="0"/>
              <a:pPr/>
              <a:t>18</a:t>
            </a:fld>
            <a:endParaRPr lang="en-US" smtClean="0"/>
          </a:p>
        </p:txBody>
      </p:sp>
      <p:sp>
        <p:nvSpPr>
          <p:cNvPr id="58371" name="AutoShape 2"/>
          <p:cNvSpPr>
            <a:spLocks noGrp="1" noChangeArrowheads="1"/>
          </p:cNvSpPr>
          <p:nvPr>
            <p:ph type="title"/>
          </p:nvPr>
        </p:nvSpPr>
        <p:spPr/>
        <p:txBody>
          <a:bodyPr/>
          <a:lstStyle/>
          <a:p>
            <a:r>
              <a:rPr lang="en-US" sz="4500" dirty="0" smtClean="0"/>
              <a:t>Preparation (cont.)</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48200"/>
            <a:ext cx="1981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checkerboard(across)">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checkerboard(across)">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checkerboard(across)">
                                      <p:cBhvr>
                                        <p:cTn id="17" dur="500"/>
                                        <p:tgtEl>
                                          <p:spTgt spid="583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p:txBody>
          <a:bodyPr>
            <a:normAutofit/>
          </a:bodyPr>
          <a:lstStyle/>
          <a:p>
            <a:r>
              <a:rPr lang="en-US" sz="2200" dirty="0" smtClean="0"/>
              <a:t>Address toilet sitting refusal</a:t>
            </a:r>
          </a:p>
          <a:p>
            <a:r>
              <a:rPr lang="en-US" sz="2200" dirty="0"/>
              <a:t>Utilize appropriate strategies to address other behavioral concerns related to toileting tasks </a:t>
            </a:r>
            <a:r>
              <a:rPr lang="en-US" sz="2200" dirty="0" smtClean="0"/>
              <a:t>(e.g., tantrums</a:t>
            </a:r>
            <a:r>
              <a:rPr lang="en-US" sz="2200" dirty="0"/>
              <a:t>, physical aggression, </a:t>
            </a:r>
            <a:r>
              <a:rPr lang="en-US" sz="2200" dirty="0" smtClean="0"/>
              <a:t>etc.). </a:t>
            </a:r>
          </a:p>
          <a:p>
            <a:r>
              <a:rPr lang="en-US" sz="2200" dirty="0" smtClean="0"/>
              <a:t>“Rewards with shaping” may be utilized to help child approach and sit on the toilet for a longer time (i.e. start with 10 seconds, then go to 20 seconds, etc.). A timer may be used.  </a:t>
            </a:r>
          </a:p>
          <a:p>
            <a:r>
              <a:rPr lang="en-US" sz="2200" dirty="0"/>
              <a:t>Don’t make your child sit for too </a:t>
            </a:r>
            <a:r>
              <a:rPr lang="en-US" sz="2200" dirty="0" smtClean="0"/>
              <a:t>long</a:t>
            </a:r>
          </a:p>
          <a:p>
            <a:pPr lvl="1" eaLnBrk="1" hangingPunct="1"/>
            <a:endParaRPr lang="en-US" sz="1600" dirty="0" smtClean="0"/>
          </a:p>
        </p:txBody>
      </p:sp>
      <p:sp>
        <p:nvSpPr>
          <p:cNvPr id="51202" name="Slide Number Placeholder 5"/>
          <p:cNvSpPr>
            <a:spLocks noGrp="1"/>
          </p:cNvSpPr>
          <p:nvPr>
            <p:ph type="sldNum" sz="quarter" idx="12"/>
          </p:nvPr>
        </p:nvSpPr>
        <p:spPr>
          <a:noFill/>
        </p:spPr>
        <p:txBody>
          <a:bodyPr/>
          <a:lstStyle/>
          <a:p>
            <a:fld id="{0974AB05-65AE-4D11-BE59-341EDFF9C897}" type="slidenum">
              <a:rPr lang="en-US" smtClean="0"/>
              <a:pPr/>
              <a:t>19</a:t>
            </a:fld>
            <a:endParaRPr lang="en-US" smtClean="0"/>
          </a:p>
        </p:txBody>
      </p:sp>
      <p:sp>
        <p:nvSpPr>
          <p:cNvPr id="51203" name="AutoShape 2"/>
          <p:cNvSpPr>
            <a:spLocks noGrp="1" noChangeArrowheads="1"/>
          </p:cNvSpPr>
          <p:nvPr>
            <p:ph type="title"/>
          </p:nvPr>
        </p:nvSpPr>
        <p:spPr/>
        <p:txBody>
          <a:bodyPr/>
          <a:lstStyle/>
          <a:p>
            <a:r>
              <a:rPr lang="en-US" sz="4500" dirty="0" smtClean="0"/>
              <a:t>Practice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barn(inVertical)">
                                      <p:cBhvr>
                                        <p:cTn id="7" dur="500"/>
                                        <p:tgtEl>
                                          <p:spTgt spid="51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04">
                                            <p:txEl>
                                              <p:pRg st="1" end="1"/>
                                            </p:txEl>
                                          </p:spTgt>
                                        </p:tgtEl>
                                        <p:attrNameLst>
                                          <p:attrName>style.visibility</p:attrName>
                                        </p:attrNameLst>
                                      </p:cBhvr>
                                      <p:to>
                                        <p:strVal val="visible"/>
                                      </p:to>
                                    </p:set>
                                    <p:animEffect transition="in" filter="barn(inVertical)">
                                      <p:cBhvr>
                                        <p:cTn id="12" dur="500"/>
                                        <p:tgtEl>
                                          <p:spTgt spid="51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204">
                                            <p:txEl>
                                              <p:pRg st="2" end="2"/>
                                            </p:txEl>
                                          </p:spTgt>
                                        </p:tgtEl>
                                        <p:attrNameLst>
                                          <p:attrName>style.visibility</p:attrName>
                                        </p:attrNameLst>
                                      </p:cBhvr>
                                      <p:to>
                                        <p:strVal val="visible"/>
                                      </p:to>
                                    </p:set>
                                    <p:animEffect transition="in" filter="barn(inVertical)">
                                      <p:cBhvr>
                                        <p:cTn id="17" dur="500"/>
                                        <p:tgtEl>
                                          <p:spTgt spid="51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204">
                                            <p:txEl>
                                              <p:pRg st="3" end="3"/>
                                            </p:txEl>
                                          </p:spTgt>
                                        </p:tgtEl>
                                        <p:attrNameLst>
                                          <p:attrName>style.visibility</p:attrName>
                                        </p:attrNameLst>
                                      </p:cBhvr>
                                      <p:to>
                                        <p:strVal val="visible"/>
                                      </p:to>
                                    </p:set>
                                    <p:animEffect transition="in" filter="barn(inVertical)">
                                      <p:cBhvr>
                                        <p:cTn id="22" dur="500"/>
                                        <p:tgtEl>
                                          <p:spTgt spid="512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5091953" cy="3877815"/>
          </a:xfrm>
        </p:spPr>
        <p:txBody>
          <a:bodyPr>
            <a:normAutofit fontScale="85000" lnSpcReduction="10000"/>
          </a:bodyPr>
          <a:lstStyle/>
          <a:p>
            <a:r>
              <a:rPr lang="en-US" dirty="0" smtClean="0"/>
              <a:t>It is extremely difficult </a:t>
            </a:r>
          </a:p>
          <a:p>
            <a:r>
              <a:rPr lang="en-US" dirty="0" smtClean="0"/>
              <a:t>It is a dirty job</a:t>
            </a:r>
          </a:p>
          <a:p>
            <a:r>
              <a:rPr lang="en-US" dirty="0" smtClean="0"/>
              <a:t>It is not for everyone</a:t>
            </a:r>
          </a:p>
          <a:p>
            <a:r>
              <a:rPr lang="en-US" dirty="0" smtClean="0"/>
              <a:t>It may be easier for parents NOT to toilet train their child</a:t>
            </a:r>
          </a:p>
          <a:p>
            <a:r>
              <a:rPr lang="en-US" dirty="0" smtClean="0"/>
              <a:t>It can take a REALLY LONG TIME</a:t>
            </a:r>
          </a:p>
          <a:p>
            <a:r>
              <a:rPr lang="en-US" dirty="0" smtClean="0"/>
              <a:t>It takes a HUGE commitment from caregivers</a:t>
            </a:r>
          </a:p>
          <a:p>
            <a:r>
              <a:rPr lang="en-US" dirty="0" smtClean="0"/>
              <a:t>It is an inconvenience</a:t>
            </a:r>
          </a:p>
          <a:p>
            <a:r>
              <a:rPr lang="en-US" dirty="0" smtClean="0"/>
              <a:t>It could lead to other problem behaviors </a:t>
            </a:r>
          </a:p>
          <a:p>
            <a:r>
              <a:rPr lang="en-US" dirty="0" smtClean="0"/>
              <a:t>It may be an ongoing process for maintenance</a:t>
            </a:r>
            <a:endParaRPr lang="en-US" dirty="0"/>
          </a:p>
        </p:txBody>
      </p:sp>
      <p:sp>
        <p:nvSpPr>
          <p:cNvPr id="3" name="Title 2"/>
          <p:cNvSpPr>
            <a:spLocks noGrp="1"/>
          </p:cNvSpPr>
          <p:nvPr>
            <p:ph type="title"/>
          </p:nvPr>
        </p:nvSpPr>
        <p:spPr/>
        <p:txBody>
          <a:bodyPr>
            <a:noAutofit/>
          </a:bodyPr>
          <a:lstStyle/>
          <a:p>
            <a:r>
              <a:rPr lang="en-US" sz="4200" dirty="0" smtClean="0"/>
              <a:t>The Truth about Toilet Training</a:t>
            </a:r>
            <a:endParaRPr lang="en-US" sz="4200" dirty="0"/>
          </a:p>
        </p:txBody>
      </p:sp>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92765"/>
            <a:ext cx="2667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3"/>
          <p:cNvSpPr>
            <a:spLocks noGrp="1" noChangeArrowheads="1"/>
          </p:cNvSpPr>
          <p:nvPr>
            <p:ph idx="1"/>
          </p:nvPr>
        </p:nvSpPr>
        <p:spPr/>
        <p:txBody>
          <a:bodyPr>
            <a:normAutofit/>
          </a:bodyPr>
          <a:lstStyle/>
          <a:p>
            <a:pPr eaLnBrk="1" hangingPunct="1"/>
            <a:r>
              <a:rPr lang="en-US" dirty="0" smtClean="0"/>
              <a:t>Keep your language simple and consistent</a:t>
            </a:r>
          </a:p>
          <a:p>
            <a:pPr lvl="1" eaLnBrk="1" hangingPunct="1"/>
            <a:r>
              <a:rPr lang="en-US" sz="2400" dirty="0" smtClean="0"/>
              <a:t>All caretakers should use the same words, such as “pee-pee” or “poo-poo”</a:t>
            </a:r>
          </a:p>
          <a:p>
            <a:pPr lvl="1" eaLnBrk="1" hangingPunct="1"/>
            <a:r>
              <a:rPr lang="en-US" sz="2400" dirty="0" smtClean="0"/>
              <a:t>Use short simple phrases, such as “sit on toilet” or “go pee-pee”</a:t>
            </a:r>
            <a:endParaRPr lang="en-US" sz="2400" dirty="0"/>
          </a:p>
          <a:p>
            <a:r>
              <a:rPr lang="en-US" dirty="0"/>
              <a:t>Remain neutral if your child has an accident.</a:t>
            </a:r>
          </a:p>
          <a:p>
            <a:r>
              <a:rPr lang="en-US" dirty="0"/>
              <a:t>Do not utilize punishment or negative reactions if your child has an accident.</a:t>
            </a:r>
          </a:p>
          <a:p>
            <a:r>
              <a:rPr lang="en-US" dirty="0"/>
              <a:t>Remind him/her that pee or poo goes in the toilet</a:t>
            </a:r>
          </a:p>
          <a:p>
            <a:endParaRPr lang="en-US" sz="2600" dirty="0" smtClean="0"/>
          </a:p>
        </p:txBody>
      </p:sp>
      <p:sp>
        <p:nvSpPr>
          <p:cNvPr id="55298" name="Slide Number Placeholder 5"/>
          <p:cNvSpPr>
            <a:spLocks noGrp="1"/>
          </p:cNvSpPr>
          <p:nvPr>
            <p:ph type="sldNum" sz="quarter" idx="12"/>
          </p:nvPr>
        </p:nvSpPr>
        <p:spPr>
          <a:noFill/>
        </p:spPr>
        <p:txBody>
          <a:bodyPr/>
          <a:lstStyle/>
          <a:p>
            <a:fld id="{A2D80961-451F-4999-A815-896F944BF0EB}" type="slidenum">
              <a:rPr lang="en-US" smtClean="0"/>
              <a:pPr/>
              <a:t>20</a:t>
            </a:fld>
            <a:endParaRPr lang="en-US" smtClean="0"/>
          </a:p>
        </p:txBody>
      </p:sp>
      <p:sp>
        <p:nvSpPr>
          <p:cNvPr id="56323" name="AutoShape 2"/>
          <p:cNvSpPr>
            <a:spLocks noGrp="1" noChangeArrowheads="1"/>
          </p:cNvSpPr>
          <p:nvPr>
            <p:ph type="title"/>
          </p:nvPr>
        </p:nvSpPr>
        <p:spPr/>
        <p:txBody>
          <a:bodyPr/>
          <a:lstStyle/>
          <a:p>
            <a:r>
              <a:rPr lang="en-US" sz="4500" dirty="0" smtClean="0"/>
              <a:t>Practice (cont.)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wipe(down)">
                                      <p:cBhvr>
                                        <p:cTn id="7" dur="500"/>
                                        <p:tgtEl>
                                          <p:spTgt spid="56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324">
                                            <p:txEl>
                                              <p:pRg st="1" end="1"/>
                                            </p:txEl>
                                          </p:spTgt>
                                        </p:tgtEl>
                                        <p:attrNameLst>
                                          <p:attrName>style.visibility</p:attrName>
                                        </p:attrNameLst>
                                      </p:cBhvr>
                                      <p:to>
                                        <p:strVal val="visible"/>
                                      </p:to>
                                    </p:set>
                                    <p:animEffect transition="in" filter="wipe(down)">
                                      <p:cBhvr>
                                        <p:cTn id="12" dur="500"/>
                                        <p:tgtEl>
                                          <p:spTgt spid="56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324">
                                            <p:txEl>
                                              <p:pRg st="2" end="2"/>
                                            </p:txEl>
                                          </p:spTgt>
                                        </p:tgtEl>
                                        <p:attrNameLst>
                                          <p:attrName>style.visibility</p:attrName>
                                        </p:attrNameLst>
                                      </p:cBhvr>
                                      <p:to>
                                        <p:strVal val="visible"/>
                                      </p:to>
                                    </p:set>
                                    <p:animEffect transition="in" filter="wipe(down)">
                                      <p:cBhvr>
                                        <p:cTn id="17" dur="500"/>
                                        <p:tgtEl>
                                          <p:spTgt spid="563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6324">
                                            <p:txEl>
                                              <p:pRg st="3" end="3"/>
                                            </p:txEl>
                                          </p:spTgt>
                                        </p:tgtEl>
                                        <p:attrNameLst>
                                          <p:attrName>style.visibility</p:attrName>
                                        </p:attrNameLst>
                                      </p:cBhvr>
                                      <p:to>
                                        <p:strVal val="visible"/>
                                      </p:to>
                                    </p:set>
                                    <p:animEffect transition="in" filter="wipe(down)">
                                      <p:cBhvr>
                                        <p:cTn id="22" dur="500"/>
                                        <p:tgtEl>
                                          <p:spTgt spid="563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324">
                                            <p:txEl>
                                              <p:pRg st="4" end="4"/>
                                            </p:txEl>
                                          </p:spTgt>
                                        </p:tgtEl>
                                        <p:attrNameLst>
                                          <p:attrName>style.visibility</p:attrName>
                                        </p:attrNameLst>
                                      </p:cBhvr>
                                      <p:to>
                                        <p:strVal val="visible"/>
                                      </p:to>
                                    </p:set>
                                    <p:animEffect transition="in" filter="wipe(down)">
                                      <p:cBhvr>
                                        <p:cTn id="27" dur="500"/>
                                        <p:tgtEl>
                                          <p:spTgt spid="563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324">
                                            <p:txEl>
                                              <p:pRg st="5" end="5"/>
                                            </p:txEl>
                                          </p:spTgt>
                                        </p:tgtEl>
                                        <p:attrNameLst>
                                          <p:attrName>style.visibility</p:attrName>
                                        </p:attrNameLst>
                                      </p:cBhvr>
                                      <p:to>
                                        <p:strVal val="visible"/>
                                      </p:to>
                                    </p:set>
                                    <p:animEffect transition="in" filter="wipe(down)">
                                      <p:cBhvr>
                                        <p:cTn id="32" dur="500"/>
                                        <p:tgtEl>
                                          <p:spTgt spid="563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3"/>
          <p:cNvSpPr>
            <a:spLocks noGrp="1" noChangeArrowheads="1"/>
          </p:cNvSpPr>
          <p:nvPr>
            <p:ph idx="1"/>
          </p:nvPr>
        </p:nvSpPr>
        <p:spPr>
          <a:xfrm>
            <a:off x="699247" y="2248347"/>
            <a:ext cx="7758953" cy="3877815"/>
          </a:xfrm>
        </p:spPr>
        <p:txBody>
          <a:bodyPr>
            <a:normAutofit/>
          </a:bodyPr>
          <a:lstStyle/>
          <a:p>
            <a:pPr eaLnBrk="1" hangingPunct="1">
              <a:lnSpc>
                <a:spcPct val="80000"/>
              </a:lnSpc>
            </a:pPr>
            <a:r>
              <a:rPr lang="en-US" dirty="0" smtClean="0"/>
              <a:t>Utilize a Task Analysis</a:t>
            </a:r>
          </a:p>
          <a:p>
            <a:pPr eaLnBrk="1" hangingPunct="1">
              <a:lnSpc>
                <a:spcPct val="80000"/>
              </a:lnSpc>
              <a:buNone/>
            </a:pPr>
            <a:endParaRPr lang="en-US" dirty="0" smtClean="0"/>
          </a:p>
          <a:p>
            <a:pPr lvl="1" eaLnBrk="1" hangingPunct="1">
              <a:lnSpc>
                <a:spcPct val="80000"/>
              </a:lnSpc>
            </a:pPr>
            <a:r>
              <a:rPr lang="en-US" dirty="0" smtClean="0"/>
              <a:t>May want to sequence the steps involved in toileting in a series of photos or pictures</a:t>
            </a:r>
          </a:p>
          <a:p>
            <a:pPr lvl="1" eaLnBrk="1" hangingPunct="1">
              <a:lnSpc>
                <a:spcPct val="80000"/>
              </a:lnSpc>
              <a:buNone/>
            </a:pPr>
            <a:endParaRPr lang="en-US" dirty="0" smtClean="0"/>
          </a:p>
          <a:p>
            <a:pPr lvl="1" eaLnBrk="1" hangingPunct="1">
              <a:lnSpc>
                <a:spcPct val="80000"/>
              </a:lnSpc>
            </a:pPr>
            <a:r>
              <a:rPr lang="en-US" dirty="0" smtClean="0"/>
              <a:t>Review this with your child before, during and after toileting</a:t>
            </a:r>
          </a:p>
        </p:txBody>
      </p:sp>
      <p:sp>
        <p:nvSpPr>
          <p:cNvPr id="58370" name="Slide Number Placeholder 5"/>
          <p:cNvSpPr>
            <a:spLocks noGrp="1"/>
          </p:cNvSpPr>
          <p:nvPr>
            <p:ph type="sldNum" sz="quarter" idx="12"/>
          </p:nvPr>
        </p:nvSpPr>
        <p:spPr>
          <a:noFill/>
        </p:spPr>
        <p:txBody>
          <a:bodyPr/>
          <a:lstStyle/>
          <a:p>
            <a:fld id="{660A28FA-9222-421A-BFE5-7B8B6EC9573A}" type="slidenum">
              <a:rPr lang="en-US" smtClean="0"/>
              <a:pPr/>
              <a:t>21</a:t>
            </a:fld>
            <a:endParaRPr lang="en-US" smtClean="0"/>
          </a:p>
        </p:txBody>
      </p:sp>
      <p:sp>
        <p:nvSpPr>
          <p:cNvPr id="59395" name="AutoShape 2"/>
          <p:cNvSpPr>
            <a:spLocks noGrp="1" noChangeArrowheads="1"/>
          </p:cNvSpPr>
          <p:nvPr>
            <p:ph type="title"/>
          </p:nvPr>
        </p:nvSpPr>
        <p:spPr/>
        <p:txBody>
          <a:bodyPr/>
          <a:lstStyle/>
          <a:p>
            <a:r>
              <a:rPr lang="en-US" sz="4500" dirty="0" smtClean="0"/>
              <a:t>Practice (cont.)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 calcmode="lin" valueType="num">
                                      <p:cBhvr additive="base">
                                        <p:cTn id="7" dur="500" fill="hold"/>
                                        <p:tgtEl>
                                          <p:spTgt spid="593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6">
                                            <p:txEl>
                                              <p:pRg st="2" end="2"/>
                                            </p:txEl>
                                          </p:spTgt>
                                        </p:tgtEl>
                                        <p:attrNameLst>
                                          <p:attrName>style.visibility</p:attrName>
                                        </p:attrNameLst>
                                      </p:cBhvr>
                                      <p:to>
                                        <p:strVal val="visible"/>
                                      </p:to>
                                    </p:set>
                                    <p:anim calcmode="lin" valueType="num">
                                      <p:cBhvr additive="base">
                                        <p:cTn id="13" dur="500" fill="hold"/>
                                        <p:tgtEl>
                                          <p:spTgt spid="5939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6">
                                            <p:txEl>
                                              <p:pRg st="4" end="4"/>
                                            </p:txEl>
                                          </p:spTgt>
                                        </p:tgtEl>
                                        <p:attrNameLst>
                                          <p:attrName>style.visibility</p:attrName>
                                        </p:attrNameLst>
                                      </p:cBhvr>
                                      <p:to>
                                        <p:strVal val="visible"/>
                                      </p:to>
                                    </p:set>
                                    <p:anim calcmode="lin" valueType="num">
                                      <p:cBhvr additive="base">
                                        <p:cTn id="19" dur="500" fill="hold"/>
                                        <p:tgtEl>
                                          <p:spTgt spid="5939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3"/>
          <p:cNvSpPr>
            <a:spLocks noGrp="1" noChangeArrowheads="1"/>
          </p:cNvSpPr>
          <p:nvPr>
            <p:ph idx="1"/>
          </p:nvPr>
        </p:nvSpPr>
        <p:spPr>
          <a:xfrm>
            <a:off x="699247" y="2248347"/>
            <a:ext cx="7758953" cy="3877815"/>
          </a:xfrm>
        </p:spPr>
        <p:txBody>
          <a:bodyPr>
            <a:normAutofit/>
          </a:bodyPr>
          <a:lstStyle/>
          <a:p>
            <a:pPr marL="0" indent="0" eaLnBrk="1" hangingPunct="1">
              <a:lnSpc>
                <a:spcPct val="80000"/>
              </a:lnSpc>
              <a:buNone/>
            </a:pPr>
            <a:r>
              <a:rPr lang="en-US" b="1" dirty="0" smtClean="0"/>
              <a:t>Task Analysis</a:t>
            </a:r>
          </a:p>
          <a:p>
            <a:pPr eaLnBrk="1" hangingPunct="1">
              <a:lnSpc>
                <a:spcPct val="80000"/>
              </a:lnSpc>
              <a:buNone/>
            </a:pPr>
            <a:endParaRPr lang="en-US" dirty="0" smtClean="0"/>
          </a:p>
          <a:p>
            <a:pPr eaLnBrk="1" hangingPunct="1">
              <a:lnSpc>
                <a:spcPct val="80000"/>
              </a:lnSpc>
              <a:buNone/>
            </a:pPr>
            <a:endParaRPr lang="en-US" dirty="0" smtClean="0"/>
          </a:p>
        </p:txBody>
      </p:sp>
      <p:sp>
        <p:nvSpPr>
          <p:cNvPr id="58370" name="Slide Number Placeholder 5"/>
          <p:cNvSpPr>
            <a:spLocks noGrp="1"/>
          </p:cNvSpPr>
          <p:nvPr>
            <p:ph type="sldNum" sz="quarter" idx="12"/>
          </p:nvPr>
        </p:nvSpPr>
        <p:spPr>
          <a:noFill/>
        </p:spPr>
        <p:txBody>
          <a:bodyPr/>
          <a:lstStyle/>
          <a:p>
            <a:fld id="{660A28FA-9222-421A-BFE5-7B8B6EC9573A}" type="slidenum">
              <a:rPr lang="en-US" smtClean="0"/>
              <a:pPr/>
              <a:t>22</a:t>
            </a:fld>
            <a:endParaRPr lang="en-US" smtClean="0"/>
          </a:p>
        </p:txBody>
      </p:sp>
      <p:sp>
        <p:nvSpPr>
          <p:cNvPr id="59395" name="AutoShape 2"/>
          <p:cNvSpPr>
            <a:spLocks noGrp="1" noChangeArrowheads="1"/>
          </p:cNvSpPr>
          <p:nvPr>
            <p:ph type="title"/>
          </p:nvPr>
        </p:nvSpPr>
        <p:spPr/>
        <p:txBody>
          <a:bodyPr/>
          <a:lstStyle/>
          <a:p>
            <a:r>
              <a:rPr lang="en-US" sz="4500" dirty="0" smtClean="0"/>
              <a:t>Practice (cont.)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19400"/>
            <a:ext cx="64008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14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 calcmode="lin" valueType="num">
                                      <p:cBhvr additive="base">
                                        <p:cTn id="7" dur="500" fill="hold"/>
                                        <p:tgtEl>
                                          <p:spTgt spid="593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idx="1"/>
          </p:nvPr>
        </p:nvSpPr>
        <p:spPr/>
        <p:txBody>
          <a:bodyPr/>
          <a:lstStyle/>
          <a:p>
            <a:pPr eaLnBrk="1" hangingPunct="1"/>
            <a:r>
              <a:rPr lang="en-US" dirty="0" smtClean="0"/>
              <a:t>To increase the likelihood that your child will let go while on the toilet:</a:t>
            </a:r>
          </a:p>
          <a:p>
            <a:pPr eaLnBrk="1" hangingPunct="1">
              <a:buNone/>
            </a:pPr>
            <a:endParaRPr lang="en-US" dirty="0" smtClean="0"/>
          </a:p>
          <a:p>
            <a:pPr lvl="1" eaLnBrk="1" hangingPunct="1"/>
            <a:r>
              <a:rPr lang="en-US" dirty="0" smtClean="0"/>
              <a:t>Provide your child with water 15 minutes before toileting prompt</a:t>
            </a:r>
          </a:p>
          <a:p>
            <a:pPr lvl="1" eaLnBrk="1" hangingPunct="1"/>
            <a:r>
              <a:rPr lang="en-US" dirty="0" smtClean="0"/>
              <a:t>Turn on running water in bathroom </a:t>
            </a:r>
          </a:p>
          <a:p>
            <a:pPr lvl="1" eaLnBrk="1" hangingPunct="1"/>
            <a:r>
              <a:rPr lang="en-US" dirty="0" smtClean="0"/>
              <a:t>Sit your child on the toilet according to his/her typical elimination pattern</a:t>
            </a:r>
          </a:p>
          <a:p>
            <a:pPr lvl="1" eaLnBrk="1" hangingPunct="1"/>
            <a:endParaRPr lang="en-US" dirty="0" smtClean="0"/>
          </a:p>
        </p:txBody>
      </p:sp>
      <p:sp>
        <p:nvSpPr>
          <p:cNvPr id="60418" name="Slide Number Placeholder 6"/>
          <p:cNvSpPr>
            <a:spLocks noGrp="1"/>
          </p:cNvSpPr>
          <p:nvPr>
            <p:ph type="sldNum" sz="quarter" idx="12"/>
          </p:nvPr>
        </p:nvSpPr>
        <p:spPr>
          <a:noFill/>
        </p:spPr>
        <p:txBody>
          <a:bodyPr/>
          <a:lstStyle/>
          <a:p>
            <a:fld id="{2F117143-3514-4ECD-ACC4-E9521605AC9F}" type="slidenum">
              <a:rPr lang="en-US" smtClean="0"/>
              <a:pPr/>
              <a:t>23</a:t>
            </a:fld>
            <a:endParaRPr lang="en-US" smtClean="0"/>
          </a:p>
        </p:txBody>
      </p:sp>
      <p:sp>
        <p:nvSpPr>
          <p:cNvPr id="60419" name="AutoShape 2"/>
          <p:cNvSpPr>
            <a:spLocks noGrp="1" noChangeArrowheads="1"/>
          </p:cNvSpPr>
          <p:nvPr>
            <p:ph type="title"/>
          </p:nvPr>
        </p:nvSpPr>
        <p:spPr/>
        <p:txBody>
          <a:bodyPr/>
          <a:lstStyle/>
          <a:p>
            <a:r>
              <a:rPr lang="en-US" sz="4500" dirty="0" smtClean="0"/>
              <a:t>Practice (cont.)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 calcmode="lin" valueType="num">
                                      <p:cBhvr>
                                        <p:cTn id="7" dur="500" fill="hold"/>
                                        <p:tgtEl>
                                          <p:spTgt spid="604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42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0420">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04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0420">
                                            <p:txEl>
                                              <p:pRg st="2" end="2"/>
                                            </p:txEl>
                                          </p:spTgt>
                                        </p:tgtEl>
                                        <p:attrNameLst>
                                          <p:attrName>style.visibility</p:attrName>
                                        </p:attrNameLst>
                                      </p:cBhvr>
                                      <p:to>
                                        <p:strVal val="visible"/>
                                      </p:to>
                                    </p:set>
                                    <p:anim calcmode="lin" valueType="num">
                                      <p:cBhvr>
                                        <p:cTn id="15" dur="500" fill="hold"/>
                                        <p:tgtEl>
                                          <p:spTgt spid="6042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60420">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60420">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6042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0420">
                                            <p:txEl>
                                              <p:pRg st="3" end="3"/>
                                            </p:txEl>
                                          </p:spTgt>
                                        </p:tgtEl>
                                        <p:attrNameLst>
                                          <p:attrName>style.visibility</p:attrName>
                                        </p:attrNameLst>
                                      </p:cBhvr>
                                      <p:to>
                                        <p:strVal val="visible"/>
                                      </p:to>
                                    </p:set>
                                    <p:anim calcmode="lin" valueType="num">
                                      <p:cBhvr>
                                        <p:cTn id="23" dur="500" fill="hold"/>
                                        <p:tgtEl>
                                          <p:spTgt spid="60420">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60420">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60420">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6042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0420">
                                            <p:txEl>
                                              <p:pRg st="4" end="4"/>
                                            </p:txEl>
                                          </p:spTgt>
                                        </p:tgtEl>
                                        <p:attrNameLst>
                                          <p:attrName>style.visibility</p:attrName>
                                        </p:attrNameLst>
                                      </p:cBhvr>
                                      <p:to>
                                        <p:strVal val="visible"/>
                                      </p:to>
                                    </p:set>
                                    <p:anim calcmode="lin" valueType="num">
                                      <p:cBhvr>
                                        <p:cTn id="31" dur="500" fill="hold"/>
                                        <p:tgtEl>
                                          <p:spTgt spid="6042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0420">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60420">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60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3"/>
          <p:cNvSpPr>
            <a:spLocks noGrp="1" noChangeArrowheads="1"/>
          </p:cNvSpPr>
          <p:nvPr>
            <p:ph idx="1"/>
          </p:nvPr>
        </p:nvSpPr>
        <p:spPr>
          <a:xfrm>
            <a:off x="699247" y="2248347"/>
            <a:ext cx="5777753" cy="3877815"/>
          </a:xfrm>
        </p:spPr>
        <p:txBody>
          <a:bodyPr>
            <a:normAutofit fontScale="92500" lnSpcReduction="10000"/>
          </a:bodyPr>
          <a:lstStyle/>
          <a:p>
            <a:pPr marL="365760" lvl="1">
              <a:buFont typeface="Wingdings" pitchFamily="2" charset="2"/>
              <a:buChar char=""/>
            </a:pPr>
            <a:r>
              <a:rPr lang="en-US" sz="2500" dirty="0"/>
              <a:t>Don’t make toileting an aversive task</a:t>
            </a:r>
          </a:p>
          <a:p>
            <a:pPr lvl="1"/>
            <a:r>
              <a:rPr lang="en-US" sz="2500" dirty="0" smtClean="0"/>
              <a:t>Don’t force your child</a:t>
            </a:r>
          </a:p>
          <a:p>
            <a:pPr lvl="1" eaLnBrk="1" hangingPunct="1"/>
            <a:r>
              <a:rPr lang="en-US" sz="2500" dirty="0" smtClean="0"/>
              <a:t>If your child is not ready you may need to wait a few weeks and then reintroduce the subject</a:t>
            </a:r>
          </a:p>
          <a:p>
            <a:pPr lvl="1" eaLnBrk="1" hangingPunct="1"/>
            <a:r>
              <a:rPr lang="en-US" sz="2500" dirty="0" smtClean="0"/>
              <a:t>Forcing your child will make the experience more aversive and he/she may develop a fear of toileting</a:t>
            </a:r>
          </a:p>
          <a:p>
            <a:pPr lvl="1" eaLnBrk="1" hangingPunct="1"/>
            <a:r>
              <a:rPr lang="en-US" sz="2500" dirty="0" smtClean="0"/>
              <a:t>Do </a:t>
            </a:r>
            <a:r>
              <a:rPr lang="en-US" sz="2500" dirty="0"/>
              <a:t>not flush the toilet while your child is still on the </a:t>
            </a:r>
            <a:r>
              <a:rPr lang="en-US" sz="2500" dirty="0" smtClean="0"/>
              <a:t>toilet</a:t>
            </a:r>
          </a:p>
          <a:p>
            <a:pPr lvl="1" eaLnBrk="1" hangingPunct="1"/>
            <a:endParaRPr lang="en-US" sz="2200" dirty="0" smtClean="0"/>
          </a:p>
          <a:p>
            <a:pPr eaLnBrk="1" hangingPunct="1">
              <a:buFont typeface="Wingdings" pitchFamily="2" charset="2"/>
              <a:buNone/>
            </a:pPr>
            <a:endParaRPr lang="en-US" dirty="0" smtClean="0"/>
          </a:p>
          <a:p>
            <a:pPr eaLnBrk="1" hangingPunct="1"/>
            <a:endParaRPr lang="en-US" dirty="0" smtClean="0"/>
          </a:p>
        </p:txBody>
      </p:sp>
      <p:sp>
        <p:nvSpPr>
          <p:cNvPr id="53250" name="Slide Number Placeholder 5"/>
          <p:cNvSpPr>
            <a:spLocks noGrp="1"/>
          </p:cNvSpPr>
          <p:nvPr>
            <p:ph type="sldNum" sz="quarter" idx="12"/>
          </p:nvPr>
        </p:nvSpPr>
        <p:spPr>
          <a:noFill/>
        </p:spPr>
        <p:txBody>
          <a:bodyPr/>
          <a:lstStyle/>
          <a:p>
            <a:fld id="{4A3F9625-510F-4A65-8E27-0C8BC6D3A5ED}" type="slidenum">
              <a:rPr lang="en-US" smtClean="0"/>
              <a:pPr/>
              <a:t>24</a:t>
            </a:fld>
            <a:endParaRPr lang="en-US" smtClean="0"/>
          </a:p>
        </p:txBody>
      </p:sp>
      <p:sp>
        <p:nvSpPr>
          <p:cNvPr id="53251" name="AutoShape 2"/>
          <p:cNvSpPr>
            <a:spLocks noGrp="1" noChangeArrowheads="1"/>
          </p:cNvSpPr>
          <p:nvPr>
            <p:ph type="title"/>
          </p:nvPr>
        </p:nvSpPr>
        <p:spPr/>
        <p:txBody>
          <a:bodyPr/>
          <a:lstStyle/>
          <a:p>
            <a:r>
              <a:rPr lang="en-US" sz="4500" dirty="0" smtClean="0"/>
              <a:t>Participation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0"/>
            <a:ext cx="24669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p:cTn id="7" dur="1000" fill="hold"/>
                                        <p:tgtEl>
                                          <p:spTgt spid="5325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325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325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25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3252">
                                            <p:txEl>
                                              <p:pRg st="1" end="1"/>
                                            </p:txEl>
                                          </p:spTgt>
                                        </p:tgtEl>
                                        <p:attrNameLst>
                                          <p:attrName>style.visibility</p:attrName>
                                        </p:attrNameLst>
                                      </p:cBhvr>
                                      <p:to>
                                        <p:strVal val="visible"/>
                                      </p:to>
                                    </p:set>
                                    <p:anim calcmode="lin" valueType="num">
                                      <p:cBhvr>
                                        <p:cTn id="15" dur="1000" fill="hold"/>
                                        <p:tgtEl>
                                          <p:spTgt spid="5325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325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325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325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3252">
                                            <p:txEl>
                                              <p:pRg st="2" end="2"/>
                                            </p:txEl>
                                          </p:spTgt>
                                        </p:tgtEl>
                                        <p:attrNameLst>
                                          <p:attrName>style.visibility</p:attrName>
                                        </p:attrNameLst>
                                      </p:cBhvr>
                                      <p:to>
                                        <p:strVal val="visible"/>
                                      </p:to>
                                    </p:set>
                                    <p:anim calcmode="lin" valueType="num">
                                      <p:cBhvr>
                                        <p:cTn id="23" dur="1000" fill="hold"/>
                                        <p:tgtEl>
                                          <p:spTgt spid="5325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325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325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325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3252">
                                            <p:txEl>
                                              <p:pRg st="3" end="3"/>
                                            </p:txEl>
                                          </p:spTgt>
                                        </p:tgtEl>
                                        <p:attrNameLst>
                                          <p:attrName>style.visibility</p:attrName>
                                        </p:attrNameLst>
                                      </p:cBhvr>
                                      <p:to>
                                        <p:strVal val="visible"/>
                                      </p:to>
                                    </p:set>
                                    <p:anim calcmode="lin" valueType="num">
                                      <p:cBhvr>
                                        <p:cTn id="31" dur="1000" fill="hold"/>
                                        <p:tgtEl>
                                          <p:spTgt spid="5325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325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325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325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3252">
                                            <p:txEl>
                                              <p:pRg st="4" end="4"/>
                                            </p:txEl>
                                          </p:spTgt>
                                        </p:tgtEl>
                                        <p:attrNameLst>
                                          <p:attrName>style.visibility</p:attrName>
                                        </p:attrNameLst>
                                      </p:cBhvr>
                                      <p:to>
                                        <p:strVal val="visible"/>
                                      </p:to>
                                    </p:set>
                                    <p:anim calcmode="lin" valueType="num">
                                      <p:cBhvr>
                                        <p:cTn id="39" dur="1000" fill="hold"/>
                                        <p:tgtEl>
                                          <p:spTgt spid="5325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325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325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325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2"/>
          <p:cNvSpPr>
            <a:spLocks noGrp="1" noChangeArrowheads="1"/>
          </p:cNvSpPr>
          <p:nvPr>
            <p:ph type="title"/>
          </p:nvPr>
        </p:nvSpPr>
        <p:spPr/>
        <p:txBody>
          <a:bodyPr/>
          <a:lstStyle/>
          <a:p>
            <a:r>
              <a:rPr lang="en-US" sz="4500" dirty="0" smtClean="0"/>
              <a:t>Participation (cont.)</a:t>
            </a:r>
          </a:p>
        </p:txBody>
      </p:sp>
      <p:sp>
        <p:nvSpPr>
          <p:cNvPr id="52228" name="Rectangle 3"/>
          <p:cNvSpPr>
            <a:spLocks noGrp="1" noChangeArrowheads="1"/>
          </p:cNvSpPr>
          <p:nvPr>
            <p:ph type="body" sz="half" idx="1"/>
          </p:nvPr>
        </p:nvSpPr>
        <p:spPr>
          <a:xfrm>
            <a:off x="838200" y="1981200"/>
            <a:ext cx="6858000" cy="4105275"/>
          </a:xfrm>
        </p:spPr>
        <p:txBody>
          <a:bodyPr>
            <a:noAutofit/>
          </a:bodyPr>
          <a:lstStyle/>
          <a:p>
            <a:pPr eaLnBrk="1" hangingPunct="1"/>
            <a:r>
              <a:rPr lang="en-US" sz="2300" dirty="0" smtClean="0"/>
              <a:t>Have your child participate in the clean-up/changing process </a:t>
            </a:r>
          </a:p>
          <a:p>
            <a:pPr eaLnBrk="1" hangingPunct="1">
              <a:buNone/>
            </a:pPr>
            <a:endParaRPr lang="en-US" sz="2300" dirty="0" smtClean="0"/>
          </a:p>
          <a:p>
            <a:pPr lvl="1" eaLnBrk="1" hangingPunct="1"/>
            <a:r>
              <a:rPr lang="en-US" sz="2300" dirty="0" smtClean="0"/>
              <a:t>Have him/her clean up if possible</a:t>
            </a:r>
          </a:p>
          <a:p>
            <a:pPr lvl="1" eaLnBrk="1" hangingPunct="1"/>
            <a:r>
              <a:rPr lang="en-US" sz="2300" dirty="0" smtClean="0"/>
              <a:t>Have him/her throw away dirty diaper</a:t>
            </a:r>
          </a:p>
          <a:p>
            <a:pPr lvl="1" eaLnBrk="1" hangingPunct="1"/>
            <a:r>
              <a:rPr lang="en-US" sz="2300" dirty="0" smtClean="0"/>
              <a:t>Have him/her pull up his/her own pants</a:t>
            </a:r>
          </a:p>
          <a:p>
            <a:pPr lvl="1" eaLnBrk="1" hangingPunct="1"/>
            <a:r>
              <a:rPr lang="en-US" sz="2300" dirty="0" smtClean="0"/>
              <a:t>Have him/her empty own diaper into toilet</a:t>
            </a:r>
          </a:p>
          <a:p>
            <a:pPr lvl="1" eaLnBrk="1" hangingPunct="1"/>
            <a:r>
              <a:rPr lang="en-US" sz="2300" dirty="0" smtClean="0"/>
              <a:t>Complete all toileting activities in the bathroom</a:t>
            </a:r>
          </a:p>
          <a:p>
            <a:pPr lvl="1" eaLnBrk="1" hangingPunct="1"/>
            <a:r>
              <a:rPr lang="en-US" sz="2300" dirty="0" smtClean="0"/>
              <a:t>Don’t make it fun! </a:t>
            </a:r>
          </a:p>
        </p:txBody>
      </p:sp>
      <p:sp>
        <p:nvSpPr>
          <p:cNvPr id="52226" name="Slide Number Placeholder 6"/>
          <p:cNvSpPr>
            <a:spLocks noGrp="1"/>
          </p:cNvSpPr>
          <p:nvPr>
            <p:ph type="sldNum" sz="quarter" idx="12"/>
          </p:nvPr>
        </p:nvSpPr>
        <p:spPr>
          <a:noFill/>
        </p:spPr>
        <p:txBody>
          <a:bodyPr/>
          <a:lstStyle/>
          <a:p>
            <a:fld id="{80353489-E90B-404E-8571-5ECFA462AB7C}" type="slidenum">
              <a:rPr lang="en-US" smtClean="0"/>
              <a:pPr/>
              <a:t>25</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Scale>
                                      <p:cBhvr>
                                        <p:cTn id="7" dur="1000" decel="50000" fill="hold">
                                          <p:stCondLst>
                                            <p:cond delay="0"/>
                                          </p:stCondLst>
                                        </p:cTn>
                                        <p:tgtEl>
                                          <p:spTgt spid="5222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2228">
                                            <p:txEl>
                                              <p:pRg st="0" end="0"/>
                                            </p:txEl>
                                          </p:spTgt>
                                        </p:tgtEl>
                                        <p:attrNameLst>
                                          <p:attrName>ppt_x</p:attrName>
                                          <p:attrName>ppt_y</p:attrName>
                                        </p:attrNameLst>
                                      </p:cBhvr>
                                    </p:animMotion>
                                    <p:animEffect transition="in" filter="fade">
                                      <p:cBhvr>
                                        <p:cTn id="9" dur="1000"/>
                                        <p:tgtEl>
                                          <p:spTgt spid="5222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2228">
                                            <p:txEl>
                                              <p:pRg st="2" end="2"/>
                                            </p:txEl>
                                          </p:spTgt>
                                        </p:tgtEl>
                                        <p:attrNameLst>
                                          <p:attrName>style.visibility</p:attrName>
                                        </p:attrNameLst>
                                      </p:cBhvr>
                                      <p:to>
                                        <p:strVal val="visible"/>
                                      </p:to>
                                    </p:set>
                                    <p:animScale>
                                      <p:cBhvr>
                                        <p:cTn id="14" dur="1000" decel="50000" fill="hold">
                                          <p:stCondLst>
                                            <p:cond delay="0"/>
                                          </p:stCondLst>
                                        </p:cTn>
                                        <p:tgtEl>
                                          <p:spTgt spid="5222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2228">
                                            <p:txEl>
                                              <p:pRg st="2" end="2"/>
                                            </p:txEl>
                                          </p:spTgt>
                                        </p:tgtEl>
                                        <p:attrNameLst>
                                          <p:attrName>ppt_x</p:attrName>
                                          <p:attrName>ppt_y</p:attrName>
                                        </p:attrNameLst>
                                      </p:cBhvr>
                                    </p:animMotion>
                                    <p:animEffect transition="in" filter="fade">
                                      <p:cBhvr>
                                        <p:cTn id="16" dur="1000"/>
                                        <p:tgtEl>
                                          <p:spTgt spid="5222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2228">
                                            <p:txEl>
                                              <p:pRg st="3" end="3"/>
                                            </p:txEl>
                                          </p:spTgt>
                                        </p:tgtEl>
                                        <p:attrNameLst>
                                          <p:attrName>style.visibility</p:attrName>
                                        </p:attrNameLst>
                                      </p:cBhvr>
                                      <p:to>
                                        <p:strVal val="visible"/>
                                      </p:to>
                                    </p:set>
                                    <p:animScale>
                                      <p:cBhvr>
                                        <p:cTn id="21" dur="1000" decel="50000" fill="hold">
                                          <p:stCondLst>
                                            <p:cond delay="0"/>
                                          </p:stCondLst>
                                        </p:cTn>
                                        <p:tgtEl>
                                          <p:spTgt spid="5222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2228">
                                            <p:txEl>
                                              <p:pRg st="3" end="3"/>
                                            </p:txEl>
                                          </p:spTgt>
                                        </p:tgtEl>
                                        <p:attrNameLst>
                                          <p:attrName>ppt_x</p:attrName>
                                          <p:attrName>ppt_y</p:attrName>
                                        </p:attrNameLst>
                                      </p:cBhvr>
                                    </p:animMotion>
                                    <p:animEffect transition="in" filter="fade">
                                      <p:cBhvr>
                                        <p:cTn id="23" dur="1000"/>
                                        <p:tgtEl>
                                          <p:spTgt spid="5222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52228">
                                            <p:txEl>
                                              <p:pRg st="4" end="4"/>
                                            </p:txEl>
                                          </p:spTgt>
                                        </p:tgtEl>
                                        <p:attrNameLst>
                                          <p:attrName>style.visibility</p:attrName>
                                        </p:attrNameLst>
                                      </p:cBhvr>
                                      <p:to>
                                        <p:strVal val="visible"/>
                                      </p:to>
                                    </p:set>
                                    <p:animScale>
                                      <p:cBhvr>
                                        <p:cTn id="28" dur="1000" decel="50000" fill="hold">
                                          <p:stCondLst>
                                            <p:cond delay="0"/>
                                          </p:stCondLst>
                                        </p:cTn>
                                        <p:tgtEl>
                                          <p:spTgt spid="5222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2228">
                                            <p:txEl>
                                              <p:pRg st="4" end="4"/>
                                            </p:txEl>
                                          </p:spTgt>
                                        </p:tgtEl>
                                        <p:attrNameLst>
                                          <p:attrName>ppt_x</p:attrName>
                                          <p:attrName>ppt_y</p:attrName>
                                        </p:attrNameLst>
                                      </p:cBhvr>
                                    </p:animMotion>
                                    <p:animEffect transition="in" filter="fade">
                                      <p:cBhvr>
                                        <p:cTn id="30" dur="1000"/>
                                        <p:tgtEl>
                                          <p:spTgt spid="5222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52228">
                                            <p:txEl>
                                              <p:pRg st="5" end="5"/>
                                            </p:txEl>
                                          </p:spTgt>
                                        </p:tgtEl>
                                        <p:attrNameLst>
                                          <p:attrName>style.visibility</p:attrName>
                                        </p:attrNameLst>
                                      </p:cBhvr>
                                      <p:to>
                                        <p:strVal val="visible"/>
                                      </p:to>
                                    </p:set>
                                    <p:animScale>
                                      <p:cBhvr>
                                        <p:cTn id="35" dur="1000" decel="50000" fill="hold">
                                          <p:stCondLst>
                                            <p:cond delay="0"/>
                                          </p:stCondLst>
                                        </p:cTn>
                                        <p:tgtEl>
                                          <p:spTgt spid="52228">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2228">
                                            <p:txEl>
                                              <p:pRg st="5" end="5"/>
                                            </p:txEl>
                                          </p:spTgt>
                                        </p:tgtEl>
                                        <p:attrNameLst>
                                          <p:attrName>ppt_x</p:attrName>
                                          <p:attrName>ppt_y</p:attrName>
                                        </p:attrNameLst>
                                      </p:cBhvr>
                                    </p:animMotion>
                                    <p:animEffect transition="in" filter="fade">
                                      <p:cBhvr>
                                        <p:cTn id="37" dur="1000"/>
                                        <p:tgtEl>
                                          <p:spTgt spid="5222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52228">
                                            <p:txEl>
                                              <p:pRg st="6" end="6"/>
                                            </p:txEl>
                                          </p:spTgt>
                                        </p:tgtEl>
                                        <p:attrNameLst>
                                          <p:attrName>style.visibility</p:attrName>
                                        </p:attrNameLst>
                                      </p:cBhvr>
                                      <p:to>
                                        <p:strVal val="visible"/>
                                      </p:to>
                                    </p:set>
                                    <p:animScale>
                                      <p:cBhvr>
                                        <p:cTn id="42" dur="1000" decel="50000" fill="hold">
                                          <p:stCondLst>
                                            <p:cond delay="0"/>
                                          </p:stCondLst>
                                        </p:cTn>
                                        <p:tgtEl>
                                          <p:spTgt spid="52228">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2228">
                                            <p:txEl>
                                              <p:pRg st="6" end="6"/>
                                            </p:txEl>
                                          </p:spTgt>
                                        </p:tgtEl>
                                        <p:attrNameLst>
                                          <p:attrName>ppt_x</p:attrName>
                                          <p:attrName>ppt_y</p:attrName>
                                        </p:attrNameLst>
                                      </p:cBhvr>
                                    </p:animMotion>
                                    <p:animEffect transition="in" filter="fade">
                                      <p:cBhvr>
                                        <p:cTn id="44" dur="1000"/>
                                        <p:tgtEl>
                                          <p:spTgt spid="5222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52228">
                                            <p:txEl>
                                              <p:pRg st="7" end="7"/>
                                            </p:txEl>
                                          </p:spTgt>
                                        </p:tgtEl>
                                        <p:attrNameLst>
                                          <p:attrName>style.visibility</p:attrName>
                                        </p:attrNameLst>
                                      </p:cBhvr>
                                      <p:to>
                                        <p:strVal val="visible"/>
                                      </p:to>
                                    </p:set>
                                    <p:animScale>
                                      <p:cBhvr>
                                        <p:cTn id="49" dur="1000" decel="50000" fill="hold">
                                          <p:stCondLst>
                                            <p:cond delay="0"/>
                                          </p:stCondLst>
                                        </p:cTn>
                                        <p:tgtEl>
                                          <p:spTgt spid="52228">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52228">
                                            <p:txEl>
                                              <p:pRg st="7" end="7"/>
                                            </p:txEl>
                                          </p:spTgt>
                                        </p:tgtEl>
                                        <p:attrNameLst>
                                          <p:attrName>ppt_x</p:attrName>
                                          <p:attrName>ppt_y</p:attrName>
                                        </p:attrNameLst>
                                      </p:cBhvr>
                                    </p:animMotion>
                                    <p:animEffect transition="in" filter="fade">
                                      <p:cBhvr>
                                        <p:cTn id="51" dur="1000"/>
                                        <p:tgtEl>
                                          <p:spTgt spid="522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3"/>
          <p:cNvSpPr>
            <a:spLocks noGrp="1" noChangeArrowheads="1"/>
          </p:cNvSpPr>
          <p:nvPr>
            <p:ph idx="1"/>
          </p:nvPr>
        </p:nvSpPr>
        <p:spPr/>
        <p:txBody>
          <a:bodyPr>
            <a:normAutofit fontScale="92500" lnSpcReduction="10000"/>
          </a:bodyPr>
          <a:lstStyle/>
          <a:p>
            <a:pPr eaLnBrk="1" hangingPunct="1"/>
            <a:r>
              <a:rPr lang="en-US" sz="2700" dirty="0" smtClean="0"/>
              <a:t>Take data on a “Toileting Schedule”</a:t>
            </a:r>
          </a:p>
          <a:p>
            <a:pPr eaLnBrk="1" hangingPunct="1"/>
            <a:r>
              <a:rPr lang="en-US" sz="2700" dirty="0" smtClean="0"/>
              <a:t>Establish baseline and notice patterns</a:t>
            </a:r>
          </a:p>
          <a:p>
            <a:r>
              <a:rPr lang="en-US" sz="2700" dirty="0"/>
              <a:t>Maintain a toileting routine based on data collected</a:t>
            </a:r>
          </a:p>
          <a:p>
            <a:pPr lvl="1"/>
            <a:r>
              <a:rPr lang="en-US" sz="2700" dirty="0"/>
              <a:t>Remember the natural opportunities for toileting, such as upon waking up, before bathing, before a preferred activity, before leaving the house or transitioning, and before going to sleep</a:t>
            </a:r>
          </a:p>
          <a:p>
            <a:pPr lvl="1"/>
            <a:r>
              <a:rPr lang="en-US" sz="2700" dirty="0"/>
              <a:t>A timer may be used</a:t>
            </a:r>
          </a:p>
          <a:p>
            <a:pPr eaLnBrk="1" hangingPunct="1"/>
            <a:endParaRPr lang="en-US" dirty="0" smtClean="0"/>
          </a:p>
          <a:p>
            <a:pPr eaLnBrk="1" hangingPunct="1">
              <a:lnSpc>
                <a:spcPct val="80000"/>
              </a:lnSpc>
              <a:buFont typeface="Wingdings" pitchFamily="2" charset="2"/>
              <a:buNone/>
            </a:pPr>
            <a:endParaRPr lang="en-US" dirty="0" smtClean="0"/>
          </a:p>
          <a:p>
            <a:pPr eaLnBrk="1" hangingPunct="1">
              <a:lnSpc>
                <a:spcPct val="80000"/>
              </a:lnSpc>
            </a:pPr>
            <a:endParaRPr lang="en-US" dirty="0" smtClean="0"/>
          </a:p>
        </p:txBody>
      </p:sp>
      <p:sp>
        <p:nvSpPr>
          <p:cNvPr id="62466" name="Slide Number Placeholder 5"/>
          <p:cNvSpPr>
            <a:spLocks noGrp="1"/>
          </p:cNvSpPr>
          <p:nvPr>
            <p:ph type="sldNum" sz="quarter" idx="12"/>
          </p:nvPr>
        </p:nvSpPr>
        <p:spPr>
          <a:noFill/>
        </p:spPr>
        <p:txBody>
          <a:bodyPr/>
          <a:lstStyle/>
          <a:p>
            <a:fld id="{42615D3A-C8D4-4EFB-8032-FB2F7836D6E9}" type="slidenum">
              <a:rPr lang="en-US" smtClean="0"/>
              <a:pPr/>
              <a:t>26</a:t>
            </a:fld>
            <a:endParaRPr lang="en-US" smtClean="0"/>
          </a:p>
        </p:txBody>
      </p:sp>
      <p:sp>
        <p:nvSpPr>
          <p:cNvPr id="63491" name="AutoShape 2"/>
          <p:cNvSpPr>
            <a:spLocks noGrp="1" noChangeArrowheads="1"/>
          </p:cNvSpPr>
          <p:nvPr>
            <p:ph type="title"/>
          </p:nvPr>
        </p:nvSpPr>
        <p:spPr/>
        <p:txBody>
          <a:bodyPr/>
          <a:lstStyle/>
          <a:p>
            <a:pPr eaLnBrk="1" hangingPunct="1"/>
            <a:r>
              <a:rPr lang="en-US" sz="4500" dirty="0" smtClean="0"/>
              <a:t>Program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wipe(down)">
                                      <p:cBhvr>
                                        <p:cTn id="7" dur="580">
                                          <p:stCondLst>
                                            <p:cond delay="0"/>
                                          </p:stCondLst>
                                        </p:cTn>
                                        <p:tgtEl>
                                          <p:spTgt spid="63492">
                                            <p:txEl>
                                              <p:pRg st="0" end="0"/>
                                            </p:txEl>
                                          </p:spTgt>
                                        </p:tgtEl>
                                      </p:cBhvr>
                                    </p:animEffect>
                                    <p:anim calcmode="lin" valueType="num">
                                      <p:cBhvr>
                                        <p:cTn id="8" dur="1822" tmFilter="0,0; 0.14,0.36; 0.43,0.73; 0.71,0.91; 1.0,1.0">
                                          <p:stCondLst>
                                            <p:cond delay="0"/>
                                          </p:stCondLst>
                                        </p:cTn>
                                        <p:tgtEl>
                                          <p:spTgt spid="6349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349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349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349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349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3492">
                                            <p:txEl>
                                              <p:pRg st="0" end="0"/>
                                            </p:txEl>
                                          </p:spTgt>
                                        </p:tgtEl>
                                      </p:cBhvr>
                                      <p:to x="100000" y="60000"/>
                                    </p:animScale>
                                    <p:animScale>
                                      <p:cBhvr>
                                        <p:cTn id="14" dur="166" decel="50000">
                                          <p:stCondLst>
                                            <p:cond delay="676"/>
                                          </p:stCondLst>
                                        </p:cTn>
                                        <p:tgtEl>
                                          <p:spTgt spid="63492">
                                            <p:txEl>
                                              <p:pRg st="0" end="0"/>
                                            </p:txEl>
                                          </p:spTgt>
                                        </p:tgtEl>
                                      </p:cBhvr>
                                      <p:to x="100000" y="100000"/>
                                    </p:animScale>
                                    <p:animScale>
                                      <p:cBhvr>
                                        <p:cTn id="15" dur="26">
                                          <p:stCondLst>
                                            <p:cond delay="1312"/>
                                          </p:stCondLst>
                                        </p:cTn>
                                        <p:tgtEl>
                                          <p:spTgt spid="63492">
                                            <p:txEl>
                                              <p:pRg st="0" end="0"/>
                                            </p:txEl>
                                          </p:spTgt>
                                        </p:tgtEl>
                                      </p:cBhvr>
                                      <p:to x="100000" y="80000"/>
                                    </p:animScale>
                                    <p:animScale>
                                      <p:cBhvr>
                                        <p:cTn id="16" dur="166" decel="50000">
                                          <p:stCondLst>
                                            <p:cond delay="1338"/>
                                          </p:stCondLst>
                                        </p:cTn>
                                        <p:tgtEl>
                                          <p:spTgt spid="63492">
                                            <p:txEl>
                                              <p:pRg st="0" end="0"/>
                                            </p:txEl>
                                          </p:spTgt>
                                        </p:tgtEl>
                                      </p:cBhvr>
                                      <p:to x="100000" y="100000"/>
                                    </p:animScale>
                                    <p:animScale>
                                      <p:cBhvr>
                                        <p:cTn id="17" dur="26">
                                          <p:stCondLst>
                                            <p:cond delay="1642"/>
                                          </p:stCondLst>
                                        </p:cTn>
                                        <p:tgtEl>
                                          <p:spTgt spid="63492">
                                            <p:txEl>
                                              <p:pRg st="0" end="0"/>
                                            </p:txEl>
                                          </p:spTgt>
                                        </p:tgtEl>
                                      </p:cBhvr>
                                      <p:to x="100000" y="90000"/>
                                    </p:animScale>
                                    <p:animScale>
                                      <p:cBhvr>
                                        <p:cTn id="18" dur="166" decel="50000">
                                          <p:stCondLst>
                                            <p:cond delay="1668"/>
                                          </p:stCondLst>
                                        </p:cTn>
                                        <p:tgtEl>
                                          <p:spTgt spid="63492">
                                            <p:txEl>
                                              <p:pRg st="0" end="0"/>
                                            </p:txEl>
                                          </p:spTgt>
                                        </p:tgtEl>
                                      </p:cBhvr>
                                      <p:to x="100000" y="100000"/>
                                    </p:animScale>
                                    <p:animScale>
                                      <p:cBhvr>
                                        <p:cTn id="19" dur="26">
                                          <p:stCondLst>
                                            <p:cond delay="1808"/>
                                          </p:stCondLst>
                                        </p:cTn>
                                        <p:tgtEl>
                                          <p:spTgt spid="63492">
                                            <p:txEl>
                                              <p:pRg st="0" end="0"/>
                                            </p:txEl>
                                          </p:spTgt>
                                        </p:tgtEl>
                                      </p:cBhvr>
                                      <p:to x="100000" y="95000"/>
                                    </p:animScale>
                                    <p:animScale>
                                      <p:cBhvr>
                                        <p:cTn id="20" dur="166" decel="50000">
                                          <p:stCondLst>
                                            <p:cond delay="1834"/>
                                          </p:stCondLst>
                                        </p:cTn>
                                        <p:tgtEl>
                                          <p:spTgt spid="6349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3492">
                                            <p:txEl>
                                              <p:pRg st="1" end="1"/>
                                            </p:txEl>
                                          </p:spTgt>
                                        </p:tgtEl>
                                        <p:attrNameLst>
                                          <p:attrName>style.visibility</p:attrName>
                                        </p:attrNameLst>
                                      </p:cBhvr>
                                      <p:to>
                                        <p:strVal val="visible"/>
                                      </p:to>
                                    </p:set>
                                    <p:animEffect transition="in" filter="wipe(down)">
                                      <p:cBhvr>
                                        <p:cTn id="25" dur="580">
                                          <p:stCondLst>
                                            <p:cond delay="0"/>
                                          </p:stCondLst>
                                        </p:cTn>
                                        <p:tgtEl>
                                          <p:spTgt spid="63492">
                                            <p:txEl>
                                              <p:pRg st="1" end="1"/>
                                            </p:txEl>
                                          </p:spTgt>
                                        </p:tgtEl>
                                      </p:cBhvr>
                                    </p:animEffect>
                                    <p:anim calcmode="lin" valueType="num">
                                      <p:cBhvr>
                                        <p:cTn id="26" dur="1822" tmFilter="0,0; 0.14,0.36; 0.43,0.73; 0.71,0.91; 1.0,1.0">
                                          <p:stCondLst>
                                            <p:cond delay="0"/>
                                          </p:stCondLst>
                                        </p:cTn>
                                        <p:tgtEl>
                                          <p:spTgt spid="6349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349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349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349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349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3492">
                                            <p:txEl>
                                              <p:pRg st="1" end="1"/>
                                            </p:txEl>
                                          </p:spTgt>
                                        </p:tgtEl>
                                      </p:cBhvr>
                                      <p:to x="100000" y="60000"/>
                                    </p:animScale>
                                    <p:animScale>
                                      <p:cBhvr>
                                        <p:cTn id="32" dur="166" decel="50000">
                                          <p:stCondLst>
                                            <p:cond delay="676"/>
                                          </p:stCondLst>
                                        </p:cTn>
                                        <p:tgtEl>
                                          <p:spTgt spid="63492">
                                            <p:txEl>
                                              <p:pRg st="1" end="1"/>
                                            </p:txEl>
                                          </p:spTgt>
                                        </p:tgtEl>
                                      </p:cBhvr>
                                      <p:to x="100000" y="100000"/>
                                    </p:animScale>
                                    <p:animScale>
                                      <p:cBhvr>
                                        <p:cTn id="33" dur="26">
                                          <p:stCondLst>
                                            <p:cond delay="1312"/>
                                          </p:stCondLst>
                                        </p:cTn>
                                        <p:tgtEl>
                                          <p:spTgt spid="63492">
                                            <p:txEl>
                                              <p:pRg st="1" end="1"/>
                                            </p:txEl>
                                          </p:spTgt>
                                        </p:tgtEl>
                                      </p:cBhvr>
                                      <p:to x="100000" y="80000"/>
                                    </p:animScale>
                                    <p:animScale>
                                      <p:cBhvr>
                                        <p:cTn id="34" dur="166" decel="50000">
                                          <p:stCondLst>
                                            <p:cond delay="1338"/>
                                          </p:stCondLst>
                                        </p:cTn>
                                        <p:tgtEl>
                                          <p:spTgt spid="63492">
                                            <p:txEl>
                                              <p:pRg st="1" end="1"/>
                                            </p:txEl>
                                          </p:spTgt>
                                        </p:tgtEl>
                                      </p:cBhvr>
                                      <p:to x="100000" y="100000"/>
                                    </p:animScale>
                                    <p:animScale>
                                      <p:cBhvr>
                                        <p:cTn id="35" dur="26">
                                          <p:stCondLst>
                                            <p:cond delay="1642"/>
                                          </p:stCondLst>
                                        </p:cTn>
                                        <p:tgtEl>
                                          <p:spTgt spid="63492">
                                            <p:txEl>
                                              <p:pRg st="1" end="1"/>
                                            </p:txEl>
                                          </p:spTgt>
                                        </p:tgtEl>
                                      </p:cBhvr>
                                      <p:to x="100000" y="90000"/>
                                    </p:animScale>
                                    <p:animScale>
                                      <p:cBhvr>
                                        <p:cTn id="36" dur="166" decel="50000">
                                          <p:stCondLst>
                                            <p:cond delay="1668"/>
                                          </p:stCondLst>
                                        </p:cTn>
                                        <p:tgtEl>
                                          <p:spTgt spid="63492">
                                            <p:txEl>
                                              <p:pRg st="1" end="1"/>
                                            </p:txEl>
                                          </p:spTgt>
                                        </p:tgtEl>
                                      </p:cBhvr>
                                      <p:to x="100000" y="100000"/>
                                    </p:animScale>
                                    <p:animScale>
                                      <p:cBhvr>
                                        <p:cTn id="37" dur="26">
                                          <p:stCondLst>
                                            <p:cond delay="1808"/>
                                          </p:stCondLst>
                                        </p:cTn>
                                        <p:tgtEl>
                                          <p:spTgt spid="63492">
                                            <p:txEl>
                                              <p:pRg st="1" end="1"/>
                                            </p:txEl>
                                          </p:spTgt>
                                        </p:tgtEl>
                                      </p:cBhvr>
                                      <p:to x="100000" y="95000"/>
                                    </p:animScale>
                                    <p:animScale>
                                      <p:cBhvr>
                                        <p:cTn id="38" dur="166" decel="50000">
                                          <p:stCondLst>
                                            <p:cond delay="1834"/>
                                          </p:stCondLst>
                                        </p:cTn>
                                        <p:tgtEl>
                                          <p:spTgt spid="6349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3492">
                                            <p:txEl>
                                              <p:pRg st="2" end="2"/>
                                            </p:txEl>
                                          </p:spTgt>
                                        </p:tgtEl>
                                        <p:attrNameLst>
                                          <p:attrName>style.visibility</p:attrName>
                                        </p:attrNameLst>
                                      </p:cBhvr>
                                      <p:to>
                                        <p:strVal val="visible"/>
                                      </p:to>
                                    </p:set>
                                    <p:animEffect transition="in" filter="wipe(down)">
                                      <p:cBhvr>
                                        <p:cTn id="43" dur="580">
                                          <p:stCondLst>
                                            <p:cond delay="0"/>
                                          </p:stCondLst>
                                        </p:cTn>
                                        <p:tgtEl>
                                          <p:spTgt spid="63492">
                                            <p:txEl>
                                              <p:pRg st="2" end="2"/>
                                            </p:txEl>
                                          </p:spTgt>
                                        </p:tgtEl>
                                      </p:cBhvr>
                                    </p:animEffect>
                                    <p:anim calcmode="lin" valueType="num">
                                      <p:cBhvr>
                                        <p:cTn id="44" dur="1822" tmFilter="0,0; 0.14,0.36; 0.43,0.73; 0.71,0.91; 1.0,1.0">
                                          <p:stCondLst>
                                            <p:cond delay="0"/>
                                          </p:stCondLst>
                                        </p:cTn>
                                        <p:tgtEl>
                                          <p:spTgt spid="6349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49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49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49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49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3492">
                                            <p:txEl>
                                              <p:pRg st="2" end="2"/>
                                            </p:txEl>
                                          </p:spTgt>
                                        </p:tgtEl>
                                      </p:cBhvr>
                                      <p:to x="100000" y="60000"/>
                                    </p:animScale>
                                    <p:animScale>
                                      <p:cBhvr>
                                        <p:cTn id="50" dur="166" decel="50000">
                                          <p:stCondLst>
                                            <p:cond delay="676"/>
                                          </p:stCondLst>
                                        </p:cTn>
                                        <p:tgtEl>
                                          <p:spTgt spid="63492">
                                            <p:txEl>
                                              <p:pRg st="2" end="2"/>
                                            </p:txEl>
                                          </p:spTgt>
                                        </p:tgtEl>
                                      </p:cBhvr>
                                      <p:to x="100000" y="100000"/>
                                    </p:animScale>
                                    <p:animScale>
                                      <p:cBhvr>
                                        <p:cTn id="51" dur="26">
                                          <p:stCondLst>
                                            <p:cond delay="1312"/>
                                          </p:stCondLst>
                                        </p:cTn>
                                        <p:tgtEl>
                                          <p:spTgt spid="63492">
                                            <p:txEl>
                                              <p:pRg st="2" end="2"/>
                                            </p:txEl>
                                          </p:spTgt>
                                        </p:tgtEl>
                                      </p:cBhvr>
                                      <p:to x="100000" y="80000"/>
                                    </p:animScale>
                                    <p:animScale>
                                      <p:cBhvr>
                                        <p:cTn id="52" dur="166" decel="50000">
                                          <p:stCondLst>
                                            <p:cond delay="1338"/>
                                          </p:stCondLst>
                                        </p:cTn>
                                        <p:tgtEl>
                                          <p:spTgt spid="63492">
                                            <p:txEl>
                                              <p:pRg st="2" end="2"/>
                                            </p:txEl>
                                          </p:spTgt>
                                        </p:tgtEl>
                                      </p:cBhvr>
                                      <p:to x="100000" y="100000"/>
                                    </p:animScale>
                                    <p:animScale>
                                      <p:cBhvr>
                                        <p:cTn id="53" dur="26">
                                          <p:stCondLst>
                                            <p:cond delay="1642"/>
                                          </p:stCondLst>
                                        </p:cTn>
                                        <p:tgtEl>
                                          <p:spTgt spid="63492">
                                            <p:txEl>
                                              <p:pRg st="2" end="2"/>
                                            </p:txEl>
                                          </p:spTgt>
                                        </p:tgtEl>
                                      </p:cBhvr>
                                      <p:to x="100000" y="90000"/>
                                    </p:animScale>
                                    <p:animScale>
                                      <p:cBhvr>
                                        <p:cTn id="54" dur="166" decel="50000">
                                          <p:stCondLst>
                                            <p:cond delay="1668"/>
                                          </p:stCondLst>
                                        </p:cTn>
                                        <p:tgtEl>
                                          <p:spTgt spid="63492">
                                            <p:txEl>
                                              <p:pRg st="2" end="2"/>
                                            </p:txEl>
                                          </p:spTgt>
                                        </p:tgtEl>
                                      </p:cBhvr>
                                      <p:to x="100000" y="100000"/>
                                    </p:animScale>
                                    <p:animScale>
                                      <p:cBhvr>
                                        <p:cTn id="55" dur="26">
                                          <p:stCondLst>
                                            <p:cond delay="1808"/>
                                          </p:stCondLst>
                                        </p:cTn>
                                        <p:tgtEl>
                                          <p:spTgt spid="63492">
                                            <p:txEl>
                                              <p:pRg st="2" end="2"/>
                                            </p:txEl>
                                          </p:spTgt>
                                        </p:tgtEl>
                                      </p:cBhvr>
                                      <p:to x="100000" y="95000"/>
                                    </p:animScale>
                                    <p:animScale>
                                      <p:cBhvr>
                                        <p:cTn id="56" dur="166" decel="50000">
                                          <p:stCondLst>
                                            <p:cond delay="1834"/>
                                          </p:stCondLst>
                                        </p:cTn>
                                        <p:tgtEl>
                                          <p:spTgt spid="6349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3492">
                                            <p:txEl>
                                              <p:pRg st="3" end="3"/>
                                            </p:txEl>
                                          </p:spTgt>
                                        </p:tgtEl>
                                        <p:attrNameLst>
                                          <p:attrName>style.visibility</p:attrName>
                                        </p:attrNameLst>
                                      </p:cBhvr>
                                      <p:to>
                                        <p:strVal val="visible"/>
                                      </p:to>
                                    </p:set>
                                    <p:animEffect transition="in" filter="wipe(down)">
                                      <p:cBhvr>
                                        <p:cTn id="61" dur="580">
                                          <p:stCondLst>
                                            <p:cond delay="0"/>
                                          </p:stCondLst>
                                        </p:cTn>
                                        <p:tgtEl>
                                          <p:spTgt spid="63492">
                                            <p:txEl>
                                              <p:pRg st="3" end="3"/>
                                            </p:txEl>
                                          </p:spTgt>
                                        </p:tgtEl>
                                      </p:cBhvr>
                                    </p:animEffect>
                                    <p:anim calcmode="lin" valueType="num">
                                      <p:cBhvr>
                                        <p:cTn id="62" dur="1822" tmFilter="0,0; 0.14,0.36; 0.43,0.73; 0.71,0.91; 1.0,1.0">
                                          <p:stCondLst>
                                            <p:cond delay="0"/>
                                          </p:stCondLst>
                                        </p:cTn>
                                        <p:tgtEl>
                                          <p:spTgt spid="6349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349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349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349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349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3492">
                                            <p:txEl>
                                              <p:pRg st="3" end="3"/>
                                            </p:txEl>
                                          </p:spTgt>
                                        </p:tgtEl>
                                      </p:cBhvr>
                                      <p:to x="100000" y="60000"/>
                                    </p:animScale>
                                    <p:animScale>
                                      <p:cBhvr>
                                        <p:cTn id="68" dur="166" decel="50000">
                                          <p:stCondLst>
                                            <p:cond delay="676"/>
                                          </p:stCondLst>
                                        </p:cTn>
                                        <p:tgtEl>
                                          <p:spTgt spid="63492">
                                            <p:txEl>
                                              <p:pRg st="3" end="3"/>
                                            </p:txEl>
                                          </p:spTgt>
                                        </p:tgtEl>
                                      </p:cBhvr>
                                      <p:to x="100000" y="100000"/>
                                    </p:animScale>
                                    <p:animScale>
                                      <p:cBhvr>
                                        <p:cTn id="69" dur="26">
                                          <p:stCondLst>
                                            <p:cond delay="1312"/>
                                          </p:stCondLst>
                                        </p:cTn>
                                        <p:tgtEl>
                                          <p:spTgt spid="63492">
                                            <p:txEl>
                                              <p:pRg st="3" end="3"/>
                                            </p:txEl>
                                          </p:spTgt>
                                        </p:tgtEl>
                                      </p:cBhvr>
                                      <p:to x="100000" y="80000"/>
                                    </p:animScale>
                                    <p:animScale>
                                      <p:cBhvr>
                                        <p:cTn id="70" dur="166" decel="50000">
                                          <p:stCondLst>
                                            <p:cond delay="1338"/>
                                          </p:stCondLst>
                                        </p:cTn>
                                        <p:tgtEl>
                                          <p:spTgt spid="63492">
                                            <p:txEl>
                                              <p:pRg st="3" end="3"/>
                                            </p:txEl>
                                          </p:spTgt>
                                        </p:tgtEl>
                                      </p:cBhvr>
                                      <p:to x="100000" y="100000"/>
                                    </p:animScale>
                                    <p:animScale>
                                      <p:cBhvr>
                                        <p:cTn id="71" dur="26">
                                          <p:stCondLst>
                                            <p:cond delay="1642"/>
                                          </p:stCondLst>
                                        </p:cTn>
                                        <p:tgtEl>
                                          <p:spTgt spid="63492">
                                            <p:txEl>
                                              <p:pRg st="3" end="3"/>
                                            </p:txEl>
                                          </p:spTgt>
                                        </p:tgtEl>
                                      </p:cBhvr>
                                      <p:to x="100000" y="90000"/>
                                    </p:animScale>
                                    <p:animScale>
                                      <p:cBhvr>
                                        <p:cTn id="72" dur="166" decel="50000">
                                          <p:stCondLst>
                                            <p:cond delay="1668"/>
                                          </p:stCondLst>
                                        </p:cTn>
                                        <p:tgtEl>
                                          <p:spTgt spid="63492">
                                            <p:txEl>
                                              <p:pRg st="3" end="3"/>
                                            </p:txEl>
                                          </p:spTgt>
                                        </p:tgtEl>
                                      </p:cBhvr>
                                      <p:to x="100000" y="100000"/>
                                    </p:animScale>
                                    <p:animScale>
                                      <p:cBhvr>
                                        <p:cTn id="73" dur="26">
                                          <p:stCondLst>
                                            <p:cond delay="1808"/>
                                          </p:stCondLst>
                                        </p:cTn>
                                        <p:tgtEl>
                                          <p:spTgt spid="63492">
                                            <p:txEl>
                                              <p:pRg st="3" end="3"/>
                                            </p:txEl>
                                          </p:spTgt>
                                        </p:tgtEl>
                                      </p:cBhvr>
                                      <p:to x="100000" y="95000"/>
                                    </p:animScale>
                                    <p:animScale>
                                      <p:cBhvr>
                                        <p:cTn id="74" dur="166" decel="50000">
                                          <p:stCondLst>
                                            <p:cond delay="1834"/>
                                          </p:stCondLst>
                                        </p:cTn>
                                        <p:tgtEl>
                                          <p:spTgt spid="6349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3492">
                                            <p:txEl>
                                              <p:pRg st="4" end="4"/>
                                            </p:txEl>
                                          </p:spTgt>
                                        </p:tgtEl>
                                        <p:attrNameLst>
                                          <p:attrName>style.visibility</p:attrName>
                                        </p:attrNameLst>
                                      </p:cBhvr>
                                      <p:to>
                                        <p:strVal val="visible"/>
                                      </p:to>
                                    </p:set>
                                    <p:animEffect transition="in" filter="wipe(down)">
                                      <p:cBhvr>
                                        <p:cTn id="79" dur="580">
                                          <p:stCondLst>
                                            <p:cond delay="0"/>
                                          </p:stCondLst>
                                        </p:cTn>
                                        <p:tgtEl>
                                          <p:spTgt spid="63492">
                                            <p:txEl>
                                              <p:pRg st="4" end="4"/>
                                            </p:txEl>
                                          </p:spTgt>
                                        </p:tgtEl>
                                      </p:cBhvr>
                                    </p:animEffect>
                                    <p:anim calcmode="lin" valueType="num">
                                      <p:cBhvr>
                                        <p:cTn id="80" dur="1822" tmFilter="0,0; 0.14,0.36; 0.43,0.73; 0.71,0.91; 1.0,1.0">
                                          <p:stCondLst>
                                            <p:cond delay="0"/>
                                          </p:stCondLst>
                                        </p:cTn>
                                        <p:tgtEl>
                                          <p:spTgt spid="6349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349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349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349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349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3492">
                                            <p:txEl>
                                              <p:pRg st="4" end="4"/>
                                            </p:txEl>
                                          </p:spTgt>
                                        </p:tgtEl>
                                      </p:cBhvr>
                                      <p:to x="100000" y="60000"/>
                                    </p:animScale>
                                    <p:animScale>
                                      <p:cBhvr>
                                        <p:cTn id="86" dur="166" decel="50000">
                                          <p:stCondLst>
                                            <p:cond delay="676"/>
                                          </p:stCondLst>
                                        </p:cTn>
                                        <p:tgtEl>
                                          <p:spTgt spid="63492">
                                            <p:txEl>
                                              <p:pRg st="4" end="4"/>
                                            </p:txEl>
                                          </p:spTgt>
                                        </p:tgtEl>
                                      </p:cBhvr>
                                      <p:to x="100000" y="100000"/>
                                    </p:animScale>
                                    <p:animScale>
                                      <p:cBhvr>
                                        <p:cTn id="87" dur="26">
                                          <p:stCondLst>
                                            <p:cond delay="1312"/>
                                          </p:stCondLst>
                                        </p:cTn>
                                        <p:tgtEl>
                                          <p:spTgt spid="63492">
                                            <p:txEl>
                                              <p:pRg st="4" end="4"/>
                                            </p:txEl>
                                          </p:spTgt>
                                        </p:tgtEl>
                                      </p:cBhvr>
                                      <p:to x="100000" y="80000"/>
                                    </p:animScale>
                                    <p:animScale>
                                      <p:cBhvr>
                                        <p:cTn id="88" dur="166" decel="50000">
                                          <p:stCondLst>
                                            <p:cond delay="1338"/>
                                          </p:stCondLst>
                                        </p:cTn>
                                        <p:tgtEl>
                                          <p:spTgt spid="63492">
                                            <p:txEl>
                                              <p:pRg st="4" end="4"/>
                                            </p:txEl>
                                          </p:spTgt>
                                        </p:tgtEl>
                                      </p:cBhvr>
                                      <p:to x="100000" y="100000"/>
                                    </p:animScale>
                                    <p:animScale>
                                      <p:cBhvr>
                                        <p:cTn id="89" dur="26">
                                          <p:stCondLst>
                                            <p:cond delay="1642"/>
                                          </p:stCondLst>
                                        </p:cTn>
                                        <p:tgtEl>
                                          <p:spTgt spid="63492">
                                            <p:txEl>
                                              <p:pRg st="4" end="4"/>
                                            </p:txEl>
                                          </p:spTgt>
                                        </p:tgtEl>
                                      </p:cBhvr>
                                      <p:to x="100000" y="90000"/>
                                    </p:animScale>
                                    <p:animScale>
                                      <p:cBhvr>
                                        <p:cTn id="90" dur="166" decel="50000">
                                          <p:stCondLst>
                                            <p:cond delay="1668"/>
                                          </p:stCondLst>
                                        </p:cTn>
                                        <p:tgtEl>
                                          <p:spTgt spid="63492">
                                            <p:txEl>
                                              <p:pRg st="4" end="4"/>
                                            </p:txEl>
                                          </p:spTgt>
                                        </p:tgtEl>
                                      </p:cBhvr>
                                      <p:to x="100000" y="100000"/>
                                    </p:animScale>
                                    <p:animScale>
                                      <p:cBhvr>
                                        <p:cTn id="91" dur="26">
                                          <p:stCondLst>
                                            <p:cond delay="1808"/>
                                          </p:stCondLst>
                                        </p:cTn>
                                        <p:tgtEl>
                                          <p:spTgt spid="63492">
                                            <p:txEl>
                                              <p:pRg st="4" end="4"/>
                                            </p:txEl>
                                          </p:spTgt>
                                        </p:tgtEl>
                                      </p:cBhvr>
                                      <p:to x="100000" y="95000"/>
                                    </p:animScale>
                                    <p:animScale>
                                      <p:cBhvr>
                                        <p:cTn id="92" dur="166" decel="50000">
                                          <p:stCondLst>
                                            <p:cond delay="1834"/>
                                          </p:stCondLst>
                                        </p:cTn>
                                        <p:tgtEl>
                                          <p:spTgt spid="6349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Rewards should be used for dry/clean pants, urination on toilet, and/or BM completion on toilet</a:t>
            </a:r>
          </a:p>
          <a:p>
            <a:r>
              <a:rPr lang="en-US" dirty="0"/>
              <a:t>A visual monitoring system is recommended</a:t>
            </a:r>
          </a:p>
          <a:p>
            <a:r>
              <a:rPr lang="en-US" dirty="0"/>
              <a:t>Use self management if </a:t>
            </a:r>
            <a:r>
              <a:rPr lang="en-US" dirty="0" smtClean="0"/>
              <a:t>possible</a:t>
            </a:r>
          </a:p>
          <a:p>
            <a:endParaRPr lang="en-US" dirty="0"/>
          </a:p>
          <a:p>
            <a:pPr marL="0" indent="0" algn="ctr">
              <a:buNone/>
            </a:pPr>
            <a:r>
              <a:rPr lang="en-US" dirty="0" smtClean="0">
                <a:solidFill>
                  <a:srgbClr val="0070C0"/>
                </a:solidFill>
              </a:rPr>
              <a:t>www.rewardcharts4kids.com</a:t>
            </a:r>
          </a:p>
          <a:p>
            <a:pPr marL="0" indent="0" algn="ctr">
              <a:buNone/>
            </a:pPr>
            <a:r>
              <a:rPr lang="en-US" dirty="0" smtClean="0">
                <a:solidFill>
                  <a:srgbClr val="0070C0"/>
                </a:solidFill>
              </a:rPr>
              <a:t> www.freeprintablebehaviorcharts.com</a:t>
            </a:r>
            <a:endParaRPr lang="en-US" dirty="0">
              <a:solidFill>
                <a:srgbClr val="0070C0"/>
              </a:solidFill>
            </a:endParaRPr>
          </a:p>
          <a:p>
            <a:pPr marL="0" indent="0" algn="ctr">
              <a:buNone/>
            </a:pPr>
            <a:r>
              <a:rPr lang="en-US" dirty="0" smtClean="0">
                <a:solidFill>
                  <a:srgbClr val="0070C0"/>
                </a:solidFill>
              </a:rPr>
              <a:t>www.kidpointz.com</a:t>
            </a:r>
          </a:p>
          <a:p>
            <a:pPr marL="0" indent="0">
              <a:buNone/>
            </a:pPr>
            <a:endParaRPr lang="en-US" dirty="0"/>
          </a:p>
          <a:p>
            <a:endParaRPr lang="en-US" dirty="0"/>
          </a:p>
        </p:txBody>
      </p:sp>
      <p:sp>
        <p:nvSpPr>
          <p:cNvPr id="3" name="Title 2"/>
          <p:cNvSpPr>
            <a:spLocks noGrp="1"/>
          </p:cNvSpPr>
          <p:nvPr>
            <p:ph type="title"/>
          </p:nvPr>
        </p:nvSpPr>
        <p:spPr/>
        <p:txBody>
          <a:bodyPr/>
          <a:lstStyle/>
          <a:p>
            <a:r>
              <a:rPr lang="en-US" sz="4500" dirty="0" smtClean="0"/>
              <a:t>Program (cont.)</a:t>
            </a:r>
            <a:endParaRPr lang="en-US" sz="4500" dirty="0"/>
          </a:p>
        </p:txBody>
      </p:sp>
    </p:spTree>
    <p:extLst>
      <p:ext uri="{BB962C8B-B14F-4D97-AF65-F5344CB8AC3E}">
        <p14:creationId xmlns:p14="http://schemas.microsoft.com/office/powerpoint/2010/main" val="30033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p:cTn id="4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Placeholder 2"/>
          <p:cNvSpPr>
            <a:spLocks noGrp="1"/>
          </p:cNvSpPr>
          <p:nvPr>
            <p:ph idx="1"/>
          </p:nvPr>
        </p:nvSpPr>
        <p:spPr/>
        <p:txBody>
          <a:bodyPr/>
          <a:lstStyle/>
          <a:p>
            <a:r>
              <a:rPr lang="en-US" dirty="0" smtClean="0"/>
              <a:t>Once child is no longer having daily accidents, self-initiation skills can be targeted. </a:t>
            </a:r>
          </a:p>
          <a:p>
            <a:r>
              <a:rPr lang="en-US" dirty="0" smtClean="0"/>
              <a:t>Reward self-initiation to the toilet. </a:t>
            </a:r>
          </a:p>
          <a:p>
            <a:r>
              <a:rPr lang="en-US" dirty="0" smtClean="0"/>
              <a:t>Gradually fade out parent prompts. </a:t>
            </a:r>
          </a:p>
        </p:txBody>
      </p:sp>
      <p:sp>
        <p:nvSpPr>
          <p:cNvPr id="65540" name="Slide Number Placeholder 4"/>
          <p:cNvSpPr>
            <a:spLocks noGrp="1"/>
          </p:cNvSpPr>
          <p:nvPr>
            <p:ph type="sldNum" sz="quarter" idx="12"/>
          </p:nvPr>
        </p:nvSpPr>
        <p:spPr>
          <a:noFill/>
        </p:spPr>
        <p:txBody>
          <a:bodyPr/>
          <a:lstStyle/>
          <a:p>
            <a:fld id="{977AA8F1-1DA9-48FF-A015-967D3D44EFA3}" type="slidenum">
              <a:rPr lang="en-US" smtClean="0"/>
              <a:pPr/>
              <a:t>28</a:t>
            </a:fld>
            <a:endParaRPr lang="en-US" smtClean="0"/>
          </a:p>
        </p:txBody>
      </p:sp>
      <p:sp>
        <p:nvSpPr>
          <p:cNvPr id="65538" name="Title 1"/>
          <p:cNvSpPr>
            <a:spLocks noGrp="1"/>
          </p:cNvSpPr>
          <p:nvPr>
            <p:ph type="title"/>
          </p:nvPr>
        </p:nvSpPr>
        <p:spPr/>
        <p:txBody>
          <a:bodyPr>
            <a:noAutofit/>
          </a:bodyPr>
          <a:lstStyle/>
          <a:p>
            <a:r>
              <a:rPr lang="en-US" sz="4500" smtClean="0"/>
              <a:t>Program (cont.)</a:t>
            </a:r>
            <a:endParaRPr lang="en-US" sz="45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0"/>
                                        <p:tgtEl>
                                          <p:spTgt spid="65539">
                                            <p:txEl>
                                              <p:pRg st="0" end="0"/>
                                            </p:txEl>
                                          </p:spTgt>
                                        </p:tgtEl>
                                      </p:cBhvr>
                                    </p:animEffect>
                                    <p:anim calcmode="lin" valueType="num">
                                      <p:cBhvr>
                                        <p:cTn id="8"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1000"/>
                                        <p:tgtEl>
                                          <p:spTgt spid="65539">
                                            <p:txEl>
                                              <p:pRg st="1" end="1"/>
                                            </p:txEl>
                                          </p:spTgt>
                                        </p:tgtEl>
                                      </p:cBhvr>
                                    </p:animEffect>
                                    <p:anim calcmode="lin" valueType="num">
                                      <p:cBhvr>
                                        <p:cTn id="15"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Effect transition="in" filter="fade">
                                      <p:cBhvr>
                                        <p:cTn id="21" dur="1000"/>
                                        <p:tgtEl>
                                          <p:spTgt spid="65539">
                                            <p:txEl>
                                              <p:pRg st="2" end="2"/>
                                            </p:txEl>
                                          </p:spTgt>
                                        </p:tgtEl>
                                      </p:cBhvr>
                                    </p:animEffect>
                                    <p:anim calcmode="lin" valueType="num">
                                      <p:cBhvr>
                                        <p:cTn id="22"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Autofit/>
          </a:bodyPr>
          <a:lstStyle/>
          <a:p>
            <a:r>
              <a:rPr lang="en-US" dirty="0" smtClean="0"/>
              <a:t>Bed-wetting: </a:t>
            </a:r>
          </a:p>
          <a:p>
            <a:pPr lvl="1"/>
            <a:r>
              <a:rPr lang="en-US" sz="2400" dirty="0" smtClean="0"/>
              <a:t>Much of the same interventions apply, however, successful toileting patterns during waking hours is needed before bed-wetting can be addressed</a:t>
            </a:r>
          </a:p>
          <a:p>
            <a:pPr lvl="1"/>
            <a:r>
              <a:rPr lang="en-US" sz="2400" dirty="0" smtClean="0"/>
              <a:t>Limit amount of fluid child has to drink before bed </a:t>
            </a:r>
          </a:p>
          <a:p>
            <a:pPr lvl="1"/>
            <a:r>
              <a:rPr lang="en-US" sz="2400" dirty="0" smtClean="0"/>
              <a:t>Have your child void before bed</a:t>
            </a:r>
          </a:p>
          <a:p>
            <a:pPr lvl="1"/>
            <a:r>
              <a:rPr lang="en-US" sz="2400" dirty="0" smtClean="0"/>
              <a:t>The bell/pad technique </a:t>
            </a:r>
          </a:p>
          <a:p>
            <a:pPr lvl="1"/>
            <a:r>
              <a:rPr lang="en-US" sz="2400" dirty="0" smtClean="0"/>
              <a:t>Wake child up to use the toilet</a:t>
            </a:r>
          </a:p>
          <a:p>
            <a:pPr lvl="1"/>
            <a:r>
              <a:rPr lang="en-US" sz="2400" dirty="0" smtClean="0"/>
              <a:t>Rewards can be used for staying dry all night</a:t>
            </a:r>
            <a:endParaRPr lang="en-US" sz="2400" dirty="0"/>
          </a:p>
        </p:txBody>
      </p:sp>
      <p:sp>
        <p:nvSpPr>
          <p:cNvPr id="2" name="Title 1"/>
          <p:cNvSpPr>
            <a:spLocks noGrp="1"/>
          </p:cNvSpPr>
          <p:nvPr>
            <p:ph type="title"/>
          </p:nvPr>
        </p:nvSpPr>
        <p:spPr/>
        <p:txBody>
          <a:bodyPr/>
          <a:lstStyle/>
          <a:p>
            <a:r>
              <a:rPr lang="en-US" sz="4500" dirty="0" smtClean="0"/>
              <a:t>Program (cont.)</a:t>
            </a:r>
            <a:endParaRPr lang="en-US" sz="4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248347"/>
            <a:ext cx="5094216" cy="3877815"/>
          </a:xfrm>
        </p:spPr>
        <p:txBody>
          <a:bodyPr>
            <a:normAutofit fontScale="92500" lnSpcReduction="20000"/>
          </a:bodyPr>
          <a:lstStyle/>
          <a:p>
            <a:r>
              <a:rPr lang="en-US" dirty="0" smtClean="0"/>
              <a:t>Save parents time (in the long run)</a:t>
            </a:r>
          </a:p>
          <a:p>
            <a:r>
              <a:rPr lang="en-US" dirty="0" smtClean="0"/>
              <a:t>Lessen parent stress</a:t>
            </a:r>
          </a:p>
          <a:p>
            <a:r>
              <a:rPr lang="en-US" dirty="0" smtClean="0"/>
              <a:t>Save parents money</a:t>
            </a:r>
          </a:p>
          <a:p>
            <a:r>
              <a:rPr lang="en-US" dirty="0" smtClean="0"/>
              <a:t>Be more convenient across various settings (i.e. community)</a:t>
            </a:r>
          </a:p>
          <a:p>
            <a:r>
              <a:rPr lang="en-US" dirty="0" smtClean="0"/>
              <a:t>Enable the child to have more independence </a:t>
            </a:r>
          </a:p>
          <a:p>
            <a:r>
              <a:rPr lang="en-US" dirty="0" smtClean="0"/>
              <a:t>Enable the child to have a better social life</a:t>
            </a:r>
          </a:p>
          <a:p>
            <a:r>
              <a:rPr lang="en-US" dirty="0" smtClean="0"/>
              <a:t>Increase the child’s confidence</a:t>
            </a:r>
          </a:p>
          <a:p>
            <a:r>
              <a:rPr lang="en-US" dirty="0" smtClean="0"/>
              <a:t>Make the child and family happier </a:t>
            </a:r>
            <a:endParaRPr lang="en-US" dirty="0"/>
          </a:p>
        </p:txBody>
      </p:sp>
      <p:sp>
        <p:nvSpPr>
          <p:cNvPr id="3" name="Title 2"/>
          <p:cNvSpPr>
            <a:spLocks noGrp="1"/>
          </p:cNvSpPr>
          <p:nvPr>
            <p:ph type="title"/>
          </p:nvPr>
        </p:nvSpPr>
        <p:spPr/>
        <p:txBody>
          <a:bodyPr>
            <a:noAutofit/>
          </a:bodyPr>
          <a:lstStyle/>
          <a:p>
            <a:r>
              <a:rPr lang="en-US" sz="3500" dirty="0" smtClean="0"/>
              <a:t>However, toilet training your child may…</a:t>
            </a:r>
            <a:endParaRPr lang="en-US" sz="3500" dirty="0"/>
          </a:p>
        </p:txBody>
      </p:sp>
      <p:pic>
        <p:nvPicPr>
          <p:cNvPr id="4" name="Picture 10" descr="http://4.bp.blogspot.com/-a9OSUMswH6Y/UO8W8yNTxpI/AAAAAAAAFU0/ljGBwd2M4NE/s1600/12436123586Gm1LQ.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057" y="3352800"/>
            <a:ext cx="3200400" cy="3103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buNone/>
            </a:pPr>
            <a:endParaRPr lang="en-US" dirty="0" smtClean="0"/>
          </a:p>
          <a:p>
            <a:pPr algn="ctr">
              <a:buNone/>
            </a:pPr>
            <a:endParaRPr lang="en-US" sz="2500" b="1" dirty="0" smtClean="0"/>
          </a:p>
          <a:p>
            <a:pPr algn="ctr">
              <a:buNone/>
            </a:pPr>
            <a:r>
              <a:rPr lang="en-US" sz="3500" b="1" i="1" dirty="0" smtClean="0"/>
              <a:t>What to do when the basics fail…</a:t>
            </a:r>
            <a:endParaRPr lang="en-US" sz="3500" b="1" i="1" dirty="0"/>
          </a:p>
        </p:txBody>
      </p:sp>
      <p:sp>
        <p:nvSpPr>
          <p:cNvPr id="2" name="Title 1"/>
          <p:cNvSpPr>
            <a:spLocks noGrp="1"/>
          </p:cNvSpPr>
          <p:nvPr>
            <p:ph type="title"/>
          </p:nvPr>
        </p:nvSpPr>
        <p:spPr/>
        <p:txBody>
          <a:bodyPr/>
          <a:lstStyle/>
          <a:p>
            <a:r>
              <a:rPr lang="en-US" sz="4500" dirty="0" smtClean="0"/>
              <a:t>Case Examples</a:t>
            </a:r>
            <a:endParaRPr lang="en-US" sz="4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6 year old male diagnosed with PDD NOS</a:t>
            </a:r>
          </a:p>
          <a:p>
            <a:r>
              <a:rPr lang="en-US" dirty="0" smtClean="0"/>
              <a:t>Fully verbal and ambulatory</a:t>
            </a:r>
          </a:p>
          <a:p>
            <a:r>
              <a:rPr lang="en-US" dirty="0" smtClean="0"/>
              <a:t>Urinates standing and completes all activities associated with urinating (i.e. initiation, pulling up and down pants, hand washing, etc) independently at home and at school</a:t>
            </a:r>
          </a:p>
          <a:p>
            <a:endParaRPr lang="en-US" dirty="0" smtClean="0"/>
          </a:p>
          <a:p>
            <a:endParaRPr lang="en-US" dirty="0"/>
          </a:p>
        </p:txBody>
      </p:sp>
      <p:sp>
        <p:nvSpPr>
          <p:cNvPr id="2" name="Title 1"/>
          <p:cNvSpPr>
            <a:spLocks noGrp="1"/>
          </p:cNvSpPr>
          <p:nvPr>
            <p:ph type="title"/>
          </p:nvPr>
        </p:nvSpPr>
        <p:spPr/>
        <p:txBody>
          <a:bodyPr/>
          <a:lstStyle/>
          <a:p>
            <a:r>
              <a:rPr lang="en-US" dirty="0" smtClean="0"/>
              <a:t>Dale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smtClean="0"/>
              <a:t>Normal BM almost every day in the evening (sometimes every other day) at home in between 4:00pm and 8:00pm.  </a:t>
            </a:r>
          </a:p>
          <a:p>
            <a:r>
              <a:rPr lang="en-US" dirty="0" smtClean="0"/>
              <a:t>No BMs at school or other places in the community.  </a:t>
            </a:r>
          </a:p>
          <a:p>
            <a:r>
              <a:rPr lang="en-US" dirty="0" smtClean="0"/>
              <a:t>Wears regular underwear throughout the day. </a:t>
            </a:r>
            <a:endParaRPr lang="en-US" dirty="0"/>
          </a:p>
        </p:txBody>
      </p:sp>
      <p:sp>
        <p:nvSpPr>
          <p:cNvPr id="2" name="Title 1"/>
          <p:cNvSpPr>
            <a:spLocks noGrp="1"/>
          </p:cNvSpPr>
          <p:nvPr>
            <p:ph type="title"/>
          </p:nvPr>
        </p:nvSpPr>
        <p:spPr/>
        <p:txBody>
          <a:bodyPr>
            <a:normAutofit/>
          </a:bodyPr>
          <a:lstStyle/>
          <a:p>
            <a:r>
              <a:rPr lang="en-US" dirty="0" smtClean="0"/>
              <a:t>Dale (cont.)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lnSpcReduction="10000"/>
          </a:bodyPr>
          <a:lstStyle/>
          <a:p>
            <a:r>
              <a:rPr lang="en-US" dirty="0" smtClean="0"/>
              <a:t>Initiates BMs by obtaining a pull-up for himself from the bathroom cabinet.  </a:t>
            </a:r>
          </a:p>
          <a:p>
            <a:r>
              <a:rPr lang="en-US" dirty="0" smtClean="0"/>
              <a:t>After removing pants independently, he independently places the pull-up on and completes a BM shortly thereafter.  </a:t>
            </a:r>
          </a:p>
          <a:p>
            <a:r>
              <a:rPr lang="en-US" dirty="0" smtClean="0"/>
              <a:t>The BM sometimes occurs while still in the bathroom, and sometimes occurs after he has left the bathroom.  </a:t>
            </a:r>
          </a:p>
          <a:p>
            <a:r>
              <a:rPr lang="en-US" dirty="0" smtClean="0"/>
              <a:t>Following BM, he will sometimes resume the activity that he was engaged in prior to the BM (i.e. playing)</a:t>
            </a:r>
            <a:endParaRPr lang="en-US" dirty="0"/>
          </a:p>
        </p:txBody>
      </p:sp>
      <p:sp>
        <p:nvSpPr>
          <p:cNvPr id="2" name="Title 1"/>
          <p:cNvSpPr>
            <a:spLocks noGrp="1"/>
          </p:cNvSpPr>
          <p:nvPr>
            <p:ph type="title"/>
          </p:nvPr>
        </p:nvSpPr>
        <p:spPr/>
        <p:txBody>
          <a:bodyPr/>
          <a:lstStyle/>
          <a:p>
            <a:r>
              <a:rPr lang="en-US" dirty="0" smtClean="0"/>
              <a:t>Dale (cont.)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fontScale="92500" lnSpcReduction="10000"/>
          </a:bodyPr>
          <a:lstStyle/>
          <a:p>
            <a:r>
              <a:rPr lang="en-US" dirty="0" smtClean="0"/>
              <a:t>Does not always seem to mind sitting in a soiled pull up, although will sometimes tell his mother that he had a BM.  </a:t>
            </a:r>
          </a:p>
          <a:p>
            <a:r>
              <a:rPr lang="en-US" dirty="0" smtClean="0"/>
              <a:t>When a parent realizes that he had a BM (e.g., because he tells the parent or because the parent senses the odor), the parent will require that he remove his own pull up, clean himself, place back on his clean clothes, throw the pull-up in the trashcan, and wash his hands.  </a:t>
            </a:r>
          </a:p>
          <a:p>
            <a:r>
              <a:rPr lang="en-US" dirty="0" smtClean="0"/>
              <a:t>He usually complies with the clean up routine independently following these instructional cues, however, sometimes needs assistance (i.e. parent does it for him rather than hand-over-hand) getting completely clean.  </a:t>
            </a:r>
          </a:p>
        </p:txBody>
      </p:sp>
      <p:sp>
        <p:nvSpPr>
          <p:cNvPr id="2" name="Title 1"/>
          <p:cNvSpPr>
            <a:spLocks noGrp="1"/>
          </p:cNvSpPr>
          <p:nvPr>
            <p:ph type="title"/>
          </p:nvPr>
        </p:nvSpPr>
        <p:spPr/>
        <p:txBody>
          <a:bodyPr/>
          <a:lstStyle/>
          <a:p>
            <a:r>
              <a:rPr lang="en-US" dirty="0" smtClean="0"/>
              <a:t>Dale (cont.)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algn="ctr">
              <a:buNone/>
            </a:pPr>
            <a:endParaRPr lang="en-US" sz="6000" b="1" dirty="0" smtClean="0"/>
          </a:p>
          <a:p>
            <a:pPr algn="ctr">
              <a:buNone/>
            </a:pPr>
            <a:r>
              <a:rPr lang="en-US" sz="6000" b="1" dirty="0" smtClean="0"/>
              <a:t>What do you do? </a:t>
            </a:r>
            <a:endParaRPr lang="en-US" sz="6000" b="1" dirty="0"/>
          </a:p>
        </p:txBody>
      </p:sp>
      <p:sp>
        <p:nvSpPr>
          <p:cNvPr id="4" name="Title 3"/>
          <p:cNvSpPr>
            <a:spLocks noGrp="1"/>
          </p:cNvSpPr>
          <p:nvPr>
            <p:ph type="title"/>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7 year old male diagnosed with Autism</a:t>
            </a:r>
          </a:p>
          <a:p>
            <a:r>
              <a:rPr lang="en-US" dirty="0" smtClean="0"/>
              <a:t>Mostly non-verbal and fully ambulatory</a:t>
            </a:r>
          </a:p>
          <a:p>
            <a:r>
              <a:rPr lang="en-US" dirty="0" smtClean="0"/>
              <a:t>Urination accidents multiple times daily</a:t>
            </a:r>
          </a:p>
          <a:p>
            <a:r>
              <a:rPr lang="en-US" dirty="0" smtClean="0"/>
              <a:t>No attempt to use the bathroom or tell his parent that he had an accident</a:t>
            </a:r>
          </a:p>
          <a:p>
            <a:r>
              <a:rPr lang="en-US" dirty="0" smtClean="0"/>
              <a:t>Wears a pull up all day, daily. </a:t>
            </a:r>
          </a:p>
          <a:p>
            <a:endParaRPr lang="en-US" dirty="0"/>
          </a:p>
        </p:txBody>
      </p:sp>
      <p:sp>
        <p:nvSpPr>
          <p:cNvPr id="2" name="Title 1"/>
          <p:cNvSpPr>
            <a:spLocks noGrp="1"/>
          </p:cNvSpPr>
          <p:nvPr>
            <p:ph type="title"/>
          </p:nvPr>
        </p:nvSpPr>
        <p:spPr/>
        <p:txBody>
          <a:bodyPr/>
          <a:lstStyle/>
          <a:p>
            <a:r>
              <a:rPr lang="en-US" dirty="0" smtClean="0"/>
              <a:t>Marco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algn="ctr">
              <a:buNone/>
            </a:pPr>
            <a:endParaRPr lang="en-US" sz="6000" b="1" dirty="0" smtClean="0"/>
          </a:p>
          <a:p>
            <a:pPr algn="ctr">
              <a:buNone/>
            </a:pPr>
            <a:r>
              <a:rPr lang="en-US" sz="6000" b="1" dirty="0" smtClean="0"/>
              <a:t>What do you do?</a:t>
            </a:r>
            <a:endParaRPr lang="en-US" sz="6000" b="1" dirty="0"/>
          </a:p>
        </p:txBody>
      </p:sp>
      <p:sp>
        <p:nvSpPr>
          <p:cNvPr id="4" name="Title 3"/>
          <p:cNvSpPr>
            <a:spLocks noGrp="1"/>
          </p:cNvSpPr>
          <p:nvPr>
            <p:ph type="title"/>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1038416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u="sng" dirty="0" smtClean="0"/>
          </a:p>
          <a:p>
            <a:pPr marL="0" indent="0" algn="ctr">
              <a:buNone/>
            </a:pPr>
            <a:endParaRPr lang="en-US" u="sng" dirty="0"/>
          </a:p>
          <a:p>
            <a:pPr marL="0" indent="0" algn="ctr">
              <a:buNone/>
            </a:pPr>
            <a:r>
              <a:rPr lang="en-US" sz="4000" dirty="0" smtClean="0"/>
              <a:t>Dr. Michael Messina</a:t>
            </a:r>
            <a:endParaRPr lang="en-US" sz="4000" dirty="0"/>
          </a:p>
          <a:p>
            <a:pPr marL="0" indent="0" algn="ctr">
              <a:buNone/>
            </a:pPr>
            <a:r>
              <a:rPr lang="en-US" sz="4000" dirty="0">
                <a:solidFill>
                  <a:schemeClr val="tx1"/>
                </a:solidFill>
              </a:rPr>
              <a:t>(714) 796-5225</a:t>
            </a:r>
          </a:p>
          <a:p>
            <a:pPr marL="0" indent="0" algn="ctr">
              <a:buNone/>
            </a:pPr>
            <a:r>
              <a:rPr lang="en-US" sz="4000" dirty="0">
                <a:solidFill>
                  <a:srgbClr val="0070C0"/>
                </a:solidFill>
              </a:rPr>
              <a:t>mmessina@rcocdd.com </a:t>
            </a:r>
          </a:p>
          <a:p>
            <a:endParaRPr lang="en-US" dirty="0"/>
          </a:p>
        </p:txBody>
      </p:sp>
      <p:sp>
        <p:nvSpPr>
          <p:cNvPr id="3" name="Title 2"/>
          <p:cNvSpPr>
            <a:spLocks noGrp="1"/>
          </p:cNvSpPr>
          <p:nvPr>
            <p:ph type="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2742790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914400" indent="-914400">
              <a:buAutoNum type="arabicPeriod"/>
            </a:pPr>
            <a:r>
              <a:rPr lang="en-US" sz="4500" dirty="0" smtClean="0"/>
              <a:t>Get </a:t>
            </a:r>
            <a:r>
              <a:rPr lang="en-US" sz="4500" u="sng" dirty="0" smtClean="0"/>
              <a:t>knee</a:t>
            </a:r>
            <a:r>
              <a:rPr lang="en-US" sz="4500" dirty="0" smtClean="0"/>
              <a:t> deep in it</a:t>
            </a:r>
          </a:p>
          <a:p>
            <a:pPr marL="914400" indent="-914400">
              <a:buAutoNum type="arabicPeriod"/>
            </a:pPr>
            <a:r>
              <a:rPr lang="en-US" sz="4500" dirty="0" smtClean="0"/>
              <a:t>Get your </a:t>
            </a:r>
            <a:r>
              <a:rPr lang="en-US" sz="4500" u="sng" dirty="0" smtClean="0"/>
              <a:t>hands</a:t>
            </a:r>
            <a:r>
              <a:rPr lang="en-US" sz="4500" dirty="0" smtClean="0"/>
              <a:t> dirty</a:t>
            </a:r>
          </a:p>
          <a:p>
            <a:pPr marL="914400" indent="-914400">
              <a:buAutoNum type="arabicPeriod"/>
            </a:pPr>
            <a:r>
              <a:rPr lang="en-US" sz="4500" dirty="0" smtClean="0"/>
              <a:t>Dive in </a:t>
            </a:r>
            <a:r>
              <a:rPr lang="en-US" sz="4500" u="sng" dirty="0" smtClean="0"/>
              <a:t>head</a:t>
            </a:r>
            <a:r>
              <a:rPr lang="en-US" sz="4500" dirty="0" smtClean="0"/>
              <a:t> first</a:t>
            </a:r>
          </a:p>
          <a:p>
            <a:pPr>
              <a:buNone/>
            </a:pPr>
            <a:endParaRPr lang="en-US" dirty="0" smtClean="0"/>
          </a:p>
          <a:p>
            <a:pPr>
              <a:buNone/>
            </a:pPr>
            <a:endParaRPr lang="en-US" dirty="0" smtClean="0"/>
          </a:p>
        </p:txBody>
      </p:sp>
      <p:sp>
        <p:nvSpPr>
          <p:cNvPr id="3" name="Title 2"/>
          <p:cNvSpPr>
            <a:spLocks noGrp="1"/>
          </p:cNvSpPr>
          <p:nvPr>
            <p:ph type="title"/>
          </p:nvPr>
        </p:nvSpPr>
        <p:spPr/>
        <p:txBody>
          <a:bodyPr>
            <a:noAutofit/>
          </a:bodyPr>
          <a:lstStyle/>
          <a:p>
            <a:r>
              <a:rPr lang="en-US" sz="3700" dirty="0" smtClean="0"/>
              <a:t>Toilet training your child requires you to…</a:t>
            </a: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Toilet training requires a </a:t>
            </a:r>
            <a:r>
              <a:rPr lang="en-US" b="1" u="sng" dirty="0" smtClean="0"/>
              <a:t>thorough</a:t>
            </a:r>
            <a:r>
              <a:rPr lang="en-US" dirty="0" smtClean="0"/>
              <a:t> understanding of several aspects related to toileting: </a:t>
            </a:r>
          </a:p>
          <a:p>
            <a:pPr lvl="1"/>
            <a:r>
              <a:rPr lang="en-US" dirty="0" smtClean="0"/>
              <a:t>Biology</a:t>
            </a:r>
          </a:p>
          <a:p>
            <a:pPr lvl="1"/>
            <a:r>
              <a:rPr lang="en-US" dirty="0" smtClean="0"/>
              <a:t>Cognitive functioning</a:t>
            </a:r>
          </a:p>
          <a:p>
            <a:pPr lvl="1"/>
            <a:r>
              <a:rPr lang="en-US" dirty="0" smtClean="0"/>
              <a:t>Fine motor skills</a:t>
            </a:r>
          </a:p>
          <a:p>
            <a:pPr lvl="1"/>
            <a:r>
              <a:rPr lang="en-US" dirty="0" smtClean="0"/>
              <a:t>Antecedents</a:t>
            </a:r>
          </a:p>
          <a:p>
            <a:pPr lvl="1"/>
            <a:r>
              <a:rPr lang="en-US" dirty="0" smtClean="0"/>
              <a:t>Consequences </a:t>
            </a:r>
          </a:p>
          <a:p>
            <a:pPr lvl="1"/>
            <a:r>
              <a:rPr lang="en-US" dirty="0" smtClean="0"/>
              <a:t>Topography of toileting routine  </a:t>
            </a:r>
          </a:p>
          <a:p>
            <a:pPr lvl="1"/>
            <a:r>
              <a:rPr lang="en-US" dirty="0" smtClean="0"/>
              <a:t>Times, locations, and frequencies</a:t>
            </a:r>
          </a:p>
          <a:p>
            <a:pPr lvl="1"/>
            <a:r>
              <a:rPr lang="en-US" dirty="0" smtClean="0"/>
              <a:t>History </a:t>
            </a:r>
          </a:p>
        </p:txBody>
      </p:sp>
      <p:sp>
        <p:nvSpPr>
          <p:cNvPr id="3" name="Title 2"/>
          <p:cNvSpPr>
            <a:spLocks noGrp="1"/>
          </p:cNvSpPr>
          <p:nvPr>
            <p:ph type="title"/>
          </p:nvPr>
        </p:nvSpPr>
        <p:spPr/>
        <p:txBody>
          <a:bodyPr>
            <a:normAutofit fontScale="90000"/>
          </a:bodyPr>
          <a:lstStyle/>
          <a:p>
            <a:r>
              <a:rPr lang="en-US" dirty="0" smtClean="0"/>
              <a:t>“GET KNEE DEEP IN IT”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338638"/>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Parents must take a “Hands On” training approach. </a:t>
            </a:r>
          </a:p>
          <a:p>
            <a:r>
              <a:rPr lang="en-US" dirty="0" smtClean="0"/>
              <a:t>This is active participation in helping the child with the toileting activity, changing the child, and/or being in the bathroom with the child. </a:t>
            </a:r>
          </a:p>
        </p:txBody>
      </p:sp>
      <p:sp>
        <p:nvSpPr>
          <p:cNvPr id="3" name="Title 2"/>
          <p:cNvSpPr>
            <a:spLocks noGrp="1"/>
          </p:cNvSpPr>
          <p:nvPr>
            <p:ph type="title"/>
          </p:nvPr>
        </p:nvSpPr>
        <p:spPr/>
        <p:txBody>
          <a:bodyPr>
            <a:noAutofit/>
          </a:bodyPr>
          <a:lstStyle/>
          <a:p>
            <a:r>
              <a:rPr lang="en-US" sz="4300" dirty="0" smtClean="0"/>
              <a:t>“GET YOUR HANDS DIRTY”</a:t>
            </a:r>
            <a:endParaRPr lang="en-US" sz="43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endParaRPr lang="en-US" dirty="0" smtClean="0"/>
          </a:p>
          <a:p>
            <a:endParaRPr lang="en-US" dirty="0"/>
          </a:p>
          <a:p>
            <a:endParaRPr lang="en-US" dirty="0" smtClean="0"/>
          </a:p>
          <a:p>
            <a:r>
              <a:rPr lang="en-US" dirty="0" smtClean="0"/>
              <a:t>Toilet training really requires USING YOUR HEAD and being able to think on your feet. </a:t>
            </a:r>
          </a:p>
          <a:p>
            <a:r>
              <a:rPr lang="en-US" dirty="0" smtClean="0"/>
              <a:t>Intervention strategies will be different for every child.</a:t>
            </a:r>
          </a:p>
          <a:p>
            <a:r>
              <a:rPr lang="en-US" dirty="0" smtClean="0"/>
              <a:t>Intervention may change throughout training.</a:t>
            </a:r>
          </a:p>
          <a:p>
            <a:r>
              <a:rPr lang="en-US" dirty="0" smtClean="0"/>
              <a:t>Toilet training requires creativity.</a:t>
            </a:r>
          </a:p>
        </p:txBody>
      </p:sp>
      <p:sp>
        <p:nvSpPr>
          <p:cNvPr id="3" name="Title 2"/>
          <p:cNvSpPr>
            <a:spLocks noGrp="1"/>
          </p:cNvSpPr>
          <p:nvPr>
            <p:ph type="title"/>
          </p:nvPr>
        </p:nvSpPr>
        <p:spPr/>
        <p:txBody>
          <a:bodyPr/>
          <a:lstStyle/>
          <a:p>
            <a:r>
              <a:rPr lang="en-US" sz="4500" dirty="0" smtClean="0"/>
              <a:t>“DIVE IN HEAD FIRST”</a:t>
            </a:r>
            <a:endParaRPr lang="en-US" sz="45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0"/>
            <a:ext cx="22479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ctr">
              <a:buNone/>
            </a:pPr>
            <a:r>
              <a:rPr lang="en-US" sz="4000" dirty="0" smtClean="0"/>
              <a:t>Priority</a:t>
            </a:r>
          </a:p>
          <a:p>
            <a:pPr marL="0" indent="0" algn="ctr">
              <a:buNone/>
            </a:pPr>
            <a:r>
              <a:rPr lang="en-US" sz="4000" dirty="0" smtClean="0"/>
              <a:t>Preparation</a:t>
            </a:r>
          </a:p>
          <a:p>
            <a:pPr marL="0" indent="0" algn="ctr">
              <a:buNone/>
            </a:pPr>
            <a:r>
              <a:rPr lang="en-US" sz="4000" dirty="0" smtClean="0"/>
              <a:t>Practice</a:t>
            </a:r>
          </a:p>
          <a:p>
            <a:pPr marL="0" indent="0" algn="ctr">
              <a:buNone/>
            </a:pPr>
            <a:r>
              <a:rPr lang="en-US" sz="4000" dirty="0" smtClean="0"/>
              <a:t>Participation</a:t>
            </a:r>
          </a:p>
          <a:p>
            <a:pPr marL="0" indent="0" algn="ctr">
              <a:buNone/>
            </a:pPr>
            <a:r>
              <a:rPr lang="en-US" sz="4000" dirty="0" smtClean="0"/>
              <a:t>Program </a:t>
            </a:r>
            <a:endParaRPr lang="en-US" sz="4000" dirty="0"/>
          </a:p>
        </p:txBody>
      </p:sp>
      <p:sp>
        <p:nvSpPr>
          <p:cNvPr id="3" name="Title 2"/>
          <p:cNvSpPr>
            <a:spLocks noGrp="1"/>
          </p:cNvSpPr>
          <p:nvPr>
            <p:ph type="title"/>
          </p:nvPr>
        </p:nvSpPr>
        <p:spPr/>
        <p:txBody>
          <a:bodyPr/>
          <a:lstStyle/>
          <a:p>
            <a:r>
              <a:rPr lang="en-US" sz="5000" dirty="0" smtClean="0"/>
              <a:t>Five P’s of Potty Training</a:t>
            </a:r>
            <a:endParaRPr lang="en-US" sz="5000" dirty="0"/>
          </a:p>
        </p:txBody>
      </p:sp>
    </p:spTree>
    <p:extLst>
      <p:ext uri="{BB962C8B-B14F-4D97-AF65-F5344CB8AC3E}">
        <p14:creationId xmlns:p14="http://schemas.microsoft.com/office/powerpoint/2010/main" val="241210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300" dirty="0" smtClean="0"/>
              <a:t>It is important to know when a child is ready to be toilet trained.  While all that is listed may not be necessary to attain success, certain skills increase the likelihood of successful toileting. </a:t>
            </a:r>
          </a:p>
          <a:p>
            <a:pPr lvl="1"/>
            <a:r>
              <a:rPr lang="en-US" sz="2300" dirty="0" smtClean="0"/>
              <a:t>Follow simple instructions</a:t>
            </a:r>
          </a:p>
          <a:p>
            <a:pPr lvl="1"/>
            <a:r>
              <a:rPr lang="en-US" sz="2300" dirty="0" smtClean="0"/>
              <a:t>Developmental age of two</a:t>
            </a:r>
          </a:p>
          <a:p>
            <a:pPr lvl="1"/>
            <a:r>
              <a:rPr lang="en-US" sz="2300" dirty="0" smtClean="0"/>
              <a:t>Able to pull up/down his/her pants</a:t>
            </a:r>
          </a:p>
          <a:p>
            <a:pPr lvl="1"/>
            <a:r>
              <a:rPr lang="en-US" sz="2300" dirty="0" smtClean="0"/>
              <a:t>Can stay dry for a few hours at a time</a:t>
            </a:r>
          </a:p>
          <a:p>
            <a:pPr lvl="1"/>
            <a:endParaRPr lang="en-US" dirty="0"/>
          </a:p>
        </p:txBody>
      </p:sp>
      <p:sp>
        <p:nvSpPr>
          <p:cNvPr id="3" name="Title 2"/>
          <p:cNvSpPr>
            <a:spLocks noGrp="1"/>
          </p:cNvSpPr>
          <p:nvPr>
            <p:ph type="title"/>
          </p:nvPr>
        </p:nvSpPr>
        <p:spPr/>
        <p:txBody>
          <a:bodyPr>
            <a:normAutofit/>
          </a:bodyPr>
          <a:lstStyle/>
          <a:p>
            <a:r>
              <a:rPr lang="en-US" dirty="0" smtClean="0"/>
              <a:t>Priority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4191000"/>
            <a:ext cx="2384174"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457</TotalTime>
  <Words>1734</Words>
  <Application>Microsoft Office PowerPoint</Application>
  <PresentationFormat>On-screen Show (4:3)</PresentationFormat>
  <Paragraphs>239</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Hardcover</vt:lpstr>
      <vt:lpstr> Potty Training:  Patience and Perspiration </vt:lpstr>
      <vt:lpstr>The Truth about Toilet Training</vt:lpstr>
      <vt:lpstr>However, toilet training your child may…</vt:lpstr>
      <vt:lpstr>Toilet training your child requires you to…</vt:lpstr>
      <vt:lpstr>“GET KNEE DEEP IN IT”</vt:lpstr>
      <vt:lpstr>“GET YOUR HANDS DIRTY”</vt:lpstr>
      <vt:lpstr>“DIVE IN HEAD FIRST”</vt:lpstr>
      <vt:lpstr>Five P’s of Potty Training</vt:lpstr>
      <vt:lpstr>Priority</vt:lpstr>
      <vt:lpstr>Priority (cont.)</vt:lpstr>
      <vt:lpstr>Priority (cont.)</vt:lpstr>
      <vt:lpstr>Preparation</vt:lpstr>
      <vt:lpstr>Preparation (cont.)</vt:lpstr>
      <vt:lpstr>Preparation (cont.)</vt:lpstr>
      <vt:lpstr>Preparation (cont.)</vt:lpstr>
      <vt:lpstr>Preparation (cont.)</vt:lpstr>
      <vt:lpstr>Preparation (cont.)</vt:lpstr>
      <vt:lpstr>Preparation (cont.)</vt:lpstr>
      <vt:lpstr>Practice</vt:lpstr>
      <vt:lpstr>Practice (cont.)</vt:lpstr>
      <vt:lpstr>Practice (cont.)</vt:lpstr>
      <vt:lpstr>Practice (cont.)</vt:lpstr>
      <vt:lpstr>Practice (cont.)</vt:lpstr>
      <vt:lpstr>Participation</vt:lpstr>
      <vt:lpstr>Participation (cont.)</vt:lpstr>
      <vt:lpstr>Program</vt:lpstr>
      <vt:lpstr>Program (cont.)</vt:lpstr>
      <vt:lpstr>Program (cont.)</vt:lpstr>
      <vt:lpstr>Program (cont.)</vt:lpstr>
      <vt:lpstr>Case Examples</vt:lpstr>
      <vt:lpstr>Dale</vt:lpstr>
      <vt:lpstr>Dale (cont.)</vt:lpstr>
      <vt:lpstr>Dale (cont.)</vt:lpstr>
      <vt:lpstr>Dale (cont.)</vt:lpstr>
      <vt:lpstr>PowerPoint Presentation</vt:lpstr>
      <vt:lpstr>Marco</vt:lpstr>
      <vt:lpstr>PowerPoint Presentation</vt:lpstr>
      <vt:lpstr>Questions?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KNEE DEEP IN IT”, “GETTING YOUR HANDS DIRTY”, &amp; “DIVING IN HEAD FIRST”:  THE VARIOUS METHODS OF TOILET TRAINING</dc:title>
  <dc:creator>Michael Messina</dc:creator>
  <cp:lastModifiedBy>Kathleen McFarlin</cp:lastModifiedBy>
  <cp:revision>59</cp:revision>
  <cp:lastPrinted>2013-05-30T21:15:09Z</cp:lastPrinted>
  <dcterms:created xsi:type="dcterms:W3CDTF">2010-08-04T01:14:53Z</dcterms:created>
  <dcterms:modified xsi:type="dcterms:W3CDTF">2013-05-30T21:18:32Z</dcterms:modified>
</cp:coreProperties>
</file>