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 id="2147483706" r:id="rId2"/>
    <p:sldMasterId id="2147483794" r:id="rId3"/>
    <p:sldMasterId id="2147483806" r:id="rId4"/>
    <p:sldMasterId id="2147483830" r:id="rId5"/>
    <p:sldMasterId id="2147483842" r:id="rId6"/>
  </p:sldMasterIdLst>
  <p:notesMasterIdLst>
    <p:notesMasterId r:id="rId74"/>
  </p:notesMasterIdLst>
  <p:handoutMasterIdLst>
    <p:handoutMasterId r:id="rId75"/>
  </p:handoutMasterIdLst>
  <p:sldIdLst>
    <p:sldId id="256" r:id="rId7"/>
    <p:sldId id="500" r:id="rId8"/>
    <p:sldId id="330" r:id="rId9"/>
    <p:sldId id="340" r:id="rId10"/>
    <p:sldId id="341" r:id="rId11"/>
    <p:sldId id="475" r:id="rId12"/>
    <p:sldId id="524" r:id="rId13"/>
    <p:sldId id="316" r:id="rId14"/>
    <p:sldId id="535" r:id="rId15"/>
    <p:sldId id="537" r:id="rId16"/>
    <p:sldId id="284" r:id="rId17"/>
    <p:sldId id="540" r:id="rId18"/>
    <p:sldId id="541" r:id="rId19"/>
    <p:sldId id="283" r:id="rId20"/>
    <p:sldId id="282" r:id="rId21"/>
    <p:sldId id="539" r:id="rId22"/>
    <p:sldId id="542" r:id="rId23"/>
    <p:sldId id="543" r:id="rId24"/>
    <p:sldId id="544" r:id="rId25"/>
    <p:sldId id="334" r:id="rId26"/>
    <p:sldId id="336" r:id="rId27"/>
    <p:sldId id="352" r:id="rId28"/>
    <p:sldId id="354" r:id="rId29"/>
    <p:sldId id="353" r:id="rId30"/>
    <p:sldId id="356" r:id="rId31"/>
    <p:sldId id="568" r:id="rId32"/>
    <p:sldId id="357" r:id="rId33"/>
    <p:sldId id="491" r:id="rId34"/>
    <p:sldId id="569" r:id="rId35"/>
    <p:sldId id="513" r:id="rId36"/>
    <p:sldId id="519" r:id="rId37"/>
    <p:sldId id="570" r:id="rId38"/>
    <p:sldId id="547" r:id="rId39"/>
    <p:sldId id="546" r:id="rId40"/>
    <p:sldId id="548" r:id="rId41"/>
    <p:sldId id="350" r:id="rId42"/>
    <p:sldId id="364" r:id="rId43"/>
    <p:sldId id="571" r:id="rId44"/>
    <p:sldId id="561" r:id="rId45"/>
    <p:sldId id="552" r:id="rId46"/>
    <p:sldId id="553" r:id="rId47"/>
    <p:sldId id="554" r:id="rId48"/>
    <p:sldId id="366" r:id="rId49"/>
    <p:sldId id="360" r:id="rId50"/>
    <p:sldId id="361" r:id="rId51"/>
    <p:sldId id="509" r:id="rId52"/>
    <p:sldId id="300" r:id="rId53"/>
    <p:sldId id="523" r:id="rId54"/>
    <p:sldId id="488" r:id="rId55"/>
    <p:sldId id="501" r:id="rId56"/>
    <p:sldId id="559" r:id="rId57"/>
    <p:sldId id="518" r:id="rId58"/>
    <p:sldId id="375" r:id="rId59"/>
    <p:sldId id="373" r:id="rId60"/>
    <p:sldId id="374" r:id="rId61"/>
    <p:sldId id="503" r:id="rId62"/>
    <p:sldId id="502" r:id="rId63"/>
    <p:sldId id="508" r:id="rId64"/>
    <p:sldId id="465" r:id="rId65"/>
    <p:sldId id="466" r:id="rId66"/>
    <p:sldId id="467" r:id="rId67"/>
    <p:sldId id="562" r:id="rId68"/>
    <p:sldId id="392" r:id="rId69"/>
    <p:sldId id="393" r:id="rId70"/>
    <p:sldId id="549" r:id="rId71"/>
    <p:sldId id="565" r:id="rId72"/>
    <p:sldId id="517" r:id="rId7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6600"/>
    <a:srgbClr val="99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7" autoAdjust="0"/>
    <p:restoredTop sz="94667" autoAdjust="0"/>
  </p:normalViewPr>
  <p:slideViewPr>
    <p:cSldViewPr snapToGrid="0">
      <p:cViewPr varScale="1">
        <p:scale>
          <a:sx n="104" d="100"/>
          <a:sy n="104" d="100"/>
        </p:scale>
        <p:origin x="678" y="114"/>
      </p:cViewPr>
      <p:guideLst>
        <p:guide orient="horz" pos="2160"/>
        <p:guide pos="3840"/>
      </p:guideLst>
    </p:cSldViewPr>
  </p:slideViewPr>
  <p:notesTextViewPr>
    <p:cViewPr>
      <p:scale>
        <a:sx n="1" d="1"/>
        <a:sy n="1" d="1"/>
      </p:scale>
      <p:origin x="0" y="0"/>
    </p:cViewPr>
  </p:notesTextViewPr>
  <p:sorterViewPr>
    <p:cViewPr>
      <p:scale>
        <a:sx n="50" d="100"/>
        <a:sy n="50" d="100"/>
      </p:scale>
      <p:origin x="0" y="-1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53C67-78C9-42C2-BC99-5093DC65743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3630FF3-8C26-4618-A15B-9A31AFEF3ED5}">
      <dgm:prSet phldrT="[Text]" custT="1"/>
      <dgm:spPr/>
      <dgm:t>
        <a:bodyPr/>
        <a:lstStyle/>
        <a:p>
          <a:r>
            <a:rPr lang="en-US" sz="1900" dirty="0">
              <a:latin typeface="Arial" panose="020B0604020202020204" pitchFamily="34" charset="0"/>
              <a:cs typeface="Arial" panose="020B0604020202020204" pitchFamily="34" charset="0"/>
            </a:rPr>
            <a:t>Annual Age Appropriate </a:t>
          </a:r>
          <a:r>
            <a:rPr lang="en-US" sz="2400" b="1" dirty="0">
              <a:latin typeface="Arial" panose="020B0604020202020204" pitchFamily="34" charset="0"/>
              <a:cs typeface="Arial" panose="020B0604020202020204" pitchFamily="34" charset="0"/>
            </a:rPr>
            <a:t>Assessment</a:t>
          </a:r>
        </a:p>
      </dgm:t>
    </dgm:pt>
    <dgm:pt modelId="{BDDC7963-E26D-4A3C-98F0-DE5B4F39783D}" type="parTrans" cxnId="{7911E384-7147-4849-8D09-C7CBD046E490}">
      <dgm:prSet/>
      <dgm:spPr/>
      <dgm:t>
        <a:bodyPr/>
        <a:lstStyle/>
        <a:p>
          <a:endParaRPr lang="en-US"/>
        </a:p>
      </dgm:t>
    </dgm:pt>
    <dgm:pt modelId="{B5E48E51-234B-4406-AE99-64A899A278F9}" type="sibTrans" cxnId="{7911E384-7147-4849-8D09-C7CBD046E490}">
      <dgm:prSet/>
      <dgm:spPr/>
      <dgm:t>
        <a:bodyPr/>
        <a:lstStyle/>
        <a:p>
          <a:endParaRPr lang="en-US"/>
        </a:p>
      </dgm:t>
    </dgm:pt>
    <dgm:pt modelId="{0800B08A-4F80-47C7-9ED5-BF2C5C78CEE4}">
      <dgm:prSet phldrT="[Text]" custT="1"/>
      <dgm:spPr/>
      <dgm:t>
        <a:bodyPr/>
        <a:lstStyle/>
        <a:p>
          <a:r>
            <a:rPr lang="en-US" sz="2800" b="1" dirty="0">
              <a:latin typeface="Arial" panose="020B0604020202020204" pitchFamily="34" charset="0"/>
              <a:cs typeface="Arial" panose="020B0604020202020204" pitchFamily="34" charset="0"/>
            </a:rPr>
            <a:t>Post-Secondary Goals</a:t>
          </a:r>
        </a:p>
      </dgm:t>
    </dgm:pt>
    <dgm:pt modelId="{625E31A9-236B-4E2F-B368-04F1DCA54E5F}" type="parTrans" cxnId="{9BB2A2D4-99D6-4562-AC16-8537C67A29EA}">
      <dgm:prSet/>
      <dgm:spPr/>
      <dgm:t>
        <a:bodyPr/>
        <a:lstStyle/>
        <a:p>
          <a:endParaRPr lang="en-US"/>
        </a:p>
      </dgm:t>
    </dgm:pt>
    <dgm:pt modelId="{B3D5D90B-7CF1-4C6B-8FDF-E7BB6FE91BCD}" type="sibTrans" cxnId="{9BB2A2D4-99D6-4562-AC16-8537C67A29EA}">
      <dgm:prSet/>
      <dgm:spPr/>
      <dgm:t>
        <a:bodyPr/>
        <a:lstStyle/>
        <a:p>
          <a:endParaRPr lang="en-US"/>
        </a:p>
      </dgm:t>
    </dgm:pt>
    <dgm:pt modelId="{852A46CC-8B1A-430A-8708-5DE21483ECA4}">
      <dgm:prSet phldrT="[Text]" custT="1"/>
      <dgm:spPr/>
      <dgm:t>
        <a:bodyPr/>
        <a:lstStyle/>
        <a:p>
          <a:r>
            <a:rPr lang="en-US" sz="2000" dirty="0">
              <a:latin typeface="Arial" panose="020B0604020202020204" pitchFamily="34" charset="0"/>
              <a:cs typeface="Arial" panose="020B0604020202020204" pitchFamily="34" charset="0"/>
            </a:rPr>
            <a:t>Coordinated Set of Activities</a:t>
          </a:r>
        </a:p>
      </dgm:t>
    </dgm:pt>
    <dgm:pt modelId="{8E9AD0B4-389B-4FD9-8EB6-2CAF329B0E24}" type="parTrans" cxnId="{ADDCD0CF-91A5-406A-B4AE-19042FED9AD7}">
      <dgm:prSet/>
      <dgm:spPr/>
      <dgm:t>
        <a:bodyPr/>
        <a:lstStyle/>
        <a:p>
          <a:endParaRPr lang="en-US"/>
        </a:p>
      </dgm:t>
    </dgm:pt>
    <dgm:pt modelId="{3C1FB5C4-8D6E-4B3C-919D-F2A2716C638E}" type="sibTrans" cxnId="{ADDCD0CF-91A5-406A-B4AE-19042FED9AD7}">
      <dgm:prSet/>
      <dgm:spPr/>
      <dgm:t>
        <a:bodyPr/>
        <a:lstStyle/>
        <a:p>
          <a:endParaRPr lang="en-US"/>
        </a:p>
      </dgm:t>
    </dgm:pt>
    <dgm:pt modelId="{A96B96E0-03DF-401D-90B6-9C8D7A6AD846}">
      <dgm:prSet phldrT="[Text]" custT="1"/>
      <dgm:spPr/>
      <dgm:t>
        <a:bodyPr/>
        <a:lstStyle/>
        <a:p>
          <a:r>
            <a:rPr lang="en-US" sz="1800" dirty="0">
              <a:latin typeface="Arial" panose="020B0604020202020204" pitchFamily="34" charset="0"/>
              <a:cs typeface="Arial" panose="020B0604020202020204" pitchFamily="34" charset="0"/>
            </a:rPr>
            <a:t>Measurable Annual Goals</a:t>
          </a:r>
        </a:p>
      </dgm:t>
    </dgm:pt>
    <dgm:pt modelId="{D734B520-1F7B-404A-A62E-FDF52C0ECDD6}" type="parTrans" cxnId="{B5817CBB-A210-478D-BB7F-F26B24835578}">
      <dgm:prSet/>
      <dgm:spPr/>
      <dgm:t>
        <a:bodyPr/>
        <a:lstStyle/>
        <a:p>
          <a:endParaRPr lang="en-US"/>
        </a:p>
      </dgm:t>
    </dgm:pt>
    <dgm:pt modelId="{F3CF31CC-F283-445E-8F53-55A3DE8A598E}" type="sibTrans" cxnId="{B5817CBB-A210-478D-BB7F-F26B24835578}">
      <dgm:prSet/>
      <dgm:spPr/>
      <dgm:t>
        <a:bodyPr/>
        <a:lstStyle/>
        <a:p>
          <a:endParaRPr lang="en-US"/>
        </a:p>
      </dgm:t>
    </dgm:pt>
    <dgm:pt modelId="{D2C70B2E-9EEF-4A1B-A60F-651430E7CF23}">
      <dgm:prSet custT="1"/>
      <dgm:spPr/>
      <dgm:t>
        <a:bodyPr/>
        <a:lstStyle/>
        <a:p>
          <a:r>
            <a:rPr lang="en-US" sz="2400" dirty="0">
              <a:latin typeface="Arial" panose="020B0604020202020204" pitchFamily="34" charset="0"/>
              <a:cs typeface="Arial" panose="020B0604020202020204" pitchFamily="34" charset="0"/>
            </a:rPr>
            <a:t>Course of Study</a:t>
          </a:r>
        </a:p>
      </dgm:t>
    </dgm:pt>
    <dgm:pt modelId="{E66958E5-9D92-4047-8030-8277C88F8EB2}" type="parTrans" cxnId="{69F726FD-22BD-4E3E-B94E-7593212928CD}">
      <dgm:prSet/>
      <dgm:spPr/>
      <dgm:t>
        <a:bodyPr/>
        <a:lstStyle/>
        <a:p>
          <a:endParaRPr lang="en-US"/>
        </a:p>
      </dgm:t>
    </dgm:pt>
    <dgm:pt modelId="{484006C1-5DAF-4E38-923B-77D20515565D}" type="sibTrans" cxnId="{69F726FD-22BD-4E3E-B94E-7593212928CD}">
      <dgm:prSet/>
      <dgm:spPr/>
      <dgm:t>
        <a:bodyPr/>
        <a:lstStyle/>
        <a:p>
          <a:endParaRPr lang="en-US"/>
        </a:p>
      </dgm:t>
    </dgm:pt>
    <dgm:pt modelId="{DB093933-42EA-48B2-B83F-D5F9816ED9BF}">
      <dgm:prSet custT="1"/>
      <dgm:spPr/>
      <dgm:t>
        <a:bodyPr/>
        <a:lstStyle/>
        <a:p>
          <a:r>
            <a:rPr lang="en-US" sz="1800" b="1" dirty="0">
              <a:latin typeface="Arial" panose="020B0604020202020204" pitchFamily="34" charset="0"/>
              <a:cs typeface="Arial" panose="020B0604020202020204" pitchFamily="34" charset="0"/>
            </a:rPr>
            <a:t>Post-Secondary Outcomes</a:t>
          </a:r>
        </a:p>
      </dgm:t>
    </dgm:pt>
    <dgm:pt modelId="{7364881F-7E42-4FC9-BBB9-6290389B2E4D}" type="parTrans" cxnId="{55E40588-BF94-4C30-B965-F3ED33BE073F}">
      <dgm:prSet/>
      <dgm:spPr/>
      <dgm:t>
        <a:bodyPr/>
        <a:lstStyle/>
        <a:p>
          <a:endParaRPr lang="en-US"/>
        </a:p>
      </dgm:t>
    </dgm:pt>
    <dgm:pt modelId="{30284EBB-206E-45F3-96AA-4E0320BEA21C}" type="sibTrans" cxnId="{55E40588-BF94-4C30-B965-F3ED33BE073F}">
      <dgm:prSet/>
      <dgm:spPr/>
      <dgm:t>
        <a:bodyPr/>
        <a:lstStyle/>
        <a:p>
          <a:endParaRPr lang="en-US"/>
        </a:p>
      </dgm:t>
    </dgm:pt>
    <dgm:pt modelId="{5AA03193-8830-429D-9718-C9E89772F0C1}" type="pres">
      <dgm:prSet presAssocID="{C4153C67-78C9-42C2-BC99-5093DC657430}" presName="hierChild1" presStyleCnt="0">
        <dgm:presLayoutVars>
          <dgm:chPref val="1"/>
          <dgm:dir/>
          <dgm:animOne val="branch"/>
          <dgm:animLvl val="lvl"/>
          <dgm:resizeHandles/>
        </dgm:presLayoutVars>
      </dgm:prSet>
      <dgm:spPr/>
    </dgm:pt>
    <dgm:pt modelId="{12B1ED88-7545-47D5-A648-50EBE2FBF8FA}" type="pres">
      <dgm:prSet presAssocID="{23630FF3-8C26-4618-A15B-9A31AFEF3ED5}" presName="hierRoot1" presStyleCnt="0"/>
      <dgm:spPr/>
    </dgm:pt>
    <dgm:pt modelId="{F64E9DA6-ACFC-400F-8F01-445371D0B6BE}" type="pres">
      <dgm:prSet presAssocID="{23630FF3-8C26-4618-A15B-9A31AFEF3ED5}" presName="composite" presStyleCnt="0"/>
      <dgm:spPr/>
    </dgm:pt>
    <dgm:pt modelId="{E616431C-047D-499E-86B1-39FAE2123AB6}" type="pres">
      <dgm:prSet presAssocID="{23630FF3-8C26-4618-A15B-9A31AFEF3ED5}" presName="background" presStyleLbl="node0" presStyleIdx="0" presStyleCnt="1"/>
      <dgm:spPr/>
    </dgm:pt>
    <dgm:pt modelId="{05EF96ED-5131-497C-AD58-9978B4E0F8C9}" type="pres">
      <dgm:prSet presAssocID="{23630FF3-8C26-4618-A15B-9A31AFEF3ED5}" presName="text" presStyleLbl="fgAcc0" presStyleIdx="0" presStyleCnt="1" custScaleX="245372" custScaleY="144762" custLinFactNeighborX="-4124" custLinFactNeighborY="-63230">
        <dgm:presLayoutVars>
          <dgm:chPref val="3"/>
        </dgm:presLayoutVars>
      </dgm:prSet>
      <dgm:spPr/>
    </dgm:pt>
    <dgm:pt modelId="{6A207BA0-A810-43D7-B939-5ECA43025A56}" type="pres">
      <dgm:prSet presAssocID="{23630FF3-8C26-4618-A15B-9A31AFEF3ED5}" presName="hierChild2" presStyleCnt="0"/>
      <dgm:spPr/>
    </dgm:pt>
    <dgm:pt modelId="{BAA810BC-6073-4F95-911A-AAE13107737E}" type="pres">
      <dgm:prSet presAssocID="{625E31A9-236B-4E2F-B368-04F1DCA54E5F}" presName="Name10" presStyleLbl="parChTrans1D2" presStyleIdx="0" presStyleCnt="1"/>
      <dgm:spPr/>
    </dgm:pt>
    <dgm:pt modelId="{FCD4688D-10AB-45E6-8214-D7BEAEDB7230}" type="pres">
      <dgm:prSet presAssocID="{0800B08A-4F80-47C7-9ED5-BF2C5C78CEE4}" presName="hierRoot2" presStyleCnt="0"/>
      <dgm:spPr/>
    </dgm:pt>
    <dgm:pt modelId="{9F7DCE14-E282-4481-8F8E-554B1FA05B02}" type="pres">
      <dgm:prSet presAssocID="{0800B08A-4F80-47C7-9ED5-BF2C5C78CEE4}" presName="composite2" presStyleCnt="0"/>
      <dgm:spPr/>
    </dgm:pt>
    <dgm:pt modelId="{D86D7BE4-395B-4917-82F6-79EB964412AB}" type="pres">
      <dgm:prSet presAssocID="{0800B08A-4F80-47C7-9ED5-BF2C5C78CEE4}" presName="background2" presStyleLbl="node2" presStyleIdx="0" presStyleCnt="1"/>
      <dgm:spPr/>
    </dgm:pt>
    <dgm:pt modelId="{36658108-3677-4E59-90D5-0A9B47D94C65}" type="pres">
      <dgm:prSet presAssocID="{0800B08A-4F80-47C7-9ED5-BF2C5C78CEE4}" presName="text2" presStyleLbl="fgAcc2" presStyleIdx="0" presStyleCnt="1" custScaleX="457041" custScaleY="126086">
        <dgm:presLayoutVars>
          <dgm:chPref val="3"/>
        </dgm:presLayoutVars>
      </dgm:prSet>
      <dgm:spPr/>
    </dgm:pt>
    <dgm:pt modelId="{43E653AB-FA15-4610-8366-F828F41DC4D3}" type="pres">
      <dgm:prSet presAssocID="{0800B08A-4F80-47C7-9ED5-BF2C5C78CEE4}" presName="hierChild3" presStyleCnt="0"/>
      <dgm:spPr/>
    </dgm:pt>
    <dgm:pt modelId="{6D7FE26C-3E36-42DB-A728-5C9245FAB71B}" type="pres">
      <dgm:prSet presAssocID="{8E9AD0B4-389B-4FD9-8EB6-2CAF329B0E24}" presName="Name17" presStyleLbl="parChTrans1D3" presStyleIdx="0" presStyleCnt="3"/>
      <dgm:spPr/>
    </dgm:pt>
    <dgm:pt modelId="{2FA34818-2A2E-4B0F-BAA8-C8F7D0965FF5}" type="pres">
      <dgm:prSet presAssocID="{852A46CC-8B1A-430A-8708-5DE21483ECA4}" presName="hierRoot3" presStyleCnt="0"/>
      <dgm:spPr/>
    </dgm:pt>
    <dgm:pt modelId="{32BED943-516A-4886-B3A4-25FD55822F18}" type="pres">
      <dgm:prSet presAssocID="{852A46CC-8B1A-430A-8708-5DE21483ECA4}" presName="composite3" presStyleCnt="0"/>
      <dgm:spPr/>
    </dgm:pt>
    <dgm:pt modelId="{B1E28B29-50AA-48AD-BECB-777B1145EC89}" type="pres">
      <dgm:prSet presAssocID="{852A46CC-8B1A-430A-8708-5DE21483ECA4}" presName="background3" presStyleLbl="node3" presStyleIdx="0" presStyleCnt="3"/>
      <dgm:spPr/>
    </dgm:pt>
    <dgm:pt modelId="{CD354C03-9353-43E5-853F-DCE8608DEC56}" type="pres">
      <dgm:prSet presAssocID="{852A46CC-8B1A-430A-8708-5DE21483ECA4}" presName="text3" presStyleLbl="fgAcc3" presStyleIdx="0" presStyleCnt="3" custScaleX="234121" custScaleY="171984">
        <dgm:presLayoutVars>
          <dgm:chPref val="3"/>
        </dgm:presLayoutVars>
      </dgm:prSet>
      <dgm:spPr/>
    </dgm:pt>
    <dgm:pt modelId="{E7D9891A-EF8A-4991-8B05-8C44CF6D42CF}" type="pres">
      <dgm:prSet presAssocID="{852A46CC-8B1A-430A-8708-5DE21483ECA4}" presName="hierChild4" presStyleCnt="0"/>
      <dgm:spPr/>
    </dgm:pt>
    <dgm:pt modelId="{E2E66456-8A6A-4F52-888C-3B1750B4ACC1}" type="pres">
      <dgm:prSet presAssocID="{D734B520-1F7B-404A-A62E-FDF52C0ECDD6}" presName="Name17" presStyleLbl="parChTrans1D3" presStyleIdx="1" presStyleCnt="3"/>
      <dgm:spPr/>
    </dgm:pt>
    <dgm:pt modelId="{470782A7-0212-46AD-9229-837565D281AA}" type="pres">
      <dgm:prSet presAssocID="{A96B96E0-03DF-401D-90B6-9C8D7A6AD846}" presName="hierRoot3" presStyleCnt="0"/>
      <dgm:spPr/>
    </dgm:pt>
    <dgm:pt modelId="{F69D48EE-FD3D-4D64-934C-1141DF4F11A4}" type="pres">
      <dgm:prSet presAssocID="{A96B96E0-03DF-401D-90B6-9C8D7A6AD846}" presName="composite3" presStyleCnt="0"/>
      <dgm:spPr/>
    </dgm:pt>
    <dgm:pt modelId="{1DE902A3-FBF0-4ADC-9F7D-94A1BC813290}" type="pres">
      <dgm:prSet presAssocID="{A96B96E0-03DF-401D-90B6-9C8D7A6AD846}" presName="background3" presStyleLbl="node3" presStyleIdx="1" presStyleCnt="3"/>
      <dgm:spPr/>
    </dgm:pt>
    <dgm:pt modelId="{5EE32D2F-211E-4910-A031-6E828DFAF932}" type="pres">
      <dgm:prSet presAssocID="{A96B96E0-03DF-401D-90B6-9C8D7A6AD846}" presName="text3" presStyleLbl="fgAcc3" presStyleIdx="1" presStyleCnt="3" custScaleX="236524" custScaleY="153258">
        <dgm:presLayoutVars>
          <dgm:chPref val="3"/>
        </dgm:presLayoutVars>
      </dgm:prSet>
      <dgm:spPr/>
    </dgm:pt>
    <dgm:pt modelId="{C0E08187-D4B8-4F32-BE86-D01C91EBF7DE}" type="pres">
      <dgm:prSet presAssocID="{A96B96E0-03DF-401D-90B6-9C8D7A6AD846}" presName="hierChild4" presStyleCnt="0"/>
      <dgm:spPr/>
    </dgm:pt>
    <dgm:pt modelId="{B4BC0B5B-ED61-4491-A95A-B59D7B4B0521}" type="pres">
      <dgm:prSet presAssocID="{7364881F-7E42-4FC9-BBB9-6290389B2E4D}" presName="Name23" presStyleLbl="parChTrans1D4" presStyleIdx="0" presStyleCnt="1"/>
      <dgm:spPr/>
    </dgm:pt>
    <dgm:pt modelId="{D639945E-CF22-42BA-BAD0-14A6C4B9769C}" type="pres">
      <dgm:prSet presAssocID="{DB093933-42EA-48B2-B83F-D5F9816ED9BF}" presName="hierRoot4" presStyleCnt="0"/>
      <dgm:spPr/>
    </dgm:pt>
    <dgm:pt modelId="{31FD47A5-0EEE-44EE-9E84-C9AB6D55CB31}" type="pres">
      <dgm:prSet presAssocID="{DB093933-42EA-48B2-B83F-D5F9816ED9BF}" presName="composite4" presStyleCnt="0"/>
      <dgm:spPr/>
    </dgm:pt>
    <dgm:pt modelId="{D7564112-FE20-4009-AC11-C76446931317}" type="pres">
      <dgm:prSet presAssocID="{DB093933-42EA-48B2-B83F-D5F9816ED9BF}" presName="background4" presStyleLbl="node4" presStyleIdx="0" presStyleCnt="1"/>
      <dgm:spPr/>
    </dgm:pt>
    <dgm:pt modelId="{9B2B9A18-72AB-4521-9BC6-569FF5C62AED}" type="pres">
      <dgm:prSet presAssocID="{DB093933-42EA-48B2-B83F-D5F9816ED9BF}" presName="text4" presStyleLbl="fgAcc4" presStyleIdx="0" presStyleCnt="1" custScaleX="283760" custScaleY="106377">
        <dgm:presLayoutVars>
          <dgm:chPref val="3"/>
        </dgm:presLayoutVars>
      </dgm:prSet>
      <dgm:spPr/>
    </dgm:pt>
    <dgm:pt modelId="{9067BE1D-051F-4588-BE21-4F2893D31619}" type="pres">
      <dgm:prSet presAssocID="{DB093933-42EA-48B2-B83F-D5F9816ED9BF}" presName="hierChild5" presStyleCnt="0"/>
      <dgm:spPr/>
    </dgm:pt>
    <dgm:pt modelId="{AFF318E1-51F4-423C-9DFB-5CE32501E61B}" type="pres">
      <dgm:prSet presAssocID="{E66958E5-9D92-4047-8030-8277C88F8EB2}" presName="Name17" presStyleLbl="parChTrans1D3" presStyleIdx="2" presStyleCnt="3"/>
      <dgm:spPr/>
    </dgm:pt>
    <dgm:pt modelId="{3942E8A8-A993-463B-AD7C-80301623E745}" type="pres">
      <dgm:prSet presAssocID="{D2C70B2E-9EEF-4A1B-A60F-651430E7CF23}" presName="hierRoot3" presStyleCnt="0"/>
      <dgm:spPr/>
    </dgm:pt>
    <dgm:pt modelId="{85A6662C-5CF6-4ED9-BFA2-007812724E3E}" type="pres">
      <dgm:prSet presAssocID="{D2C70B2E-9EEF-4A1B-A60F-651430E7CF23}" presName="composite3" presStyleCnt="0"/>
      <dgm:spPr/>
    </dgm:pt>
    <dgm:pt modelId="{6CB28418-5122-402E-8EC7-EED37D5BE88D}" type="pres">
      <dgm:prSet presAssocID="{D2C70B2E-9EEF-4A1B-A60F-651430E7CF23}" presName="background3" presStyleLbl="node3" presStyleIdx="2" presStyleCnt="3"/>
      <dgm:spPr/>
    </dgm:pt>
    <dgm:pt modelId="{EEE395FF-390E-41E9-A961-A1A008331FC9}" type="pres">
      <dgm:prSet presAssocID="{D2C70B2E-9EEF-4A1B-A60F-651430E7CF23}" presName="text3" presStyleLbl="fgAcc3" presStyleIdx="2" presStyleCnt="3" custScaleX="241351" custScaleY="141677">
        <dgm:presLayoutVars>
          <dgm:chPref val="3"/>
        </dgm:presLayoutVars>
      </dgm:prSet>
      <dgm:spPr/>
    </dgm:pt>
    <dgm:pt modelId="{AF3EF5E2-71FE-4CEE-8CF5-DA712BD95141}" type="pres">
      <dgm:prSet presAssocID="{D2C70B2E-9EEF-4A1B-A60F-651430E7CF23}" presName="hierChild4" presStyleCnt="0"/>
      <dgm:spPr/>
    </dgm:pt>
  </dgm:ptLst>
  <dgm:cxnLst>
    <dgm:cxn modelId="{55E40588-BF94-4C30-B965-F3ED33BE073F}" srcId="{A96B96E0-03DF-401D-90B6-9C8D7A6AD846}" destId="{DB093933-42EA-48B2-B83F-D5F9816ED9BF}" srcOrd="0" destOrd="0" parTransId="{7364881F-7E42-4FC9-BBB9-6290389B2E4D}" sibTransId="{30284EBB-206E-45F3-96AA-4E0320BEA21C}"/>
    <dgm:cxn modelId="{B5817CBB-A210-478D-BB7F-F26B24835578}" srcId="{0800B08A-4F80-47C7-9ED5-BF2C5C78CEE4}" destId="{A96B96E0-03DF-401D-90B6-9C8D7A6AD846}" srcOrd="1" destOrd="0" parTransId="{D734B520-1F7B-404A-A62E-FDF52C0ECDD6}" sibTransId="{F3CF31CC-F283-445E-8F53-55A3DE8A598E}"/>
    <dgm:cxn modelId="{3501897C-0FB6-4276-A3E3-EDAD26E8ACAC}" type="presOf" srcId="{0800B08A-4F80-47C7-9ED5-BF2C5C78CEE4}" destId="{36658108-3677-4E59-90D5-0A9B47D94C65}" srcOrd="0" destOrd="0" presId="urn:microsoft.com/office/officeart/2005/8/layout/hierarchy1"/>
    <dgm:cxn modelId="{7DF81D42-EB0D-4DE3-B1F3-2AB3D428F970}" type="presOf" srcId="{852A46CC-8B1A-430A-8708-5DE21483ECA4}" destId="{CD354C03-9353-43E5-853F-DCE8608DEC56}" srcOrd="0" destOrd="0" presId="urn:microsoft.com/office/officeart/2005/8/layout/hierarchy1"/>
    <dgm:cxn modelId="{EEB0EE50-3C6E-48CC-A4C2-48AE06AF9311}" type="presOf" srcId="{625E31A9-236B-4E2F-B368-04F1DCA54E5F}" destId="{BAA810BC-6073-4F95-911A-AAE13107737E}" srcOrd="0" destOrd="0" presId="urn:microsoft.com/office/officeart/2005/8/layout/hierarchy1"/>
    <dgm:cxn modelId="{540346D6-6604-493C-B980-DA2DD60E4659}" type="presOf" srcId="{E66958E5-9D92-4047-8030-8277C88F8EB2}" destId="{AFF318E1-51F4-423C-9DFB-5CE32501E61B}" srcOrd="0" destOrd="0" presId="urn:microsoft.com/office/officeart/2005/8/layout/hierarchy1"/>
    <dgm:cxn modelId="{9BB2A2D4-99D6-4562-AC16-8537C67A29EA}" srcId="{23630FF3-8C26-4618-A15B-9A31AFEF3ED5}" destId="{0800B08A-4F80-47C7-9ED5-BF2C5C78CEE4}" srcOrd="0" destOrd="0" parTransId="{625E31A9-236B-4E2F-B368-04F1DCA54E5F}" sibTransId="{B3D5D90B-7CF1-4C6B-8FDF-E7BB6FE91BCD}"/>
    <dgm:cxn modelId="{8087A62E-C21C-40C4-9D1A-FACB7BB815D9}" type="presOf" srcId="{DB093933-42EA-48B2-B83F-D5F9816ED9BF}" destId="{9B2B9A18-72AB-4521-9BC6-569FF5C62AED}" srcOrd="0" destOrd="0" presId="urn:microsoft.com/office/officeart/2005/8/layout/hierarchy1"/>
    <dgm:cxn modelId="{8797423E-E3C3-4905-8DE6-95712A2642BE}" type="presOf" srcId="{D2C70B2E-9EEF-4A1B-A60F-651430E7CF23}" destId="{EEE395FF-390E-41E9-A961-A1A008331FC9}" srcOrd="0" destOrd="0" presId="urn:microsoft.com/office/officeart/2005/8/layout/hierarchy1"/>
    <dgm:cxn modelId="{D2193A37-F3B7-4F53-8D2C-53EB45C69CFA}" type="presOf" srcId="{23630FF3-8C26-4618-A15B-9A31AFEF3ED5}" destId="{05EF96ED-5131-497C-AD58-9978B4E0F8C9}" srcOrd="0" destOrd="0" presId="urn:microsoft.com/office/officeart/2005/8/layout/hierarchy1"/>
    <dgm:cxn modelId="{ADDCD0CF-91A5-406A-B4AE-19042FED9AD7}" srcId="{0800B08A-4F80-47C7-9ED5-BF2C5C78CEE4}" destId="{852A46CC-8B1A-430A-8708-5DE21483ECA4}" srcOrd="0" destOrd="0" parTransId="{8E9AD0B4-389B-4FD9-8EB6-2CAF329B0E24}" sibTransId="{3C1FB5C4-8D6E-4B3C-919D-F2A2716C638E}"/>
    <dgm:cxn modelId="{B058972D-D53A-4112-BDD8-D93AF3E88D15}" type="presOf" srcId="{A96B96E0-03DF-401D-90B6-9C8D7A6AD846}" destId="{5EE32D2F-211E-4910-A031-6E828DFAF932}" srcOrd="0" destOrd="0" presId="urn:microsoft.com/office/officeart/2005/8/layout/hierarchy1"/>
    <dgm:cxn modelId="{B38C1609-0E98-448A-B508-C28E9F6ABD2A}" type="presOf" srcId="{7364881F-7E42-4FC9-BBB9-6290389B2E4D}" destId="{B4BC0B5B-ED61-4491-A95A-B59D7B4B0521}" srcOrd="0" destOrd="0" presId="urn:microsoft.com/office/officeart/2005/8/layout/hierarchy1"/>
    <dgm:cxn modelId="{19C1A2D1-0F2F-48D7-9FCF-2021B643AE5D}" type="presOf" srcId="{D734B520-1F7B-404A-A62E-FDF52C0ECDD6}" destId="{E2E66456-8A6A-4F52-888C-3B1750B4ACC1}" srcOrd="0" destOrd="0" presId="urn:microsoft.com/office/officeart/2005/8/layout/hierarchy1"/>
    <dgm:cxn modelId="{69F726FD-22BD-4E3E-B94E-7593212928CD}" srcId="{0800B08A-4F80-47C7-9ED5-BF2C5C78CEE4}" destId="{D2C70B2E-9EEF-4A1B-A60F-651430E7CF23}" srcOrd="2" destOrd="0" parTransId="{E66958E5-9D92-4047-8030-8277C88F8EB2}" sibTransId="{484006C1-5DAF-4E38-923B-77D20515565D}"/>
    <dgm:cxn modelId="{82D08867-65EA-4B48-A0CE-BBE330E5F209}" type="presOf" srcId="{C4153C67-78C9-42C2-BC99-5093DC657430}" destId="{5AA03193-8830-429D-9718-C9E89772F0C1}" srcOrd="0" destOrd="0" presId="urn:microsoft.com/office/officeart/2005/8/layout/hierarchy1"/>
    <dgm:cxn modelId="{7911E384-7147-4849-8D09-C7CBD046E490}" srcId="{C4153C67-78C9-42C2-BC99-5093DC657430}" destId="{23630FF3-8C26-4618-A15B-9A31AFEF3ED5}" srcOrd="0" destOrd="0" parTransId="{BDDC7963-E26D-4A3C-98F0-DE5B4F39783D}" sibTransId="{B5E48E51-234B-4406-AE99-64A899A278F9}"/>
    <dgm:cxn modelId="{D02FBAAC-CF6A-4CFF-BF50-2AE79F48B94F}" type="presOf" srcId="{8E9AD0B4-389B-4FD9-8EB6-2CAF329B0E24}" destId="{6D7FE26C-3E36-42DB-A728-5C9245FAB71B}" srcOrd="0" destOrd="0" presId="urn:microsoft.com/office/officeart/2005/8/layout/hierarchy1"/>
    <dgm:cxn modelId="{D6FEE4B2-C041-421E-8F44-A8581687F7D2}" type="presParOf" srcId="{5AA03193-8830-429D-9718-C9E89772F0C1}" destId="{12B1ED88-7545-47D5-A648-50EBE2FBF8FA}" srcOrd="0" destOrd="0" presId="urn:microsoft.com/office/officeart/2005/8/layout/hierarchy1"/>
    <dgm:cxn modelId="{D40F2507-B498-40F4-802E-2B62CDC70A00}" type="presParOf" srcId="{12B1ED88-7545-47D5-A648-50EBE2FBF8FA}" destId="{F64E9DA6-ACFC-400F-8F01-445371D0B6BE}" srcOrd="0" destOrd="0" presId="urn:microsoft.com/office/officeart/2005/8/layout/hierarchy1"/>
    <dgm:cxn modelId="{B0907591-0DF3-4228-9D80-CCEF691FD11C}" type="presParOf" srcId="{F64E9DA6-ACFC-400F-8F01-445371D0B6BE}" destId="{E616431C-047D-499E-86B1-39FAE2123AB6}" srcOrd="0" destOrd="0" presId="urn:microsoft.com/office/officeart/2005/8/layout/hierarchy1"/>
    <dgm:cxn modelId="{A46EA43F-EA3F-4575-87B5-C2EFDA2E4FED}" type="presParOf" srcId="{F64E9DA6-ACFC-400F-8F01-445371D0B6BE}" destId="{05EF96ED-5131-497C-AD58-9978B4E0F8C9}" srcOrd="1" destOrd="0" presId="urn:microsoft.com/office/officeart/2005/8/layout/hierarchy1"/>
    <dgm:cxn modelId="{0C775B33-D3F0-4914-8CB7-A1A31A5E4361}" type="presParOf" srcId="{12B1ED88-7545-47D5-A648-50EBE2FBF8FA}" destId="{6A207BA0-A810-43D7-B939-5ECA43025A56}" srcOrd="1" destOrd="0" presId="urn:microsoft.com/office/officeart/2005/8/layout/hierarchy1"/>
    <dgm:cxn modelId="{D9E905AA-3F6F-4B68-96F1-81A6457D48F3}" type="presParOf" srcId="{6A207BA0-A810-43D7-B939-5ECA43025A56}" destId="{BAA810BC-6073-4F95-911A-AAE13107737E}" srcOrd="0" destOrd="0" presId="urn:microsoft.com/office/officeart/2005/8/layout/hierarchy1"/>
    <dgm:cxn modelId="{760E1FE7-589C-4410-87B8-71823FCA3BA3}" type="presParOf" srcId="{6A207BA0-A810-43D7-B939-5ECA43025A56}" destId="{FCD4688D-10AB-45E6-8214-D7BEAEDB7230}" srcOrd="1" destOrd="0" presId="urn:microsoft.com/office/officeart/2005/8/layout/hierarchy1"/>
    <dgm:cxn modelId="{C995A4B6-9DC6-4566-BA84-7CB897564355}" type="presParOf" srcId="{FCD4688D-10AB-45E6-8214-D7BEAEDB7230}" destId="{9F7DCE14-E282-4481-8F8E-554B1FA05B02}" srcOrd="0" destOrd="0" presId="urn:microsoft.com/office/officeart/2005/8/layout/hierarchy1"/>
    <dgm:cxn modelId="{EA1268B5-3942-44F0-9587-501E96328685}" type="presParOf" srcId="{9F7DCE14-E282-4481-8F8E-554B1FA05B02}" destId="{D86D7BE4-395B-4917-82F6-79EB964412AB}" srcOrd="0" destOrd="0" presId="urn:microsoft.com/office/officeart/2005/8/layout/hierarchy1"/>
    <dgm:cxn modelId="{8A23DBC1-9A13-499C-8BAC-F7AA61424430}" type="presParOf" srcId="{9F7DCE14-E282-4481-8F8E-554B1FA05B02}" destId="{36658108-3677-4E59-90D5-0A9B47D94C65}" srcOrd="1" destOrd="0" presId="urn:microsoft.com/office/officeart/2005/8/layout/hierarchy1"/>
    <dgm:cxn modelId="{84607FF7-E3BA-4E5B-8B9C-91933F2C93C8}" type="presParOf" srcId="{FCD4688D-10AB-45E6-8214-D7BEAEDB7230}" destId="{43E653AB-FA15-4610-8366-F828F41DC4D3}" srcOrd="1" destOrd="0" presId="urn:microsoft.com/office/officeart/2005/8/layout/hierarchy1"/>
    <dgm:cxn modelId="{BEC096F2-89BB-4C42-87A1-66398E4A6339}" type="presParOf" srcId="{43E653AB-FA15-4610-8366-F828F41DC4D3}" destId="{6D7FE26C-3E36-42DB-A728-5C9245FAB71B}" srcOrd="0" destOrd="0" presId="urn:microsoft.com/office/officeart/2005/8/layout/hierarchy1"/>
    <dgm:cxn modelId="{8CE480EB-5E56-43C6-9DFF-0401CFABDB4D}" type="presParOf" srcId="{43E653AB-FA15-4610-8366-F828F41DC4D3}" destId="{2FA34818-2A2E-4B0F-BAA8-C8F7D0965FF5}" srcOrd="1" destOrd="0" presId="urn:microsoft.com/office/officeart/2005/8/layout/hierarchy1"/>
    <dgm:cxn modelId="{110A353E-7BEE-4270-90E9-C35993965791}" type="presParOf" srcId="{2FA34818-2A2E-4B0F-BAA8-C8F7D0965FF5}" destId="{32BED943-516A-4886-B3A4-25FD55822F18}" srcOrd="0" destOrd="0" presId="urn:microsoft.com/office/officeart/2005/8/layout/hierarchy1"/>
    <dgm:cxn modelId="{2789F77B-B0A2-4252-BEE0-A80FBE7012F8}" type="presParOf" srcId="{32BED943-516A-4886-B3A4-25FD55822F18}" destId="{B1E28B29-50AA-48AD-BECB-777B1145EC89}" srcOrd="0" destOrd="0" presId="urn:microsoft.com/office/officeart/2005/8/layout/hierarchy1"/>
    <dgm:cxn modelId="{A134E39B-6661-4779-A47A-764ADEDCFB3B}" type="presParOf" srcId="{32BED943-516A-4886-B3A4-25FD55822F18}" destId="{CD354C03-9353-43E5-853F-DCE8608DEC56}" srcOrd="1" destOrd="0" presId="urn:microsoft.com/office/officeart/2005/8/layout/hierarchy1"/>
    <dgm:cxn modelId="{F4DDEC1C-B7AE-4505-94CC-1A7CF5F8E976}" type="presParOf" srcId="{2FA34818-2A2E-4B0F-BAA8-C8F7D0965FF5}" destId="{E7D9891A-EF8A-4991-8B05-8C44CF6D42CF}" srcOrd="1" destOrd="0" presId="urn:microsoft.com/office/officeart/2005/8/layout/hierarchy1"/>
    <dgm:cxn modelId="{64B7CD61-1C84-4A49-8757-006574B476CF}" type="presParOf" srcId="{43E653AB-FA15-4610-8366-F828F41DC4D3}" destId="{E2E66456-8A6A-4F52-888C-3B1750B4ACC1}" srcOrd="2" destOrd="0" presId="urn:microsoft.com/office/officeart/2005/8/layout/hierarchy1"/>
    <dgm:cxn modelId="{E73D8870-6A82-4640-AAF6-8041A5049CC6}" type="presParOf" srcId="{43E653AB-FA15-4610-8366-F828F41DC4D3}" destId="{470782A7-0212-46AD-9229-837565D281AA}" srcOrd="3" destOrd="0" presId="urn:microsoft.com/office/officeart/2005/8/layout/hierarchy1"/>
    <dgm:cxn modelId="{EF485A97-5266-490F-A9EB-B13431E9EF7A}" type="presParOf" srcId="{470782A7-0212-46AD-9229-837565D281AA}" destId="{F69D48EE-FD3D-4D64-934C-1141DF4F11A4}" srcOrd="0" destOrd="0" presId="urn:microsoft.com/office/officeart/2005/8/layout/hierarchy1"/>
    <dgm:cxn modelId="{1FAFE0DD-5044-4D36-A9FA-A4410E7F19F1}" type="presParOf" srcId="{F69D48EE-FD3D-4D64-934C-1141DF4F11A4}" destId="{1DE902A3-FBF0-4ADC-9F7D-94A1BC813290}" srcOrd="0" destOrd="0" presId="urn:microsoft.com/office/officeart/2005/8/layout/hierarchy1"/>
    <dgm:cxn modelId="{009459BB-46BD-4C43-9003-4E7EA75C2228}" type="presParOf" srcId="{F69D48EE-FD3D-4D64-934C-1141DF4F11A4}" destId="{5EE32D2F-211E-4910-A031-6E828DFAF932}" srcOrd="1" destOrd="0" presId="urn:microsoft.com/office/officeart/2005/8/layout/hierarchy1"/>
    <dgm:cxn modelId="{80AB4CB7-F70A-4A34-85A6-E0377AB63C78}" type="presParOf" srcId="{470782A7-0212-46AD-9229-837565D281AA}" destId="{C0E08187-D4B8-4F32-BE86-D01C91EBF7DE}" srcOrd="1" destOrd="0" presId="urn:microsoft.com/office/officeart/2005/8/layout/hierarchy1"/>
    <dgm:cxn modelId="{04B95AE1-3CAE-4139-84EA-4A79556F4A29}" type="presParOf" srcId="{C0E08187-D4B8-4F32-BE86-D01C91EBF7DE}" destId="{B4BC0B5B-ED61-4491-A95A-B59D7B4B0521}" srcOrd="0" destOrd="0" presId="urn:microsoft.com/office/officeart/2005/8/layout/hierarchy1"/>
    <dgm:cxn modelId="{8A8C9533-6466-4DF1-9651-3BEE2ADF6992}" type="presParOf" srcId="{C0E08187-D4B8-4F32-BE86-D01C91EBF7DE}" destId="{D639945E-CF22-42BA-BAD0-14A6C4B9769C}" srcOrd="1" destOrd="0" presId="urn:microsoft.com/office/officeart/2005/8/layout/hierarchy1"/>
    <dgm:cxn modelId="{618E9262-8D3B-4E2E-91A5-64029812B414}" type="presParOf" srcId="{D639945E-CF22-42BA-BAD0-14A6C4B9769C}" destId="{31FD47A5-0EEE-44EE-9E84-C9AB6D55CB31}" srcOrd="0" destOrd="0" presId="urn:microsoft.com/office/officeart/2005/8/layout/hierarchy1"/>
    <dgm:cxn modelId="{63884F1A-C2AC-4A34-8931-705F9F707063}" type="presParOf" srcId="{31FD47A5-0EEE-44EE-9E84-C9AB6D55CB31}" destId="{D7564112-FE20-4009-AC11-C76446931317}" srcOrd="0" destOrd="0" presId="urn:microsoft.com/office/officeart/2005/8/layout/hierarchy1"/>
    <dgm:cxn modelId="{060BFAB7-B8B6-44E1-B630-1E6AB3853881}" type="presParOf" srcId="{31FD47A5-0EEE-44EE-9E84-C9AB6D55CB31}" destId="{9B2B9A18-72AB-4521-9BC6-569FF5C62AED}" srcOrd="1" destOrd="0" presId="urn:microsoft.com/office/officeart/2005/8/layout/hierarchy1"/>
    <dgm:cxn modelId="{7E508E17-FF73-4A7A-8C97-4D024D9ABAEE}" type="presParOf" srcId="{D639945E-CF22-42BA-BAD0-14A6C4B9769C}" destId="{9067BE1D-051F-4588-BE21-4F2893D31619}" srcOrd="1" destOrd="0" presId="urn:microsoft.com/office/officeart/2005/8/layout/hierarchy1"/>
    <dgm:cxn modelId="{0156E7F6-C28B-48DA-9360-BD9F9E492E48}" type="presParOf" srcId="{43E653AB-FA15-4610-8366-F828F41DC4D3}" destId="{AFF318E1-51F4-423C-9DFB-5CE32501E61B}" srcOrd="4" destOrd="0" presId="urn:microsoft.com/office/officeart/2005/8/layout/hierarchy1"/>
    <dgm:cxn modelId="{5627B349-733B-4577-B768-743C06A07E3F}" type="presParOf" srcId="{43E653AB-FA15-4610-8366-F828F41DC4D3}" destId="{3942E8A8-A993-463B-AD7C-80301623E745}" srcOrd="5" destOrd="0" presId="urn:microsoft.com/office/officeart/2005/8/layout/hierarchy1"/>
    <dgm:cxn modelId="{200BACDA-CCAB-4454-B15F-812251ECF9D7}" type="presParOf" srcId="{3942E8A8-A993-463B-AD7C-80301623E745}" destId="{85A6662C-5CF6-4ED9-BFA2-007812724E3E}" srcOrd="0" destOrd="0" presId="urn:microsoft.com/office/officeart/2005/8/layout/hierarchy1"/>
    <dgm:cxn modelId="{A4CB9ED4-719C-4AC5-8016-F97C44724E4A}" type="presParOf" srcId="{85A6662C-5CF6-4ED9-BFA2-007812724E3E}" destId="{6CB28418-5122-402E-8EC7-EED37D5BE88D}" srcOrd="0" destOrd="0" presId="urn:microsoft.com/office/officeart/2005/8/layout/hierarchy1"/>
    <dgm:cxn modelId="{0BEFACA2-F0CB-4397-A871-CE7EDD9441C0}" type="presParOf" srcId="{85A6662C-5CF6-4ED9-BFA2-007812724E3E}" destId="{EEE395FF-390E-41E9-A961-A1A008331FC9}" srcOrd="1" destOrd="0" presId="urn:microsoft.com/office/officeart/2005/8/layout/hierarchy1"/>
    <dgm:cxn modelId="{B7F1EEA1-2787-4FCF-9ACF-1A7A67278A4B}" type="presParOf" srcId="{3942E8A8-A993-463B-AD7C-80301623E745}" destId="{AF3EF5E2-71FE-4CEE-8CF5-DA712BD9514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7E863-39D8-4659-BFDF-0D620B41B6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3721CC-7580-4AE8-A2C0-1BE495FD018F}">
      <dgm:prSet phldrT="[Text]" custT="1"/>
      <dgm:spPr/>
      <dgm:t>
        <a:bodyPr/>
        <a:lstStyle/>
        <a:p>
          <a:r>
            <a:rPr lang="en-US" sz="2000" b="1" dirty="0">
              <a:latin typeface="Arial" pitchFamily="34" charset="0"/>
              <a:cs typeface="Arial" pitchFamily="34" charset="0"/>
            </a:rPr>
            <a:t>Food Service</a:t>
          </a:r>
        </a:p>
      </dgm:t>
    </dgm:pt>
    <dgm:pt modelId="{3AA4E22F-6084-47EE-B90A-3E1E72CAE1ED}" type="parTrans" cxnId="{FA058E55-F4DE-4D4F-9034-B124CD428E12}">
      <dgm:prSet/>
      <dgm:spPr/>
      <dgm:t>
        <a:bodyPr/>
        <a:lstStyle/>
        <a:p>
          <a:endParaRPr lang="en-US"/>
        </a:p>
      </dgm:t>
    </dgm:pt>
    <dgm:pt modelId="{E26D7E20-3F76-460C-B8F2-5471AEB12C42}" type="sibTrans" cxnId="{FA058E55-F4DE-4D4F-9034-B124CD428E12}">
      <dgm:prSet/>
      <dgm:spPr/>
      <dgm:t>
        <a:bodyPr/>
        <a:lstStyle/>
        <a:p>
          <a:endParaRPr lang="en-US"/>
        </a:p>
      </dgm:t>
    </dgm:pt>
    <dgm:pt modelId="{DCBAC994-3007-4DC3-88B1-571F37DB0202}">
      <dgm:prSet phldrT="[Text]" custT="1"/>
      <dgm:spPr/>
      <dgm:t>
        <a:bodyPr/>
        <a:lstStyle/>
        <a:p>
          <a:r>
            <a:rPr lang="en-US" sz="2000" b="1" dirty="0"/>
            <a:t>Clothing/ Retail</a:t>
          </a:r>
        </a:p>
      </dgm:t>
    </dgm:pt>
    <dgm:pt modelId="{8904D644-CF99-4644-A789-6A7A7DB73BEC}" type="parTrans" cxnId="{0F1C8F91-D762-49AE-BFC9-E47511D69BCE}">
      <dgm:prSet/>
      <dgm:spPr/>
      <dgm:t>
        <a:bodyPr/>
        <a:lstStyle/>
        <a:p>
          <a:endParaRPr lang="en-US"/>
        </a:p>
      </dgm:t>
    </dgm:pt>
    <dgm:pt modelId="{C6FFAFEF-DCBF-4C1B-A082-387137710769}" type="sibTrans" cxnId="{0F1C8F91-D762-49AE-BFC9-E47511D69BCE}">
      <dgm:prSet/>
      <dgm:spPr/>
      <dgm:t>
        <a:bodyPr/>
        <a:lstStyle/>
        <a:p>
          <a:endParaRPr lang="en-US"/>
        </a:p>
      </dgm:t>
    </dgm:pt>
    <dgm:pt modelId="{12ADA2D5-9577-4458-B2A0-89CAD82238C4}">
      <dgm:prSet phldrT="[Text]"/>
      <dgm:spPr/>
      <dgm:t>
        <a:bodyPr/>
        <a:lstStyle/>
        <a:p>
          <a:endParaRPr lang="en-US" b="1" dirty="0">
            <a:latin typeface="Arial" pitchFamily="34" charset="0"/>
            <a:cs typeface="Arial" pitchFamily="34" charset="0"/>
          </a:endParaRPr>
        </a:p>
      </dgm:t>
    </dgm:pt>
    <dgm:pt modelId="{5C846984-3D84-4DE4-932E-F1B1BA719DFD}" type="parTrans" cxnId="{8E074AB2-00A3-4B1F-94C4-729ADE07E9B8}">
      <dgm:prSet/>
      <dgm:spPr/>
      <dgm:t>
        <a:bodyPr/>
        <a:lstStyle/>
        <a:p>
          <a:endParaRPr lang="en-US"/>
        </a:p>
      </dgm:t>
    </dgm:pt>
    <dgm:pt modelId="{596E44AB-0857-4F60-96D7-3290C04C4483}" type="sibTrans" cxnId="{8E074AB2-00A3-4B1F-94C4-729ADE07E9B8}">
      <dgm:prSet/>
      <dgm:spPr/>
      <dgm:t>
        <a:bodyPr/>
        <a:lstStyle/>
        <a:p>
          <a:endParaRPr lang="en-US"/>
        </a:p>
      </dgm:t>
    </dgm:pt>
    <dgm:pt modelId="{96462E70-BFFB-4CC9-B8E5-1D4196210040}">
      <dgm:prSet phldrT="[Text]" custT="1"/>
      <dgm:spPr/>
      <dgm:t>
        <a:bodyPr/>
        <a:lstStyle/>
        <a:p>
          <a:r>
            <a:rPr lang="en-US" sz="2000" b="1" dirty="0">
              <a:latin typeface="Arial" pitchFamily="34" charset="0"/>
              <a:cs typeface="Arial" pitchFamily="34" charset="0"/>
            </a:rPr>
            <a:t>Education, other</a:t>
          </a:r>
        </a:p>
      </dgm:t>
    </dgm:pt>
    <dgm:pt modelId="{E42A991C-E347-44EE-9093-E33E6DC2A9CE}" type="parTrans" cxnId="{87EAC67C-826C-4E37-BFF6-664A85AEE148}">
      <dgm:prSet/>
      <dgm:spPr/>
      <dgm:t>
        <a:bodyPr/>
        <a:lstStyle/>
        <a:p>
          <a:endParaRPr lang="en-US"/>
        </a:p>
      </dgm:t>
    </dgm:pt>
    <dgm:pt modelId="{1D6E83E1-2087-4591-9A9D-E8D851451280}" type="sibTrans" cxnId="{87EAC67C-826C-4E37-BFF6-664A85AEE148}">
      <dgm:prSet/>
      <dgm:spPr/>
      <dgm:t>
        <a:bodyPr/>
        <a:lstStyle/>
        <a:p>
          <a:endParaRPr lang="en-US"/>
        </a:p>
      </dgm:t>
    </dgm:pt>
    <dgm:pt modelId="{8BDB23A3-8AA6-42BA-96C1-E320839569C2}">
      <dgm:prSet phldrT="[Text]"/>
      <dgm:spPr/>
      <dgm:t>
        <a:bodyPr/>
        <a:lstStyle/>
        <a:p>
          <a:endParaRPr lang="en-US" b="1" dirty="0">
            <a:latin typeface="Arial" pitchFamily="34" charset="0"/>
            <a:cs typeface="Arial" pitchFamily="34" charset="0"/>
          </a:endParaRPr>
        </a:p>
      </dgm:t>
    </dgm:pt>
    <dgm:pt modelId="{12EA9FD3-71DB-451C-9B49-9348BEBAD815}" type="parTrans" cxnId="{3E3D0EE5-5664-4F83-A3F7-1184F16EA0A1}">
      <dgm:prSet/>
      <dgm:spPr/>
      <dgm:t>
        <a:bodyPr/>
        <a:lstStyle/>
        <a:p>
          <a:endParaRPr lang="en-US"/>
        </a:p>
      </dgm:t>
    </dgm:pt>
    <dgm:pt modelId="{C6F99F14-07ED-4E72-A6C9-6B6B289DA8E9}" type="sibTrans" cxnId="{3E3D0EE5-5664-4F83-A3F7-1184F16EA0A1}">
      <dgm:prSet/>
      <dgm:spPr/>
      <dgm:t>
        <a:bodyPr/>
        <a:lstStyle/>
        <a:p>
          <a:endParaRPr lang="en-US"/>
        </a:p>
      </dgm:t>
    </dgm:pt>
    <dgm:pt modelId="{9D320261-0485-454C-9BF6-F66DAA63DA31}">
      <dgm:prSet phldrT="[Text]"/>
      <dgm:spPr/>
      <dgm:t>
        <a:bodyPr/>
        <a:lstStyle/>
        <a:p>
          <a:r>
            <a:rPr lang="en-US" b="1" dirty="0">
              <a:latin typeface="Arial" pitchFamily="34" charset="0"/>
              <a:cs typeface="Arial" pitchFamily="34" charset="0"/>
            </a:rPr>
            <a:t>McDonalds</a:t>
          </a:r>
          <a:r>
            <a:rPr lang="en-US" b="1" dirty="0">
              <a:solidFill>
                <a:srgbClr val="00B050"/>
              </a:solidFill>
              <a:latin typeface="Arial" pitchFamily="34" charset="0"/>
              <a:cs typeface="Arial" pitchFamily="34" charset="0"/>
            </a:rPr>
            <a:t>$</a:t>
          </a:r>
          <a:endParaRPr lang="en-US" b="1" dirty="0">
            <a:latin typeface="Arial" pitchFamily="34" charset="0"/>
            <a:cs typeface="Arial" pitchFamily="34" charset="0"/>
          </a:endParaRPr>
        </a:p>
      </dgm:t>
    </dgm:pt>
    <dgm:pt modelId="{E7E10B43-C783-414B-BB4A-CD75C57CBDE9}" type="parTrans" cxnId="{3C2EAC5D-C056-4721-836C-900D174FE197}">
      <dgm:prSet/>
      <dgm:spPr/>
      <dgm:t>
        <a:bodyPr/>
        <a:lstStyle/>
        <a:p>
          <a:endParaRPr lang="en-US"/>
        </a:p>
      </dgm:t>
    </dgm:pt>
    <dgm:pt modelId="{B8E081D2-76FC-4BA4-8D26-DCCA8B8B484F}" type="sibTrans" cxnId="{3C2EAC5D-C056-4721-836C-900D174FE197}">
      <dgm:prSet/>
      <dgm:spPr/>
      <dgm:t>
        <a:bodyPr/>
        <a:lstStyle/>
        <a:p>
          <a:endParaRPr lang="en-US"/>
        </a:p>
      </dgm:t>
    </dgm:pt>
    <dgm:pt modelId="{6A050F30-0B68-437E-B69B-6DEAF0BBDD0A}">
      <dgm:prSet phldrT="[Text]"/>
      <dgm:spPr/>
      <dgm:t>
        <a:bodyPr/>
        <a:lstStyle/>
        <a:p>
          <a:r>
            <a:rPr lang="en-US" b="1" dirty="0">
              <a:latin typeface="Arial" pitchFamily="34" charset="0"/>
              <a:cs typeface="Arial" pitchFamily="34" charset="0"/>
            </a:rPr>
            <a:t>Marshalls </a:t>
          </a:r>
          <a:r>
            <a:rPr lang="en-US" b="1" dirty="0">
              <a:solidFill>
                <a:srgbClr val="00B050"/>
              </a:solidFill>
              <a:latin typeface="Arial" pitchFamily="34" charset="0"/>
              <a:cs typeface="Arial" pitchFamily="34" charset="0"/>
            </a:rPr>
            <a:t> $</a:t>
          </a:r>
        </a:p>
      </dgm:t>
    </dgm:pt>
    <dgm:pt modelId="{74E43BAB-5088-41C8-BB3C-C4943EE847AA}" type="parTrans" cxnId="{B7144DE4-A82F-49D7-8189-A224E454F33D}">
      <dgm:prSet/>
      <dgm:spPr/>
      <dgm:t>
        <a:bodyPr/>
        <a:lstStyle/>
        <a:p>
          <a:endParaRPr lang="en-US"/>
        </a:p>
      </dgm:t>
    </dgm:pt>
    <dgm:pt modelId="{2C7CB5F0-731B-4F40-B7C9-B624AE474D35}" type="sibTrans" cxnId="{B7144DE4-A82F-49D7-8189-A224E454F33D}">
      <dgm:prSet/>
      <dgm:spPr/>
      <dgm:t>
        <a:bodyPr/>
        <a:lstStyle/>
        <a:p>
          <a:endParaRPr lang="en-US"/>
        </a:p>
      </dgm:t>
    </dgm:pt>
    <dgm:pt modelId="{51DD5C08-6334-4F0F-AB76-7929D56D6E00}">
      <dgm:prSet phldrT="[Text]"/>
      <dgm:spPr/>
      <dgm:t>
        <a:bodyPr/>
        <a:lstStyle/>
        <a:p>
          <a:r>
            <a:rPr lang="en-US" b="1" dirty="0">
              <a:latin typeface="Arial" pitchFamily="34" charset="0"/>
              <a:cs typeface="Arial" pitchFamily="34" charset="0"/>
            </a:rPr>
            <a:t>Pizza Hut </a:t>
          </a:r>
        </a:p>
      </dgm:t>
    </dgm:pt>
    <dgm:pt modelId="{67342CCE-406A-466C-9F4F-43B30337B14D}" type="parTrans" cxnId="{AAE267BC-7FD1-4306-B3EB-090CDB674AFD}">
      <dgm:prSet/>
      <dgm:spPr/>
      <dgm:t>
        <a:bodyPr/>
        <a:lstStyle/>
        <a:p>
          <a:endParaRPr lang="en-US"/>
        </a:p>
      </dgm:t>
    </dgm:pt>
    <dgm:pt modelId="{7D87E072-A14B-4828-BFC3-1A4528C91BB6}" type="sibTrans" cxnId="{AAE267BC-7FD1-4306-B3EB-090CDB674AFD}">
      <dgm:prSet/>
      <dgm:spPr/>
      <dgm:t>
        <a:bodyPr/>
        <a:lstStyle/>
        <a:p>
          <a:endParaRPr lang="en-US"/>
        </a:p>
      </dgm:t>
    </dgm:pt>
    <dgm:pt modelId="{B1C74DCE-D9CD-4F47-B1B5-AF289A540A8D}">
      <dgm:prSet phldrT="[Text]"/>
      <dgm:spPr/>
      <dgm:t>
        <a:bodyPr/>
        <a:lstStyle/>
        <a:p>
          <a:r>
            <a:rPr lang="en-US" b="1" dirty="0">
              <a:latin typeface="Arial" pitchFamily="34" charset="0"/>
              <a:cs typeface="Arial" pitchFamily="34" charset="0"/>
            </a:rPr>
            <a:t>Chili’s</a:t>
          </a:r>
        </a:p>
      </dgm:t>
    </dgm:pt>
    <dgm:pt modelId="{59852114-8917-4BFE-9B5B-4B80F9EFB7B6}" type="parTrans" cxnId="{5676A544-3DE0-4DD7-802B-B91C65F128A8}">
      <dgm:prSet/>
      <dgm:spPr/>
      <dgm:t>
        <a:bodyPr/>
        <a:lstStyle/>
        <a:p>
          <a:endParaRPr lang="en-US"/>
        </a:p>
      </dgm:t>
    </dgm:pt>
    <dgm:pt modelId="{645403BB-7945-408B-873B-08428455E069}" type="sibTrans" cxnId="{5676A544-3DE0-4DD7-802B-B91C65F128A8}">
      <dgm:prSet/>
      <dgm:spPr/>
      <dgm:t>
        <a:bodyPr/>
        <a:lstStyle/>
        <a:p>
          <a:endParaRPr lang="en-US"/>
        </a:p>
      </dgm:t>
    </dgm:pt>
    <dgm:pt modelId="{3C38BD37-110D-4615-9F0B-7A17C0F457C6}">
      <dgm:prSet phldrT="[Text]"/>
      <dgm:spPr/>
      <dgm:t>
        <a:bodyPr/>
        <a:lstStyle/>
        <a:p>
          <a:r>
            <a:rPr lang="en-US" b="1" dirty="0">
              <a:latin typeface="Arial" pitchFamily="34" charset="0"/>
              <a:cs typeface="Arial" pitchFamily="34" charset="0"/>
            </a:rPr>
            <a:t>Red Robin</a:t>
          </a:r>
        </a:p>
      </dgm:t>
    </dgm:pt>
    <dgm:pt modelId="{41696BFE-3100-49DB-B191-DC9A3A2BBDC2}" type="parTrans" cxnId="{EBD0D17D-D3D0-41A2-A77B-213A24EBB546}">
      <dgm:prSet/>
      <dgm:spPr/>
      <dgm:t>
        <a:bodyPr/>
        <a:lstStyle/>
        <a:p>
          <a:endParaRPr lang="en-US"/>
        </a:p>
      </dgm:t>
    </dgm:pt>
    <dgm:pt modelId="{A0B74C60-6A4A-4DC9-B3C0-C2DDFEDAD441}" type="sibTrans" cxnId="{EBD0D17D-D3D0-41A2-A77B-213A24EBB546}">
      <dgm:prSet/>
      <dgm:spPr/>
      <dgm:t>
        <a:bodyPr/>
        <a:lstStyle/>
        <a:p>
          <a:endParaRPr lang="en-US"/>
        </a:p>
      </dgm:t>
    </dgm:pt>
    <dgm:pt modelId="{8873C9D7-784E-4FFE-9E74-389217102ED4}">
      <dgm:prSet phldrT="[Text]"/>
      <dgm:spPr/>
      <dgm:t>
        <a:bodyPr/>
        <a:lstStyle/>
        <a:p>
          <a:r>
            <a:rPr lang="en-US" b="1" dirty="0">
              <a:latin typeface="Arial" pitchFamily="34" charset="0"/>
              <a:cs typeface="Arial" pitchFamily="34" charset="0"/>
            </a:rPr>
            <a:t>Culinart</a:t>
          </a:r>
        </a:p>
      </dgm:t>
    </dgm:pt>
    <dgm:pt modelId="{4CB70BEE-3F10-45B0-B843-800DDB92D1E6}" type="parTrans" cxnId="{5C09E972-BA3B-46A9-AE7E-10FD70E33D2F}">
      <dgm:prSet/>
      <dgm:spPr/>
      <dgm:t>
        <a:bodyPr/>
        <a:lstStyle/>
        <a:p>
          <a:endParaRPr lang="en-US"/>
        </a:p>
      </dgm:t>
    </dgm:pt>
    <dgm:pt modelId="{93242D41-AFD3-48D1-B291-32F4D65C5124}" type="sibTrans" cxnId="{5C09E972-BA3B-46A9-AE7E-10FD70E33D2F}">
      <dgm:prSet/>
      <dgm:spPr/>
      <dgm:t>
        <a:bodyPr/>
        <a:lstStyle/>
        <a:p>
          <a:endParaRPr lang="en-US"/>
        </a:p>
      </dgm:t>
    </dgm:pt>
    <dgm:pt modelId="{489BE46C-1791-428D-9122-C6C9EBECDA97}">
      <dgm:prSet phldrT="[Text]"/>
      <dgm:spPr/>
      <dgm:t>
        <a:bodyPr/>
        <a:lstStyle/>
        <a:p>
          <a:r>
            <a:rPr lang="en-US" b="1" dirty="0">
              <a:latin typeface="Arial" pitchFamily="34" charset="0"/>
              <a:cs typeface="Arial" pitchFamily="34" charset="0"/>
            </a:rPr>
            <a:t>Lampost Pizza</a:t>
          </a:r>
        </a:p>
      </dgm:t>
    </dgm:pt>
    <dgm:pt modelId="{E46166BF-E8E6-44BA-A0FB-147E4EAC467D}" type="parTrans" cxnId="{8E1E8120-5EFD-45D4-B627-441BB29B6AF9}">
      <dgm:prSet/>
      <dgm:spPr/>
      <dgm:t>
        <a:bodyPr/>
        <a:lstStyle/>
        <a:p>
          <a:endParaRPr lang="en-US"/>
        </a:p>
      </dgm:t>
    </dgm:pt>
    <dgm:pt modelId="{256036F7-0D34-4E37-BA89-26534C1D3570}" type="sibTrans" cxnId="{8E1E8120-5EFD-45D4-B627-441BB29B6AF9}">
      <dgm:prSet/>
      <dgm:spPr/>
      <dgm:t>
        <a:bodyPr/>
        <a:lstStyle/>
        <a:p>
          <a:endParaRPr lang="en-US"/>
        </a:p>
      </dgm:t>
    </dgm:pt>
    <dgm:pt modelId="{D8B5E30E-0A6A-416B-8DF5-F902DA570545}">
      <dgm:prSet phldrT="[Text]"/>
      <dgm:spPr/>
      <dgm:t>
        <a:bodyPr/>
        <a:lstStyle/>
        <a:p>
          <a:r>
            <a:rPr lang="en-US" b="1" dirty="0">
              <a:latin typeface="Arial" pitchFamily="34" charset="0"/>
              <a:cs typeface="Arial" pitchFamily="34" charset="0"/>
            </a:rPr>
            <a:t>Pieology</a:t>
          </a:r>
        </a:p>
      </dgm:t>
    </dgm:pt>
    <dgm:pt modelId="{AE20D19E-CACD-4DDE-BDB0-BDACA50C0243}" type="parTrans" cxnId="{7C82355C-B4AD-4674-9415-B36F0FB90587}">
      <dgm:prSet/>
      <dgm:spPr/>
      <dgm:t>
        <a:bodyPr/>
        <a:lstStyle/>
        <a:p>
          <a:endParaRPr lang="en-US"/>
        </a:p>
      </dgm:t>
    </dgm:pt>
    <dgm:pt modelId="{1A1651DA-9991-4D81-9663-D0CC6174343F}" type="sibTrans" cxnId="{7C82355C-B4AD-4674-9415-B36F0FB90587}">
      <dgm:prSet/>
      <dgm:spPr/>
      <dgm:t>
        <a:bodyPr/>
        <a:lstStyle/>
        <a:p>
          <a:endParaRPr lang="en-US"/>
        </a:p>
      </dgm:t>
    </dgm:pt>
    <dgm:pt modelId="{1B0946DC-758D-472A-94D4-7A40201063C1}">
      <dgm:prSet phldrT="[Text]"/>
      <dgm:spPr/>
      <dgm:t>
        <a:bodyPr/>
        <a:lstStyle/>
        <a:p>
          <a:r>
            <a:rPr lang="en-US" b="1" dirty="0">
              <a:latin typeface="Arial" pitchFamily="34" charset="0"/>
              <a:cs typeface="Arial" pitchFamily="34" charset="0"/>
            </a:rPr>
            <a:t>Party City</a:t>
          </a:r>
          <a:r>
            <a:rPr lang="en-US" b="1" dirty="0">
              <a:solidFill>
                <a:srgbClr val="00B050"/>
              </a:solidFill>
              <a:latin typeface="Arial" pitchFamily="34" charset="0"/>
              <a:cs typeface="Arial" pitchFamily="34" charset="0"/>
            </a:rPr>
            <a:t>$</a:t>
          </a:r>
          <a:endParaRPr lang="en-US" b="1" dirty="0">
            <a:latin typeface="Arial" pitchFamily="34" charset="0"/>
            <a:cs typeface="Arial" pitchFamily="34" charset="0"/>
          </a:endParaRPr>
        </a:p>
      </dgm:t>
    </dgm:pt>
    <dgm:pt modelId="{6EFC3B75-FA2D-4121-A995-A3B05CA23349}" type="parTrans" cxnId="{46EA5976-FCDD-48FB-820B-7584B4DDB1E9}">
      <dgm:prSet/>
      <dgm:spPr/>
      <dgm:t>
        <a:bodyPr/>
        <a:lstStyle/>
        <a:p>
          <a:endParaRPr lang="en-US"/>
        </a:p>
      </dgm:t>
    </dgm:pt>
    <dgm:pt modelId="{6155362E-E634-48E9-B8DE-F9FF8DF578BC}" type="sibTrans" cxnId="{46EA5976-FCDD-48FB-820B-7584B4DDB1E9}">
      <dgm:prSet/>
      <dgm:spPr/>
      <dgm:t>
        <a:bodyPr/>
        <a:lstStyle/>
        <a:p>
          <a:endParaRPr lang="en-US"/>
        </a:p>
      </dgm:t>
    </dgm:pt>
    <dgm:pt modelId="{690E6AC8-6434-475C-9281-0BB1610DDDD0}">
      <dgm:prSet phldrT="[Text]"/>
      <dgm:spPr/>
      <dgm:t>
        <a:bodyPr/>
        <a:lstStyle/>
        <a:p>
          <a:r>
            <a:rPr lang="en-US" b="1" dirty="0">
              <a:latin typeface="Arial" pitchFamily="34" charset="0"/>
              <a:cs typeface="Arial" pitchFamily="34" charset="0"/>
            </a:rPr>
            <a:t>Office Maxx</a:t>
          </a:r>
        </a:p>
      </dgm:t>
    </dgm:pt>
    <dgm:pt modelId="{3DE5DF59-0D6C-430F-91B6-E472E51BB448}" type="parTrans" cxnId="{78A70D66-5854-419C-B497-A470BF03D7FA}">
      <dgm:prSet/>
      <dgm:spPr/>
      <dgm:t>
        <a:bodyPr/>
        <a:lstStyle/>
        <a:p>
          <a:endParaRPr lang="en-US"/>
        </a:p>
      </dgm:t>
    </dgm:pt>
    <dgm:pt modelId="{C75B2FFB-A2BC-4BCB-A890-438FBC2DF460}" type="sibTrans" cxnId="{78A70D66-5854-419C-B497-A470BF03D7FA}">
      <dgm:prSet/>
      <dgm:spPr/>
      <dgm:t>
        <a:bodyPr/>
        <a:lstStyle/>
        <a:p>
          <a:endParaRPr lang="en-US"/>
        </a:p>
      </dgm:t>
    </dgm:pt>
    <dgm:pt modelId="{8B8268DB-030B-4BCB-8748-6A6FEB88A64E}">
      <dgm:prSet phldrT="[Text]"/>
      <dgm:spPr/>
      <dgm:t>
        <a:bodyPr/>
        <a:lstStyle/>
        <a:p>
          <a:endParaRPr lang="en-US" b="1" dirty="0">
            <a:latin typeface="Arial" pitchFamily="34" charset="0"/>
            <a:cs typeface="Arial" pitchFamily="34" charset="0"/>
          </a:endParaRPr>
        </a:p>
      </dgm:t>
    </dgm:pt>
    <dgm:pt modelId="{CC920FB8-4BF2-48F6-840F-76F741C36C81}" type="parTrans" cxnId="{F830F89B-A63C-4FCE-B2FE-E680347C736E}">
      <dgm:prSet/>
      <dgm:spPr/>
      <dgm:t>
        <a:bodyPr/>
        <a:lstStyle/>
        <a:p>
          <a:endParaRPr lang="en-US"/>
        </a:p>
      </dgm:t>
    </dgm:pt>
    <dgm:pt modelId="{BD7CA5A2-DD76-4DDC-ADF9-11509EEF34E8}" type="sibTrans" cxnId="{F830F89B-A63C-4FCE-B2FE-E680347C736E}">
      <dgm:prSet/>
      <dgm:spPr/>
      <dgm:t>
        <a:bodyPr/>
        <a:lstStyle/>
        <a:p>
          <a:endParaRPr lang="en-US"/>
        </a:p>
      </dgm:t>
    </dgm:pt>
    <dgm:pt modelId="{E90D414E-2FEB-4E3A-A20E-B82BED877F63}">
      <dgm:prSet phldrT="[Text]"/>
      <dgm:spPr/>
      <dgm:t>
        <a:bodyPr/>
        <a:lstStyle/>
        <a:p>
          <a:r>
            <a:rPr lang="en-US" b="1" dirty="0">
              <a:solidFill>
                <a:schemeClr val="tx1"/>
              </a:solidFill>
              <a:latin typeface="Arial" pitchFamily="34" charset="0"/>
              <a:cs typeface="Arial" pitchFamily="34" charset="0"/>
            </a:rPr>
            <a:t>REI</a:t>
          </a:r>
          <a:r>
            <a:rPr lang="en-US" b="1" dirty="0">
              <a:solidFill>
                <a:srgbClr val="00B050"/>
              </a:solidFill>
              <a:latin typeface="Arial" pitchFamily="34" charset="0"/>
              <a:cs typeface="Arial" pitchFamily="34" charset="0"/>
            </a:rPr>
            <a:t>  $</a:t>
          </a:r>
        </a:p>
      </dgm:t>
    </dgm:pt>
    <dgm:pt modelId="{6DC5937F-4F76-49B7-962A-5D60AEFC74CB}" type="parTrans" cxnId="{56A23B60-B127-43C8-9B3E-862401771E4A}">
      <dgm:prSet/>
      <dgm:spPr/>
      <dgm:t>
        <a:bodyPr/>
        <a:lstStyle/>
        <a:p>
          <a:endParaRPr lang="en-US"/>
        </a:p>
      </dgm:t>
    </dgm:pt>
    <dgm:pt modelId="{ABE27E65-F4EB-40F0-BB14-9A6F140F89D8}" type="sibTrans" cxnId="{56A23B60-B127-43C8-9B3E-862401771E4A}">
      <dgm:prSet/>
      <dgm:spPr/>
      <dgm:t>
        <a:bodyPr/>
        <a:lstStyle/>
        <a:p>
          <a:endParaRPr lang="en-US"/>
        </a:p>
      </dgm:t>
    </dgm:pt>
    <dgm:pt modelId="{3ACF3D7B-2305-43BA-BFF5-DFDAE537A6E9}">
      <dgm:prSet phldrT="[Text]"/>
      <dgm:spPr/>
      <dgm:t>
        <a:bodyPr/>
        <a:lstStyle/>
        <a:p>
          <a:r>
            <a:rPr lang="en-US" b="1" dirty="0">
              <a:latin typeface="Arial" pitchFamily="34" charset="0"/>
              <a:cs typeface="Arial" pitchFamily="34" charset="0"/>
            </a:rPr>
            <a:t>Irvine Valley College</a:t>
          </a:r>
        </a:p>
      </dgm:t>
    </dgm:pt>
    <dgm:pt modelId="{7152F635-639D-4019-80B2-CBEDC1FA426B}" type="parTrans" cxnId="{BE1D2CD3-C902-4C04-8605-BA9996929527}">
      <dgm:prSet/>
      <dgm:spPr/>
      <dgm:t>
        <a:bodyPr/>
        <a:lstStyle/>
        <a:p>
          <a:endParaRPr lang="en-US"/>
        </a:p>
      </dgm:t>
    </dgm:pt>
    <dgm:pt modelId="{8277EB1B-D037-47FC-84AA-DCA9907AF431}" type="sibTrans" cxnId="{BE1D2CD3-C902-4C04-8605-BA9996929527}">
      <dgm:prSet/>
      <dgm:spPr/>
      <dgm:t>
        <a:bodyPr/>
        <a:lstStyle/>
        <a:p>
          <a:endParaRPr lang="en-US"/>
        </a:p>
      </dgm:t>
    </dgm:pt>
    <dgm:pt modelId="{4456FA0B-E506-4F15-9EFB-0026EF7AFA11}">
      <dgm:prSet phldrT="[Text]"/>
      <dgm:spPr/>
      <dgm:t>
        <a:bodyPr/>
        <a:lstStyle/>
        <a:p>
          <a:r>
            <a:rPr lang="en-US" b="1" dirty="0">
              <a:latin typeface="Arial" pitchFamily="34" charset="0"/>
              <a:cs typeface="Arial" pitchFamily="34" charset="0"/>
            </a:rPr>
            <a:t>Heritage Park Library</a:t>
          </a:r>
        </a:p>
      </dgm:t>
    </dgm:pt>
    <dgm:pt modelId="{C6BD9267-E86C-4D1C-B317-4EE1307CFF0B}" type="parTrans" cxnId="{B5902B27-61F8-47BA-AC2A-8FF5C6AE6F23}">
      <dgm:prSet/>
      <dgm:spPr/>
      <dgm:t>
        <a:bodyPr/>
        <a:lstStyle/>
        <a:p>
          <a:endParaRPr lang="en-US"/>
        </a:p>
      </dgm:t>
    </dgm:pt>
    <dgm:pt modelId="{701736CC-87F8-4719-A065-C1BF290E02A9}" type="sibTrans" cxnId="{B5902B27-61F8-47BA-AC2A-8FF5C6AE6F23}">
      <dgm:prSet/>
      <dgm:spPr/>
      <dgm:t>
        <a:bodyPr/>
        <a:lstStyle/>
        <a:p>
          <a:endParaRPr lang="en-US"/>
        </a:p>
      </dgm:t>
    </dgm:pt>
    <dgm:pt modelId="{BC25ADAD-9FAF-4261-97CB-545B32182E90}">
      <dgm:prSet phldrT="[Text]"/>
      <dgm:spPr/>
      <dgm:t>
        <a:bodyPr/>
        <a:lstStyle/>
        <a:p>
          <a:r>
            <a:rPr lang="en-US" b="1" dirty="0">
              <a:latin typeface="Arial" pitchFamily="34" charset="0"/>
              <a:cs typeface="Arial" pitchFamily="34" charset="0"/>
            </a:rPr>
            <a:t>Pretend City</a:t>
          </a:r>
        </a:p>
      </dgm:t>
    </dgm:pt>
    <dgm:pt modelId="{4092A16F-698B-4A6B-ABA6-049B6A3DC6EC}" type="parTrans" cxnId="{D587A944-6FDA-4EB3-9545-479E038E8AE4}">
      <dgm:prSet/>
      <dgm:spPr/>
      <dgm:t>
        <a:bodyPr/>
        <a:lstStyle/>
        <a:p>
          <a:endParaRPr lang="en-US"/>
        </a:p>
      </dgm:t>
    </dgm:pt>
    <dgm:pt modelId="{1BE85965-74AC-4685-A84F-8CC71466FB7B}" type="sibTrans" cxnId="{D587A944-6FDA-4EB3-9545-479E038E8AE4}">
      <dgm:prSet/>
      <dgm:spPr/>
      <dgm:t>
        <a:bodyPr/>
        <a:lstStyle/>
        <a:p>
          <a:endParaRPr lang="en-US"/>
        </a:p>
      </dgm:t>
    </dgm:pt>
    <dgm:pt modelId="{EB5478D0-DF60-4E69-82EB-400EB331F3DD}">
      <dgm:prSet phldrT="[Text]"/>
      <dgm:spPr/>
      <dgm:t>
        <a:bodyPr/>
        <a:lstStyle/>
        <a:p>
          <a:r>
            <a:rPr lang="en-US" b="1" dirty="0">
              <a:latin typeface="Arial" pitchFamily="34" charset="0"/>
              <a:cs typeface="Arial" pitchFamily="34" charset="0"/>
            </a:rPr>
            <a:t>Incredible Edible Garden</a:t>
          </a:r>
        </a:p>
      </dgm:t>
    </dgm:pt>
    <dgm:pt modelId="{990EC8F0-CCB9-46C2-9FFB-6389A24F5849}" type="parTrans" cxnId="{1844DC6F-531D-41C2-8FA0-A1C73B37E192}">
      <dgm:prSet/>
      <dgm:spPr/>
      <dgm:t>
        <a:bodyPr/>
        <a:lstStyle/>
        <a:p>
          <a:endParaRPr lang="en-US"/>
        </a:p>
      </dgm:t>
    </dgm:pt>
    <dgm:pt modelId="{B2A127F5-D6D4-4405-81DF-EA719406C48F}" type="sibTrans" cxnId="{1844DC6F-531D-41C2-8FA0-A1C73B37E192}">
      <dgm:prSet/>
      <dgm:spPr/>
      <dgm:t>
        <a:bodyPr/>
        <a:lstStyle/>
        <a:p>
          <a:endParaRPr lang="en-US"/>
        </a:p>
      </dgm:t>
    </dgm:pt>
    <dgm:pt modelId="{BEE27888-8359-4440-AE80-F4279BA99C2E}">
      <dgm:prSet phldrT="[Text]"/>
      <dgm:spPr/>
      <dgm:t>
        <a:bodyPr/>
        <a:lstStyle/>
        <a:p>
          <a:r>
            <a:rPr lang="en-US" b="1" dirty="0">
              <a:latin typeface="Arial" pitchFamily="34" charset="0"/>
              <a:cs typeface="Arial" pitchFamily="34" charset="0"/>
            </a:rPr>
            <a:t>Codan</a:t>
          </a:r>
        </a:p>
      </dgm:t>
    </dgm:pt>
    <dgm:pt modelId="{1F688735-463A-45B8-A57D-D994A58BFB2F}" type="parTrans" cxnId="{2CFBF878-A247-4BFE-ADBA-55C167D06F39}">
      <dgm:prSet/>
      <dgm:spPr/>
      <dgm:t>
        <a:bodyPr/>
        <a:lstStyle/>
        <a:p>
          <a:endParaRPr lang="en-US"/>
        </a:p>
      </dgm:t>
    </dgm:pt>
    <dgm:pt modelId="{350187DE-84BF-4D2C-B0DF-BE7533545ACD}" type="sibTrans" cxnId="{2CFBF878-A247-4BFE-ADBA-55C167D06F39}">
      <dgm:prSet/>
      <dgm:spPr/>
      <dgm:t>
        <a:bodyPr/>
        <a:lstStyle/>
        <a:p>
          <a:endParaRPr lang="en-US"/>
        </a:p>
      </dgm:t>
    </dgm:pt>
    <dgm:pt modelId="{EFA916FA-C395-46DE-8653-82830D8E6772}">
      <dgm:prSet phldrT="[Text]"/>
      <dgm:spPr/>
      <dgm:t>
        <a:bodyPr/>
        <a:lstStyle/>
        <a:p>
          <a:r>
            <a:rPr lang="en-US" b="1" dirty="0">
              <a:latin typeface="Arial" pitchFamily="34" charset="0"/>
              <a:cs typeface="Arial" pitchFamily="34" charset="0"/>
            </a:rPr>
            <a:t>Families Forward</a:t>
          </a:r>
        </a:p>
      </dgm:t>
    </dgm:pt>
    <dgm:pt modelId="{F8FCC33E-A4F0-48FE-B884-59F71736CE16}" type="parTrans" cxnId="{D3B7033C-E6D8-4EB3-A2C3-EAAD8ED34613}">
      <dgm:prSet/>
      <dgm:spPr/>
      <dgm:t>
        <a:bodyPr/>
        <a:lstStyle/>
        <a:p>
          <a:endParaRPr lang="en-US"/>
        </a:p>
      </dgm:t>
    </dgm:pt>
    <dgm:pt modelId="{249389E6-91A6-4EE3-B5F0-27E9D22A439E}" type="sibTrans" cxnId="{D3B7033C-E6D8-4EB3-A2C3-EAAD8ED34613}">
      <dgm:prSet/>
      <dgm:spPr/>
      <dgm:t>
        <a:bodyPr/>
        <a:lstStyle/>
        <a:p>
          <a:endParaRPr lang="en-US"/>
        </a:p>
      </dgm:t>
    </dgm:pt>
    <dgm:pt modelId="{0E669E9C-42CC-45C0-B402-4228C4E44A82}">
      <dgm:prSet phldrT="[Text]"/>
      <dgm:spPr/>
      <dgm:t>
        <a:bodyPr/>
        <a:lstStyle/>
        <a:p>
          <a:r>
            <a:rPr lang="en-US" b="1" dirty="0">
              <a:latin typeface="Arial" pitchFamily="34" charset="0"/>
              <a:cs typeface="Arial" pitchFamily="34" charset="0"/>
            </a:rPr>
            <a:t>Aramark Sports Entertainment </a:t>
          </a:r>
          <a:r>
            <a:rPr lang="en-US" b="1" dirty="0">
              <a:solidFill>
                <a:srgbClr val="00B050"/>
              </a:solidFill>
              <a:latin typeface="Arial" pitchFamily="34" charset="0"/>
              <a:cs typeface="Arial" pitchFamily="34" charset="0"/>
            </a:rPr>
            <a:t> $</a:t>
          </a:r>
        </a:p>
      </dgm:t>
    </dgm:pt>
    <dgm:pt modelId="{E91C5304-D48C-4D3C-BC44-AC5B0CAE9985}" type="parTrans" cxnId="{B9F8A92A-0388-4D71-94F9-A31212388079}">
      <dgm:prSet/>
      <dgm:spPr/>
      <dgm:t>
        <a:bodyPr/>
        <a:lstStyle/>
        <a:p>
          <a:endParaRPr lang="en-US"/>
        </a:p>
      </dgm:t>
    </dgm:pt>
    <dgm:pt modelId="{E5458A5D-50DD-4B50-AE1E-72851CE64CD3}" type="sibTrans" cxnId="{B9F8A92A-0388-4D71-94F9-A31212388079}">
      <dgm:prSet/>
      <dgm:spPr/>
      <dgm:t>
        <a:bodyPr/>
        <a:lstStyle/>
        <a:p>
          <a:endParaRPr lang="en-US"/>
        </a:p>
      </dgm:t>
    </dgm:pt>
    <dgm:pt modelId="{57CA7693-83DF-4600-A3B7-CD2E8AFAE38F}">
      <dgm:prSet phldrT="[Text]"/>
      <dgm:spPr/>
      <dgm:t>
        <a:bodyPr/>
        <a:lstStyle/>
        <a:p>
          <a:r>
            <a:rPr lang="en-US" b="1" dirty="0">
              <a:solidFill>
                <a:schemeClr val="tx1"/>
              </a:solidFill>
              <a:latin typeface="Arial" pitchFamily="34" charset="0"/>
              <a:cs typeface="Arial" pitchFamily="34" charset="0"/>
            </a:rPr>
            <a:t>AMC Theaters </a:t>
          </a:r>
          <a:r>
            <a:rPr lang="en-US" b="1" dirty="0">
              <a:solidFill>
                <a:srgbClr val="00B050"/>
              </a:solidFill>
              <a:latin typeface="Arial" pitchFamily="34" charset="0"/>
              <a:cs typeface="Arial" pitchFamily="34" charset="0"/>
            </a:rPr>
            <a:t> $</a:t>
          </a:r>
        </a:p>
      </dgm:t>
    </dgm:pt>
    <dgm:pt modelId="{33759727-8D4A-47D2-980E-E93EBF2BE1A4}" type="parTrans" cxnId="{35A1288E-0B05-438F-96D4-2C96E743DCD3}">
      <dgm:prSet/>
      <dgm:spPr/>
      <dgm:t>
        <a:bodyPr/>
        <a:lstStyle/>
        <a:p>
          <a:endParaRPr lang="en-US"/>
        </a:p>
      </dgm:t>
    </dgm:pt>
    <dgm:pt modelId="{E358AB65-DA92-4B25-A1BF-0D58465C5A60}" type="sibTrans" cxnId="{35A1288E-0B05-438F-96D4-2C96E743DCD3}">
      <dgm:prSet/>
      <dgm:spPr/>
      <dgm:t>
        <a:bodyPr/>
        <a:lstStyle/>
        <a:p>
          <a:endParaRPr lang="en-US"/>
        </a:p>
      </dgm:t>
    </dgm:pt>
    <dgm:pt modelId="{B5C2551E-062F-40C2-8B4A-D17B2BD7A7C4}">
      <dgm:prSet phldrT="[Text]"/>
      <dgm:spPr/>
      <dgm:t>
        <a:bodyPr/>
        <a:lstStyle/>
        <a:p>
          <a:r>
            <a:rPr lang="en-US" b="1" dirty="0">
              <a:latin typeface="Arial" pitchFamily="34" charset="0"/>
              <a:cs typeface="Arial" pitchFamily="34" charset="0"/>
            </a:rPr>
            <a:t>Darna Restaurant </a:t>
          </a:r>
          <a:r>
            <a:rPr lang="en-US" b="1" dirty="0">
              <a:solidFill>
                <a:srgbClr val="00B050"/>
              </a:solidFill>
              <a:latin typeface="Arial" pitchFamily="34" charset="0"/>
              <a:cs typeface="Arial" pitchFamily="34" charset="0"/>
            </a:rPr>
            <a:t> $</a:t>
          </a:r>
        </a:p>
      </dgm:t>
    </dgm:pt>
    <dgm:pt modelId="{BBCAE39C-4364-46A9-BC65-78F53A0F9CF7}" type="parTrans" cxnId="{DB260638-382C-4F0E-9CF8-76D4AE96867D}">
      <dgm:prSet/>
      <dgm:spPr/>
      <dgm:t>
        <a:bodyPr/>
        <a:lstStyle/>
        <a:p>
          <a:endParaRPr lang="en-US"/>
        </a:p>
      </dgm:t>
    </dgm:pt>
    <dgm:pt modelId="{81B74BC2-6879-483A-99DC-09AC907134EF}" type="sibTrans" cxnId="{DB260638-382C-4F0E-9CF8-76D4AE96867D}">
      <dgm:prSet/>
      <dgm:spPr/>
      <dgm:t>
        <a:bodyPr/>
        <a:lstStyle/>
        <a:p>
          <a:endParaRPr lang="en-US"/>
        </a:p>
      </dgm:t>
    </dgm:pt>
    <dgm:pt modelId="{3B79185E-0B5C-4FE7-9A50-66325D7A7066}">
      <dgm:prSet phldrT="[Text]"/>
      <dgm:spPr/>
      <dgm:t>
        <a:bodyPr/>
        <a:lstStyle/>
        <a:p>
          <a:r>
            <a:rPr lang="en-US" b="1" dirty="0">
              <a:latin typeface="Arial" pitchFamily="34" charset="0"/>
              <a:cs typeface="Arial" pitchFamily="34" charset="0"/>
            </a:rPr>
            <a:t>Carl’s Jr. </a:t>
          </a:r>
          <a:r>
            <a:rPr lang="en-US" b="1" dirty="0">
              <a:solidFill>
                <a:srgbClr val="00B050"/>
              </a:solidFill>
              <a:latin typeface="Arial" pitchFamily="34" charset="0"/>
              <a:cs typeface="Arial" pitchFamily="34" charset="0"/>
            </a:rPr>
            <a:t> $</a:t>
          </a:r>
        </a:p>
      </dgm:t>
    </dgm:pt>
    <dgm:pt modelId="{416ADFD3-A502-4C0B-8803-2EECD1203714}" type="parTrans" cxnId="{4BDB3772-EA89-4C51-A93A-BB18294A2A1E}">
      <dgm:prSet/>
      <dgm:spPr/>
      <dgm:t>
        <a:bodyPr/>
        <a:lstStyle/>
        <a:p>
          <a:endParaRPr lang="en-US"/>
        </a:p>
      </dgm:t>
    </dgm:pt>
    <dgm:pt modelId="{E7327418-1F88-4F57-A2DD-0FA7DABEA973}" type="sibTrans" cxnId="{4BDB3772-EA89-4C51-A93A-BB18294A2A1E}">
      <dgm:prSet/>
      <dgm:spPr/>
      <dgm:t>
        <a:bodyPr/>
        <a:lstStyle/>
        <a:p>
          <a:endParaRPr lang="en-US"/>
        </a:p>
      </dgm:t>
    </dgm:pt>
    <dgm:pt modelId="{69E9A564-B84D-4A3B-AC4A-7D91930C15F0}">
      <dgm:prSet phldrT="[Text]"/>
      <dgm:spPr/>
      <dgm:t>
        <a:bodyPr/>
        <a:lstStyle/>
        <a:p>
          <a:r>
            <a:rPr lang="en-US" b="1" dirty="0">
              <a:solidFill>
                <a:schemeClr val="tx1"/>
              </a:solidFill>
              <a:latin typeface="Arial" pitchFamily="34" charset="0"/>
              <a:cs typeface="Arial" pitchFamily="34" charset="0"/>
            </a:rPr>
            <a:t>Regal Cinema   </a:t>
          </a:r>
          <a:r>
            <a:rPr lang="en-US" b="1" dirty="0">
              <a:solidFill>
                <a:srgbClr val="00B050"/>
              </a:solidFill>
              <a:latin typeface="Arial" pitchFamily="34" charset="0"/>
              <a:cs typeface="Arial" pitchFamily="34" charset="0"/>
            </a:rPr>
            <a:t>$</a:t>
          </a:r>
        </a:p>
      </dgm:t>
    </dgm:pt>
    <dgm:pt modelId="{193C0DC7-B4B4-44AB-872E-FEE9DAF52B4E}" type="parTrans" cxnId="{D1B2B778-5968-4A1C-B5F0-94B90DDF97AF}">
      <dgm:prSet/>
      <dgm:spPr/>
      <dgm:t>
        <a:bodyPr/>
        <a:lstStyle/>
        <a:p>
          <a:endParaRPr lang="en-US"/>
        </a:p>
      </dgm:t>
    </dgm:pt>
    <dgm:pt modelId="{339D2419-752D-45DA-951B-A52670FAD866}" type="sibTrans" cxnId="{D1B2B778-5968-4A1C-B5F0-94B90DDF97AF}">
      <dgm:prSet/>
      <dgm:spPr/>
      <dgm:t>
        <a:bodyPr/>
        <a:lstStyle/>
        <a:p>
          <a:endParaRPr lang="en-US"/>
        </a:p>
      </dgm:t>
    </dgm:pt>
    <dgm:pt modelId="{FA56A270-1869-4F9B-B841-922F226F6997}">
      <dgm:prSet phldrT="[Text]"/>
      <dgm:spPr/>
      <dgm:t>
        <a:bodyPr/>
        <a:lstStyle/>
        <a:p>
          <a:r>
            <a:rPr lang="en-US" b="1" dirty="0">
              <a:latin typeface="Arial" pitchFamily="34" charset="0"/>
              <a:cs typeface="Arial" pitchFamily="34" charset="0"/>
            </a:rPr>
            <a:t>Del Taco </a:t>
          </a:r>
          <a:r>
            <a:rPr lang="en-US" b="1" dirty="0">
              <a:solidFill>
                <a:srgbClr val="00B050"/>
              </a:solidFill>
              <a:latin typeface="Arial" pitchFamily="34" charset="0"/>
              <a:cs typeface="Arial" pitchFamily="34" charset="0"/>
            </a:rPr>
            <a:t> $</a:t>
          </a:r>
        </a:p>
      </dgm:t>
    </dgm:pt>
    <dgm:pt modelId="{B3FD6F31-42A6-4945-9401-3B143FEF9897}" type="sibTrans" cxnId="{F5D877BC-D089-4463-8BA6-92E6ECBACE41}">
      <dgm:prSet/>
      <dgm:spPr/>
      <dgm:t>
        <a:bodyPr/>
        <a:lstStyle/>
        <a:p>
          <a:endParaRPr lang="en-US"/>
        </a:p>
      </dgm:t>
    </dgm:pt>
    <dgm:pt modelId="{65F6C219-FBC1-46E9-A496-503863237EBD}" type="parTrans" cxnId="{F5D877BC-D089-4463-8BA6-92E6ECBACE41}">
      <dgm:prSet/>
      <dgm:spPr/>
      <dgm:t>
        <a:bodyPr/>
        <a:lstStyle/>
        <a:p>
          <a:endParaRPr lang="en-US"/>
        </a:p>
      </dgm:t>
    </dgm:pt>
    <dgm:pt modelId="{940B138D-5357-45A2-A082-11A094D8144F}">
      <dgm:prSet phldrT="[Text]"/>
      <dgm:spPr/>
      <dgm:t>
        <a:bodyPr/>
        <a:lstStyle/>
        <a:p>
          <a:r>
            <a:rPr lang="en-US" b="1" dirty="0">
              <a:latin typeface="Arial" pitchFamily="34" charset="0"/>
              <a:cs typeface="Arial" pitchFamily="34" charset="0"/>
            </a:rPr>
            <a:t>IUSD, ECLC </a:t>
          </a:r>
        </a:p>
      </dgm:t>
    </dgm:pt>
    <dgm:pt modelId="{1ABC23A8-4D41-4DAD-932E-CED53AD50B6F}" type="parTrans" cxnId="{29569823-711D-44ED-8BFF-BCF2B494C822}">
      <dgm:prSet/>
      <dgm:spPr/>
      <dgm:t>
        <a:bodyPr/>
        <a:lstStyle/>
        <a:p>
          <a:endParaRPr lang="en-US"/>
        </a:p>
      </dgm:t>
    </dgm:pt>
    <dgm:pt modelId="{83C352E5-B5D4-4626-9F9A-2A08876B0E1F}" type="sibTrans" cxnId="{29569823-711D-44ED-8BFF-BCF2B494C822}">
      <dgm:prSet/>
      <dgm:spPr/>
      <dgm:t>
        <a:bodyPr/>
        <a:lstStyle/>
        <a:p>
          <a:endParaRPr lang="en-US"/>
        </a:p>
      </dgm:t>
    </dgm:pt>
    <dgm:pt modelId="{C4F43A06-9458-4CF2-97DE-A5E37CD9F12F}">
      <dgm:prSet phldrT="[Text]"/>
      <dgm:spPr/>
      <dgm:t>
        <a:bodyPr/>
        <a:lstStyle/>
        <a:p>
          <a:r>
            <a:rPr lang="en-US" b="1" dirty="0">
              <a:solidFill>
                <a:schemeClr val="tx1"/>
              </a:solidFill>
              <a:latin typeface="Arial" pitchFamily="34" charset="0"/>
              <a:cs typeface="Arial" pitchFamily="34" charset="0"/>
            </a:rPr>
            <a:t>Fishbone Grill</a:t>
          </a:r>
        </a:p>
      </dgm:t>
    </dgm:pt>
    <dgm:pt modelId="{E22DB4CA-2E5B-458A-9E0B-A4646606EABA}" type="parTrans" cxnId="{96CC99AA-9D53-4DE7-AB09-25DA6E526F4B}">
      <dgm:prSet/>
      <dgm:spPr/>
      <dgm:t>
        <a:bodyPr/>
        <a:lstStyle/>
        <a:p>
          <a:endParaRPr lang="en-US"/>
        </a:p>
      </dgm:t>
    </dgm:pt>
    <dgm:pt modelId="{31FCAFA5-F7BF-4251-BE5C-F9FCD5466D8A}" type="sibTrans" cxnId="{96CC99AA-9D53-4DE7-AB09-25DA6E526F4B}">
      <dgm:prSet/>
      <dgm:spPr/>
      <dgm:t>
        <a:bodyPr/>
        <a:lstStyle/>
        <a:p>
          <a:endParaRPr lang="en-US"/>
        </a:p>
      </dgm:t>
    </dgm:pt>
    <dgm:pt modelId="{1239159D-A15B-40CC-9C01-7C7F37C764A9}">
      <dgm:prSet phldrT="[Text]"/>
      <dgm:spPr/>
      <dgm:t>
        <a:bodyPr/>
        <a:lstStyle/>
        <a:p>
          <a:r>
            <a:rPr lang="en-US" b="1" dirty="0">
              <a:solidFill>
                <a:schemeClr val="tx1"/>
              </a:solidFill>
              <a:latin typeface="Arial" pitchFamily="34" charset="0"/>
              <a:cs typeface="Arial" pitchFamily="34" charset="0"/>
            </a:rPr>
            <a:t>Sears </a:t>
          </a:r>
          <a:r>
            <a:rPr lang="en-US" b="1" dirty="0">
              <a:solidFill>
                <a:srgbClr val="00B050"/>
              </a:solidFill>
              <a:latin typeface="Arial" pitchFamily="34" charset="0"/>
              <a:cs typeface="Arial" pitchFamily="34" charset="0"/>
            </a:rPr>
            <a:t>$</a:t>
          </a:r>
        </a:p>
      </dgm:t>
    </dgm:pt>
    <dgm:pt modelId="{578E0CA7-BA66-467B-BB32-38B93CC7CDD5}" type="parTrans" cxnId="{A09E684E-5C6F-4E0E-AC57-DACE13B26F73}">
      <dgm:prSet/>
      <dgm:spPr/>
      <dgm:t>
        <a:bodyPr/>
        <a:lstStyle/>
        <a:p>
          <a:endParaRPr lang="en-US"/>
        </a:p>
      </dgm:t>
    </dgm:pt>
    <dgm:pt modelId="{014030CD-BAA6-4C7A-8C71-14316FC95EF0}" type="sibTrans" cxnId="{A09E684E-5C6F-4E0E-AC57-DACE13B26F73}">
      <dgm:prSet/>
      <dgm:spPr/>
      <dgm:t>
        <a:bodyPr/>
        <a:lstStyle/>
        <a:p>
          <a:endParaRPr lang="en-US"/>
        </a:p>
      </dgm:t>
    </dgm:pt>
    <dgm:pt modelId="{EAD3C6E0-BEA9-4E95-BEDD-A5E2590FA0CF}">
      <dgm:prSet phldrT="[Text]"/>
      <dgm:spPr/>
      <dgm:t>
        <a:bodyPr/>
        <a:lstStyle/>
        <a:p>
          <a:r>
            <a:rPr lang="en-US" b="1" dirty="0">
              <a:solidFill>
                <a:schemeClr val="tx1"/>
              </a:solidFill>
              <a:latin typeface="Arial" pitchFamily="34" charset="0"/>
              <a:cs typeface="Arial" pitchFamily="34" charset="0"/>
            </a:rPr>
            <a:t>Target </a:t>
          </a:r>
          <a:r>
            <a:rPr lang="en-US" b="1" dirty="0">
              <a:solidFill>
                <a:srgbClr val="00B050"/>
              </a:solidFill>
              <a:latin typeface="Arial" pitchFamily="34" charset="0"/>
              <a:cs typeface="Arial" pitchFamily="34" charset="0"/>
            </a:rPr>
            <a:t>$</a:t>
          </a:r>
        </a:p>
      </dgm:t>
    </dgm:pt>
    <dgm:pt modelId="{967D5BD2-A68F-41A8-B93D-A73DD2065526}" type="parTrans" cxnId="{9469707E-3457-473A-AC46-E771325E8796}">
      <dgm:prSet/>
      <dgm:spPr/>
      <dgm:t>
        <a:bodyPr/>
        <a:lstStyle/>
        <a:p>
          <a:endParaRPr lang="en-US"/>
        </a:p>
      </dgm:t>
    </dgm:pt>
    <dgm:pt modelId="{F1C1D8A0-82D8-4592-B6E4-D80DE592ABEA}" type="sibTrans" cxnId="{9469707E-3457-473A-AC46-E771325E8796}">
      <dgm:prSet/>
      <dgm:spPr/>
      <dgm:t>
        <a:bodyPr/>
        <a:lstStyle/>
        <a:p>
          <a:endParaRPr lang="en-US"/>
        </a:p>
      </dgm:t>
    </dgm:pt>
    <dgm:pt modelId="{18CF8C8F-4531-4406-BA27-18C725643A41}">
      <dgm:prSet phldrT="[Text]"/>
      <dgm:spPr/>
      <dgm:t>
        <a:bodyPr/>
        <a:lstStyle/>
        <a:p>
          <a:r>
            <a:rPr lang="en-US" b="1" dirty="0">
              <a:solidFill>
                <a:schemeClr val="tx1"/>
              </a:solidFill>
              <a:latin typeface="Arial" pitchFamily="34" charset="0"/>
              <a:cs typeface="Arial" pitchFamily="34" charset="0"/>
            </a:rPr>
            <a:t>Chick Fil A</a:t>
          </a:r>
        </a:p>
      </dgm:t>
    </dgm:pt>
    <dgm:pt modelId="{DB5BF796-1255-4970-9448-75EDF6177564}" type="parTrans" cxnId="{49532DB7-02FA-45C5-A81B-7BAAAE915D1C}">
      <dgm:prSet/>
      <dgm:spPr/>
      <dgm:t>
        <a:bodyPr/>
        <a:lstStyle/>
        <a:p>
          <a:endParaRPr lang="en-US"/>
        </a:p>
      </dgm:t>
    </dgm:pt>
    <dgm:pt modelId="{2C9912C1-5905-4FB2-9A38-77B9CDC5A0D3}" type="sibTrans" cxnId="{49532DB7-02FA-45C5-A81B-7BAAAE915D1C}">
      <dgm:prSet/>
      <dgm:spPr/>
      <dgm:t>
        <a:bodyPr/>
        <a:lstStyle/>
        <a:p>
          <a:endParaRPr lang="en-US"/>
        </a:p>
      </dgm:t>
    </dgm:pt>
    <dgm:pt modelId="{7801C84D-01C0-481B-9768-2BFDF16011DB}" type="pres">
      <dgm:prSet presAssocID="{B947E863-39D8-4659-BFDF-0D620B41B637}" presName="Name0" presStyleCnt="0">
        <dgm:presLayoutVars>
          <dgm:dir/>
          <dgm:animLvl val="lvl"/>
          <dgm:resizeHandles val="exact"/>
        </dgm:presLayoutVars>
      </dgm:prSet>
      <dgm:spPr/>
    </dgm:pt>
    <dgm:pt modelId="{3F3198E4-0083-4ADC-A7CF-0147975221CF}" type="pres">
      <dgm:prSet presAssocID="{B03721CC-7580-4AE8-A2C0-1BE495FD018F}" presName="composite" presStyleCnt="0"/>
      <dgm:spPr/>
    </dgm:pt>
    <dgm:pt modelId="{BE00BE13-AF0C-4FEF-81BC-05E8AFCA6473}" type="pres">
      <dgm:prSet presAssocID="{B03721CC-7580-4AE8-A2C0-1BE495FD018F}" presName="parTx" presStyleLbl="alignNode1" presStyleIdx="0" presStyleCnt="3" custLinFactNeighborX="-2361" custLinFactNeighborY="-3092">
        <dgm:presLayoutVars>
          <dgm:chMax val="0"/>
          <dgm:chPref val="0"/>
          <dgm:bulletEnabled val="1"/>
        </dgm:presLayoutVars>
      </dgm:prSet>
      <dgm:spPr/>
    </dgm:pt>
    <dgm:pt modelId="{041E91B4-653B-406C-B3CE-AE32844AA636}" type="pres">
      <dgm:prSet presAssocID="{B03721CC-7580-4AE8-A2C0-1BE495FD018F}" presName="desTx" presStyleLbl="alignAccFollowNode1" presStyleIdx="0" presStyleCnt="3" custLinFactNeighborX="578">
        <dgm:presLayoutVars>
          <dgm:bulletEnabled val="1"/>
        </dgm:presLayoutVars>
      </dgm:prSet>
      <dgm:spPr/>
    </dgm:pt>
    <dgm:pt modelId="{F14472B8-AD1C-4C5A-921C-999801E09FDD}" type="pres">
      <dgm:prSet presAssocID="{E26D7E20-3F76-460C-B8F2-5471AEB12C42}" presName="space" presStyleCnt="0"/>
      <dgm:spPr/>
    </dgm:pt>
    <dgm:pt modelId="{BC32BA32-A412-4480-B876-3D9B444D9731}" type="pres">
      <dgm:prSet presAssocID="{DCBAC994-3007-4DC3-88B1-571F37DB0202}" presName="composite" presStyleCnt="0"/>
      <dgm:spPr/>
    </dgm:pt>
    <dgm:pt modelId="{33B07BF0-CCE6-479D-913C-F0225D69C4DA}" type="pres">
      <dgm:prSet presAssocID="{DCBAC994-3007-4DC3-88B1-571F37DB0202}" presName="parTx" presStyleLbl="alignNode1" presStyleIdx="1" presStyleCnt="3">
        <dgm:presLayoutVars>
          <dgm:chMax val="0"/>
          <dgm:chPref val="0"/>
          <dgm:bulletEnabled val="1"/>
        </dgm:presLayoutVars>
      </dgm:prSet>
      <dgm:spPr/>
    </dgm:pt>
    <dgm:pt modelId="{6B4C7E52-13B3-46D2-B77C-52941833B180}" type="pres">
      <dgm:prSet presAssocID="{DCBAC994-3007-4DC3-88B1-571F37DB0202}" presName="desTx" presStyleLbl="alignAccFollowNode1" presStyleIdx="1" presStyleCnt="3" custLinFactNeighborX="-235" custLinFactNeighborY="-321">
        <dgm:presLayoutVars>
          <dgm:bulletEnabled val="1"/>
        </dgm:presLayoutVars>
      </dgm:prSet>
      <dgm:spPr/>
    </dgm:pt>
    <dgm:pt modelId="{3E4BE244-3059-4664-8C3E-0BE329646B15}" type="pres">
      <dgm:prSet presAssocID="{C6FFAFEF-DCBF-4C1B-A082-387137710769}" presName="space" presStyleCnt="0"/>
      <dgm:spPr/>
    </dgm:pt>
    <dgm:pt modelId="{608351DA-FC17-42AF-8FA4-F05C009FF23F}" type="pres">
      <dgm:prSet presAssocID="{96462E70-BFFB-4CC9-B8E5-1D4196210040}" presName="composite" presStyleCnt="0"/>
      <dgm:spPr/>
    </dgm:pt>
    <dgm:pt modelId="{5F04A9F1-8D88-4227-83BA-1978A52FB725}" type="pres">
      <dgm:prSet presAssocID="{96462E70-BFFB-4CC9-B8E5-1D4196210040}" presName="parTx" presStyleLbl="alignNode1" presStyleIdx="2" presStyleCnt="3">
        <dgm:presLayoutVars>
          <dgm:chMax val="0"/>
          <dgm:chPref val="0"/>
          <dgm:bulletEnabled val="1"/>
        </dgm:presLayoutVars>
      </dgm:prSet>
      <dgm:spPr/>
    </dgm:pt>
    <dgm:pt modelId="{A4C70DD7-1DA0-45F7-A1AA-030A89A301BC}" type="pres">
      <dgm:prSet presAssocID="{96462E70-BFFB-4CC9-B8E5-1D4196210040}" presName="desTx" presStyleLbl="alignAccFollowNode1" presStyleIdx="2" presStyleCnt="3" custLinFactNeighborX="103" custLinFactNeighborY="-956">
        <dgm:presLayoutVars>
          <dgm:bulletEnabled val="1"/>
        </dgm:presLayoutVars>
      </dgm:prSet>
      <dgm:spPr/>
    </dgm:pt>
  </dgm:ptLst>
  <dgm:cxnLst>
    <dgm:cxn modelId="{F6F260A6-37FC-42EA-9B68-D2AF85A2B303}" type="presOf" srcId="{B03721CC-7580-4AE8-A2C0-1BE495FD018F}" destId="{BE00BE13-AF0C-4FEF-81BC-05E8AFCA6473}" srcOrd="0" destOrd="0" presId="urn:microsoft.com/office/officeart/2005/8/layout/hList1"/>
    <dgm:cxn modelId="{9469707E-3457-473A-AC46-E771325E8796}" srcId="{DCBAC994-3007-4DC3-88B1-571F37DB0202}" destId="{EAD3C6E0-BEA9-4E95-BEDD-A5E2590FA0CF}" srcOrd="6" destOrd="0" parTransId="{967D5BD2-A68F-41A8-B93D-A73DD2065526}" sibTransId="{F1C1D8A0-82D8-4592-B6E4-D80DE592ABEA}"/>
    <dgm:cxn modelId="{D5309546-E4FA-4420-B87F-CF72BAC8B2B5}" type="presOf" srcId="{9D320261-0485-454C-9BF6-F66DAA63DA31}" destId="{041E91B4-653B-406C-B3CE-AE32844AA636}" srcOrd="0" destOrd="3" presId="urn:microsoft.com/office/officeart/2005/8/layout/hList1"/>
    <dgm:cxn modelId="{35A1288E-0B05-438F-96D4-2C96E743DCD3}" srcId="{96462E70-BFFB-4CC9-B8E5-1D4196210040}" destId="{57CA7693-83DF-4600-A3B7-CD2E8AFAE38F}" srcOrd="9" destOrd="0" parTransId="{33759727-8D4A-47D2-980E-E93EBF2BE1A4}" sibTransId="{E358AB65-DA92-4B25-A1BF-0D58465C5A60}"/>
    <dgm:cxn modelId="{8A8E2B9B-5C52-4E5E-9FC8-66B9A9174163}" type="presOf" srcId="{D8B5E30E-0A6A-416B-8DF5-F902DA570545}" destId="{041E91B4-653B-406C-B3CE-AE32844AA636}" srcOrd="0" destOrd="8" presId="urn:microsoft.com/office/officeart/2005/8/layout/hList1"/>
    <dgm:cxn modelId="{F6CCA498-522C-463B-9A24-0240AA4B31B8}" type="presOf" srcId="{8B8268DB-030B-4BCB-8748-6A6FEB88A64E}" destId="{6B4C7E52-13B3-46D2-B77C-52941833B180}" srcOrd="0" destOrd="7" presId="urn:microsoft.com/office/officeart/2005/8/layout/hList1"/>
    <dgm:cxn modelId="{7237F4B7-EBFB-4F37-AD24-8C713062A9E8}" type="presOf" srcId="{B947E863-39D8-4659-BFDF-0D620B41B637}" destId="{7801C84D-01C0-481B-9768-2BFDF16011DB}" srcOrd="0" destOrd="0" presId="urn:microsoft.com/office/officeart/2005/8/layout/hList1"/>
    <dgm:cxn modelId="{F830F89B-A63C-4FCE-B2FE-E680347C736E}" srcId="{DCBAC994-3007-4DC3-88B1-571F37DB0202}" destId="{8B8268DB-030B-4BCB-8748-6A6FEB88A64E}" srcOrd="7" destOrd="0" parTransId="{CC920FB8-4BF2-48F6-840F-76F741C36C81}" sibTransId="{BD7CA5A2-DD76-4DDC-ADF9-11509EEF34E8}"/>
    <dgm:cxn modelId="{BA58F620-8450-4111-97D5-9666B02B7058}" type="presOf" srcId="{18CF8C8F-4531-4406-BA27-18C725643A41}" destId="{041E91B4-653B-406C-B3CE-AE32844AA636}" srcOrd="0" destOrd="11" presId="urn:microsoft.com/office/officeart/2005/8/layout/hList1"/>
    <dgm:cxn modelId="{87EAC67C-826C-4E37-BFF6-664A85AEE148}" srcId="{B947E863-39D8-4659-BFDF-0D620B41B637}" destId="{96462E70-BFFB-4CC9-B8E5-1D4196210040}" srcOrd="2" destOrd="0" parTransId="{E42A991C-E347-44EE-9093-E33E6DC2A9CE}" sibTransId="{1D6E83E1-2087-4591-9A9D-E8D851451280}"/>
    <dgm:cxn modelId="{5676A544-3DE0-4DD7-802B-B91C65F128A8}" srcId="{B03721CC-7580-4AE8-A2C0-1BE495FD018F}" destId="{B1C74DCE-D9CD-4F47-B1B5-AF289A540A8D}" srcOrd="0" destOrd="0" parTransId="{59852114-8917-4BFE-9B5B-4B80F9EFB7B6}" sibTransId="{645403BB-7945-408B-873B-08428455E069}"/>
    <dgm:cxn modelId="{A09E684E-5C6F-4E0E-AC57-DACE13B26F73}" srcId="{DCBAC994-3007-4DC3-88B1-571F37DB0202}" destId="{1239159D-A15B-40CC-9C01-7C7F37C764A9}" srcOrd="5" destOrd="0" parTransId="{578E0CA7-BA66-467B-BB32-38B93CC7CDD5}" sibTransId="{014030CD-BAA6-4C7A-8C71-14316FC95EF0}"/>
    <dgm:cxn modelId="{CD14B508-327E-4499-BEE8-58C89C57E80F}" type="presOf" srcId="{BC25ADAD-9FAF-4261-97CB-545B32182E90}" destId="{A4C70DD7-1DA0-45F7-A1AA-030A89A301BC}" srcOrd="0" destOrd="4" presId="urn:microsoft.com/office/officeart/2005/8/layout/hList1"/>
    <dgm:cxn modelId="{56A23B60-B127-43C8-9B3E-862401771E4A}" srcId="{DCBAC994-3007-4DC3-88B1-571F37DB0202}" destId="{E90D414E-2FEB-4E3A-A20E-B82BED877F63}" srcOrd="4" destOrd="0" parTransId="{6DC5937F-4F76-49B7-962A-5D60AEFC74CB}" sibTransId="{ABE27E65-F4EB-40F0-BB14-9A6F140F89D8}"/>
    <dgm:cxn modelId="{D587A944-6FDA-4EB3-9545-479E038E8AE4}" srcId="{96462E70-BFFB-4CC9-B8E5-1D4196210040}" destId="{BC25ADAD-9FAF-4261-97CB-545B32182E90}" srcOrd="4" destOrd="0" parTransId="{4092A16F-698B-4A6B-ABA6-049B6A3DC6EC}" sibTransId="{1BE85965-74AC-4685-A84F-8CC71466FB7B}"/>
    <dgm:cxn modelId="{0772D58A-BAB2-4886-A160-1A1D293C75D9}" type="presOf" srcId="{DCBAC994-3007-4DC3-88B1-571F37DB0202}" destId="{33B07BF0-CCE6-479D-913C-F0225D69C4DA}" srcOrd="0" destOrd="0" presId="urn:microsoft.com/office/officeart/2005/8/layout/hList1"/>
    <dgm:cxn modelId="{F5D877BC-D089-4463-8BA6-92E6ECBACE41}" srcId="{B03721CC-7580-4AE8-A2C0-1BE495FD018F}" destId="{FA56A270-1869-4F9B-B841-922F226F6997}" srcOrd="1" destOrd="0" parTransId="{65F6C219-FBC1-46E9-A496-503863237EBD}" sibTransId="{B3FD6F31-42A6-4945-9401-3B143FEF9897}"/>
    <dgm:cxn modelId="{CE8C9AD8-2637-47F9-B883-2FAE2ED31DDE}" type="presOf" srcId="{3ACF3D7B-2305-43BA-BFF5-DFDAE537A6E9}" destId="{A4C70DD7-1DA0-45F7-A1AA-030A89A301BC}" srcOrd="0" destOrd="1" presId="urn:microsoft.com/office/officeart/2005/8/layout/hList1"/>
    <dgm:cxn modelId="{0F1C8F91-D762-49AE-BFC9-E47511D69BCE}" srcId="{B947E863-39D8-4659-BFDF-0D620B41B637}" destId="{DCBAC994-3007-4DC3-88B1-571F37DB0202}" srcOrd="1" destOrd="0" parTransId="{8904D644-CF99-4644-A789-6A7A7DB73BEC}" sibTransId="{C6FFAFEF-DCBF-4C1B-A082-387137710769}"/>
    <dgm:cxn modelId="{1844DC6F-531D-41C2-8FA0-A1C73B37E192}" srcId="{96462E70-BFFB-4CC9-B8E5-1D4196210040}" destId="{EB5478D0-DF60-4E69-82EB-400EB331F3DD}" srcOrd="5" destOrd="0" parTransId="{990EC8F0-CCB9-46C2-9FFB-6389A24F5849}" sibTransId="{B2A127F5-D6D4-4405-81DF-EA719406C48F}"/>
    <dgm:cxn modelId="{ACBF9BCD-6401-4CBB-8D06-9EB0CBACD76D}" type="presOf" srcId="{C4F43A06-9458-4CF2-97DE-A5E37CD9F12F}" destId="{041E91B4-653B-406C-B3CE-AE32844AA636}" srcOrd="0" destOrd="10" presId="urn:microsoft.com/office/officeart/2005/8/layout/hList1"/>
    <dgm:cxn modelId="{9F016C06-4D95-481D-A8F6-2487987E234B}" type="presOf" srcId="{1239159D-A15B-40CC-9C01-7C7F37C764A9}" destId="{6B4C7E52-13B3-46D2-B77C-52941833B180}" srcOrd="0" destOrd="5" presId="urn:microsoft.com/office/officeart/2005/8/layout/hList1"/>
    <dgm:cxn modelId="{B7144DE4-A82F-49D7-8189-A224E454F33D}" srcId="{DCBAC994-3007-4DC3-88B1-571F37DB0202}" destId="{6A050F30-0B68-437E-B69B-6DEAF0BBDD0A}" srcOrd="1" destOrd="0" parTransId="{74E43BAB-5088-41C8-BB3C-C4943EE847AA}" sibTransId="{2C7CB5F0-731B-4F40-B7C9-B624AE474D35}"/>
    <dgm:cxn modelId="{B9F8A92A-0388-4D71-94F9-A31212388079}" srcId="{96462E70-BFFB-4CC9-B8E5-1D4196210040}" destId="{0E669E9C-42CC-45C0-B402-4228C4E44A82}" srcOrd="8" destOrd="0" parTransId="{E91C5304-D48C-4D3C-BC44-AC5B0CAE9985}" sibTransId="{E5458A5D-50DD-4B50-AE1E-72851CE64CD3}"/>
    <dgm:cxn modelId="{8827CD69-9D4F-42A4-9882-11ACD46E1958}" type="presOf" srcId="{B1C74DCE-D9CD-4F47-B1B5-AF289A540A8D}" destId="{041E91B4-653B-406C-B3CE-AE32844AA636}" srcOrd="0" destOrd="0" presId="urn:microsoft.com/office/officeart/2005/8/layout/hList1"/>
    <dgm:cxn modelId="{81CF27FF-2102-4447-AAA4-9BF8028C7448}" type="presOf" srcId="{489BE46C-1791-428D-9122-C6C9EBECDA97}" destId="{041E91B4-653B-406C-B3CE-AE32844AA636}" srcOrd="0" destOrd="7" presId="urn:microsoft.com/office/officeart/2005/8/layout/hList1"/>
    <dgm:cxn modelId="{4DEF35B9-72D8-4FB5-B7F1-3A698A234F0F}" type="presOf" srcId="{940B138D-5357-45A2-A082-11A094D8144F}" destId="{A4C70DD7-1DA0-45F7-A1AA-030A89A301BC}" srcOrd="0" destOrd="2" presId="urn:microsoft.com/office/officeart/2005/8/layout/hList1"/>
    <dgm:cxn modelId="{2B4AF67C-9A15-4837-969A-3EC2F0668C33}" type="presOf" srcId="{51DD5C08-6334-4F0F-AB76-7929D56D6E00}" destId="{041E91B4-653B-406C-B3CE-AE32844AA636}" srcOrd="0" destOrd="5" presId="urn:microsoft.com/office/officeart/2005/8/layout/hList1"/>
    <dgm:cxn modelId="{D1B2B778-5968-4A1C-B5F0-94B90DDF97AF}" srcId="{96462E70-BFFB-4CC9-B8E5-1D4196210040}" destId="{69E9A564-B84D-4A3B-AC4A-7D91930C15F0}" srcOrd="10" destOrd="0" parTransId="{193C0DC7-B4B4-44AB-872E-FEE9DAF52B4E}" sibTransId="{339D2419-752D-45DA-951B-A52670FAD866}"/>
    <dgm:cxn modelId="{DB260638-382C-4F0E-9CF8-76D4AE96867D}" srcId="{B03721CC-7580-4AE8-A2C0-1BE495FD018F}" destId="{B5C2551E-062F-40C2-8B4A-D17B2BD7A7C4}" srcOrd="9" destOrd="0" parTransId="{BBCAE39C-4364-46A9-BC65-78F53A0F9CF7}" sibTransId="{81B74BC2-6879-483A-99DC-09AC907134EF}"/>
    <dgm:cxn modelId="{3C2EAC5D-C056-4721-836C-900D174FE197}" srcId="{B03721CC-7580-4AE8-A2C0-1BE495FD018F}" destId="{9D320261-0485-454C-9BF6-F66DAA63DA31}" srcOrd="3" destOrd="0" parTransId="{E7E10B43-C783-414B-BB4A-CD75C57CBDE9}" sibTransId="{B8E081D2-76FC-4BA4-8D26-DCCA8B8B484F}"/>
    <dgm:cxn modelId="{D3B7033C-E6D8-4EB3-A2C3-EAAD8ED34613}" srcId="{96462E70-BFFB-4CC9-B8E5-1D4196210040}" destId="{EFA916FA-C395-46DE-8653-82830D8E6772}" srcOrd="7" destOrd="0" parTransId="{F8FCC33E-A4F0-48FE-B884-59F71736CE16}" sibTransId="{249389E6-91A6-4EE3-B5F0-27E9D22A439E}"/>
    <dgm:cxn modelId="{BE1D2CD3-C902-4C04-8605-BA9996929527}" srcId="{96462E70-BFFB-4CC9-B8E5-1D4196210040}" destId="{3ACF3D7B-2305-43BA-BFF5-DFDAE537A6E9}" srcOrd="1" destOrd="0" parTransId="{7152F635-639D-4019-80B2-CBEDC1FA426B}" sibTransId="{8277EB1B-D037-47FC-84AA-DCA9907AF431}"/>
    <dgm:cxn modelId="{96CC99AA-9D53-4DE7-AB09-25DA6E526F4B}" srcId="{B03721CC-7580-4AE8-A2C0-1BE495FD018F}" destId="{C4F43A06-9458-4CF2-97DE-A5E37CD9F12F}" srcOrd="10" destOrd="0" parTransId="{E22DB4CA-2E5B-458A-9E0B-A4646606EABA}" sibTransId="{31FCAFA5-F7BF-4251-BE5C-F9FCD5466D8A}"/>
    <dgm:cxn modelId="{A225B26B-46A2-4D11-8A50-7A5C2B1DF88B}" type="presOf" srcId="{8873C9D7-784E-4FFE-9E74-389217102ED4}" destId="{041E91B4-653B-406C-B3CE-AE32844AA636}" srcOrd="0" destOrd="6" presId="urn:microsoft.com/office/officeart/2005/8/layout/hList1"/>
    <dgm:cxn modelId="{DC319BFB-304D-4FAD-8038-629BCD45DF64}" type="presOf" srcId="{69E9A564-B84D-4A3B-AC4A-7D91930C15F0}" destId="{A4C70DD7-1DA0-45F7-A1AA-030A89A301BC}" srcOrd="0" destOrd="10" presId="urn:microsoft.com/office/officeart/2005/8/layout/hList1"/>
    <dgm:cxn modelId="{0FED8991-F0E1-4CB5-AF77-2E5E013A64EA}" type="presOf" srcId="{6A050F30-0B68-437E-B69B-6DEAF0BBDD0A}" destId="{6B4C7E52-13B3-46D2-B77C-52941833B180}" srcOrd="0" destOrd="1" presId="urn:microsoft.com/office/officeart/2005/8/layout/hList1"/>
    <dgm:cxn modelId="{27B3DB35-EB00-41C6-B433-6DCA1DEF916B}" type="presOf" srcId="{3B79185E-0B5C-4FE7-9A50-66325D7A7066}" destId="{041E91B4-653B-406C-B3CE-AE32844AA636}" srcOrd="0" destOrd="2" presId="urn:microsoft.com/office/officeart/2005/8/layout/hList1"/>
    <dgm:cxn modelId="{8E074AB2-00A3-4B1F-94C4-729ADE07E9B8}" srcId="{DCBAC994-3007-4DC3-88B1-571F37DB0202}" destId="{12ADA2D5-9577-4458-B2A0-89CAD82238C4}" srcOrd="0" destOrd="0" parTransId="{5C846984-3D84-4DE4-932E-F1B1BA719DFD}" sibTransId="{596E44AB-0857-4F60-96D7-3290C04C4483}"/>
    <dgm:cxn modelId="{667E3827-190C-4FDC-9E47-899B6D25BF63}" type="presOf" srcId="{3C38BD37-110D-4615-9F0B-7A17C0F457C6}" destId="{041E91B4-653B-406C-B3CE-AE32844AA636}" srcOrd="0" destOrd="4" presId="urn:microsoft.com/office/officeart/2005/8/layout/hList1"/>
    <dgm:cxn modelId="{2CFBF878-A247-4BFE-ADBA-55C167D06F39}" srcId="{96462E70-BFFB-4CC9-B8E5-1D4196210040}" destId="{BEE27888-8359-4440-AE80-F4279BA99C2E}" srcOrd="6" destOrd="0" parTransId="{1F688735-463A-45B8-A57D-D994A58BFB2F}" sibTransId="{350187DE-84BF-4D2C-B0DF-BE7533545ACD}"/>
    <dgm:cxn modelId="{46EA5976-FCDD-48FB-820B-7584B4DDB1E9}" srcId="{DCBAC994-3007-4DC3-88B1-571F37DB0202}" destId="{1B0946DC-758D-472A-94D4-7A40201063C1}" srcOrd="2" destOrd="0" parTransId="{6EFC3B75-FA2D-4121-A995-A3B05CA23349}" sibTransId="{6155362E-E634-48E9-B8DE-F9FF8DF578BC}"/>
    <dgm:cxn modelId="{78A70D66-5854-419C-B497-A470BF03D7FA}" srcId="{DCBAC994-3007-4DC3-88B1-571F37DB0202}" destId="{690E6AC8-6434-475C-9281-0BB1610DDDD0}" srcOrd="3" destOrd="0" parTransId="{3DE5DF59-0D6C-430F-91B6-E472E51BB448}" sibTransId="{C75B2FFB-A2BC-4BCB-A890-438FBC2DF460}"/>
    <dgm:cxn modelId="{BE96808F-57B2-41BA-8DBD-6692B5B2C145}" type="presOf" srcId="{8BDB23A3-8AA6-42BA-96C1-E320839569C2}" destId="{A4C70DD7-1DA0-45F7-A1AA-030A89A301BC}" srcOrd="0" destOrd="0" presId="urn:microsoft.com/office/officeart/2005/8/layout/hList1"/>
    <dgm:cxn modelId="{C848886C-783E-4E32-8D80-BF9267502212}" type="presOf" srcId="{EB5478D0-DF60-4E69-82EB-400EB331F3DD}" destId="{A4C70DD7-1DA0-45F7-A1AA-030A89A301BC}" srcOrd="0" destOrd="5" presId="urn:microsoft.com/office/officeart/2005/8/layout/hList1"/>
    <dgm:cxn modelId="{5A77B6FC-4E0A-4870-B575-FEDA6321EB50}" type="presOf" srcId="{57CA7693-83DF-4600-A3B7-CD2E8AFAE38F}" destId="{A4C70DD7-1DA0-45F7-A1AA-030A89A301BC}" srcOrd="0" destOrd="9" presId="urn:microsoft.com/office/officeart/2005/8/layout/hList1"/>
    <dgm:cxn modelId="{29569823-711D-44ED-8BFF-BCF2B494C822}" srcId="{96462E70-BFFB-4CC9-B8E5-1D4196210040}" destId="{940B138D-5357-45A2-A082-11A094D8144F}" srcOrd="2" destOrd="0" parTransId="{1ABC23A8-4D41-4DAD-932E-CED53AD50B6F}" sibTransId="{83C352E5-B5D4-4626-9F9A-2A08876B0E1F}"/>
    <dgm:cxn modelId="{B5902B27-61F8-47BA-AC2A-8FF5C6AE6F23}" srcId="{96462E70-BFFB-4CC9-B8E5-1D4196210040}" destId="{4456FA0B-E506-4F15-9EFB-0026EF7AFA11}" srcOrd="3" destOrd="0" parTransId="{C6BD9267-E86C-4D1C-B317-4EE1307CFF0B}" sibTransId="{701736CC-87F8-4719-A065-C1BF290E02A9}"/>
    <dgm:cxn modelId="{3EF9FE31-99D3-48E6-A152-1A5A3F8CF9A4}" type="presOf" srcId="{0E669E9C-42CC-45C0-B402-4228C4E44A82}" destId="{A4C70DD7-1DA0-45F7-A1AA-030A89A301BC}" srcOrd="0" destOrd="8" presId="urn:microsoft.com/office/officeart/2005/8/layout/hList1"/>
    <dgm:cxn modelId="{55AA4A77-0E07-4A1C-A492-7DA66C2CDE54}" type="presOf" srcId="{96462E70-BFFB-4CC9-B8E5-1D4196210040}" destId="{5F04A9F1-8D88-4227-83BA-1978A52FB725}" srcOrd="0" destOrd="0" presId="urn:microsoft.com/office/officeart/2005/8/layout/hList1"/>
    <dgm:cxn modelId="{49532DB7-02FA-45C5-A81B-7BAAAE915D1C}" srcId="{B03721CC-7580-4AE8-A2C0-1BE495FD018F}" destId="{18CF8C8F-4531-4406-BA27-18C725643A41}" srcOrd="11" destOrd="0" parTransId="{DB5BF796-1255-4970-9448-75EDF6177564}" sibTransId="{2C9912C1-5905-4FB2-9A38-77B9CDC5A0D3}"/>
    <dgm:cxn modelId="{5C09E972-BA3B-46A9-AE7E-10FD70E33D2F}" srcId="{B03721CC-7580-4AE8-A2C0-1BE495FD018F}" destId="{8873C9D7-784E-4FFE-9E74-389217102ED4}" srcOrd="6" destOrd="0" parTransId="{4CB70BEE-3F10-45B0-B843-800DDB92D1E6}" sibTransId="{93242D41-AFD3-48D1-B291-32F4D65C5124}"/>
    <dgm:cxn modelId="{91F6D063-9160-4E85-8B06-862C3F7EB867}" type="presOf" srcId="{FA56A270-1869-4F9B-B841-922F226F6997}" destId="{041E91B4-653B-406C-B3CE-AE32844AA636}" srcOrd="0" destOrd="1" presId="urn:microsoft.com/office/officeart/2005/8/layout/hList1"/>
    <dgm:cxn modelId="{FA058E55-F4DE-4D4F-9034-B124CD428E12}" srcId="{B947E863-39D8-4659-BFDF-0D620B41B637}" destId="{B03721CC-7580-4AE8-A2C0-1BE495FD018F}" srcOrd="0" destOrd="0" parTransId="{3AA4E22F-6084-47EE-B90A-3E1E72CAE1ED}" sibTransId="{E26D7E20-3F76-460C-B8F2-5471AEB12C42}"/>
    <dgm:cxn modelId="{3E3D0EE5-5664-4F83-A3F7-1184F16EA0A1}" srcId="{96462E70-BFFB-4CC9-B8E5-1D4196210040}" destId="{8BDB23A3-8AA6-42BA-96C1-E320839569C2}" srcOrd="0" destOrd="0" parTransId="{12EA9FD3-71DB-451C-9B49-9348BEBAD815}" sibTransId="{C6F99F14-07ED-4E72-A6C9-6B6B289DA8E9}"/>
    <dgm:cxn modelId="{DEC3AB41-5D9F-43D4-8DF5-1CEB87E9DFE2}" type="presOf" srcId="{690E6AC8-6434-475C-9281-0BB1610DDDD0}" destId="{6B4C7E52-13B3-46D2-B77C-52941833B180}" srcOrd="0" destOrd="3" presId="urn:microsoft.com/office/officeart/2005/8/layout/hList1"/>
    <dgm:cxn modelId="{FCB66649-B765-42CD-974F-024A33E5557E}" type="presOf" srcId="{BEE27888-8359-4440-AE80-F4279BA99C2E}" destId="{A4C70DD7-1DA0-45F7-A1AA-030A89A301BC}" srcOrd="0" destOrd="6" presId="urn:microsoft.com/office/officeart/2005/8/layout/hList1"/>
    <dgm:cxn modelId="{40D85A81-0480-4D7D-AC6E-28CF23013110}" type="presOf" srcId="{EFA916FA-C395-46DE-8653-82830D8E6772}" destId="{A4C70DD7-1DA0-45F7-A1AA-030A89A301BC}" srcOrd="0" destOrd="7" presId="urn:microsoft.com/office/officeart/2005/8/layout/hList1"/>
    <dgm:cxn modelId="{7C82355C-B4AD-4674-9415-B36F0FB90587}" srcId="{B03721CC-7580-4AE8-A2C0-1BE495FD018F}" destId="{D8B5E30E-0A6A-416B-8DF5-F902DA570545}" srcOrd="8" destOrd="0" parTransId="{AE20D19E-CACD-4DDE-BDB0-BDACA50C0243}" sibTransId="{1A1651DA-9991-4D81-9663-D0CC6174343F}"/>
    <dgm:cxn modelId="{834B32CA-D1FE-4ACD-B0E7-CDD7021E650F}" type="presOf" srcId="{B5C2551E-062F-40C2-8B4A-D17B2BD7A7C4}" destId="{041E91B4-653B-406C-B3CE-AE32844AA636}" srcOrd="0" destOrd="9" presId="urn:microsoft.com/office/officeart/2005/8/layout/hList1"/>
    <dgm:cxn modelId="{DF826F9A-2DBA-45DC-BD16-7656DDAA76A8}" type="presOf" srcId="{4456FA0B-E506-4F15-9EFB-0026EF7AFA11}" destId="{A4C70DD7-1DA0-45F7-A1AA-030A89A301BC}" srcOrd="0" destOrd="3" presId="urn:microsoft.com/office/officeart/2005/8/layout/hList1"/>
    <dgm:cxn modelId="{8E1E8120-5EFD-45D4-B627-441BB29B6AF9}" srcId="{B03721CC-7580-4AE8-A2C0-1BE495FD018F}" destId="{489BE46C-1791-428D-9122-C6C9EBECDA97}" srcOrd="7" destOrd="0" parTransId="{E46166BF-E8E6-44BA-A0FB-147E4EAC467D}" sibTransId="{256036F7-0D34-4E37-BA89-26534C1D3570}"/>
    <dgm:cxn modelId="{EBD0D17D-D3D0-41A2-A77B-213A24EBB546}" srcId="{B03721CC-7580-4AE8-A2C0-1BE495FD018F}" destId="{3C38BD37-110D-4615-9F0B-7A17C0F457C6}" srcOrd="4" destOrd="0" parTransId="{41696BFE-3100-49DB-B191-DC9A3A2BBDC2}" sibTransId="{A0B74C60-6A4A-4DC9-B3C0-C2DDFEDAD441}"/>
    <dgm:cxn modelId="{AAE267BC-7FD1-4306-B3EB-090CDB674AFD}" srcId="{B03721CC-7580-4AE8-A2C0-1BE495FD018F}" destId="{51DD5C08-6334-4F0F-AB76-7929D56D6E00}" srcOrd="5" destOrd="0" parTransId="{67342CCE-406A-466C-9F4F-43B30337B14D}" sibTransId="{7D87E072-A14B-4828-BFC3-1A4528C91BB6}"/>
    <dgm:cxn modelId="{4BDB3772-EA89-4C51-A93A-BB18294A2A1E}" srcId="{B03721CC-7580-4AE8-A2C0-1BE495FD018F}" destId="{3B79185E-0B5C-4FE7-9A50-66325D7A7066}" srcOrd="2" destOrd="0" parTransId="{416ADFD3-A502-4C0B-8803-2EECD1203714}" sibTransId="{E7327418-1F88-4F57-A2DD-0FA7DABEA973}"/>
    <dgm:cxn modelId="{F217240C-2A7E-41F4-9610-D10680D4A4AC}" type="presOf" srcId="{1B0946DC-758D-472A-94D4-7A40201063C1}" destId="{6B4C7E52-13B3-46D2-B77C-52941833B180}" srcOrd="0" destOrd="2" presId="urn:microsoft.com/office/officeart/2005/8/layout/hList1"/>
    <dgm:cxn modelId="{21A457A4-E527-4E28-B044-AC0F61444341}" type="presOf" srcId="{12ADA2D5-9577-4458-B2A0-89CAD82238C4}" destId="{6B4C7E52-13B3-46D2-B77C-52941833B180}" srcOrd="0" destOrd="0" presId="urn:microsoft.com/office/officeart/2005/8/layout/hList1"/>
    <dgm:cxn modelId="{68FFBA1C-FDD1-469A-A39C-CE040CAB59DE}" type="presOf" srcId="{EAD3C6E0-BEA9-4E95-BEDD-A5E2590FA0CF}" destId="{6B4C7E52-13B3-46D2-B77C-52941833B180}" srcOrd="0" destOrd="6" presId="urn:microsoft.com/office/officeart/2005/8/layout/hList1"/>
    <dgm:cxn modelId="{E4411D1A-D7BB-40CE-A113-667389EAFAE4}" type="presOf" srcId="{E90D414E-2FEB-4E3A-A20E-B82BED877F63}" destId="{6B4C7E52-13B3-46D2-B77C-52941833B180}" srcOrd="0" destOrd="4" presId="urn:microsoft.com/office/officeart/2005/8/layout/hList1"/>
    <dgm:cxn modelId="{42207A76-33DA-4F86-97A3-7B23C971E1BD}" type="presParOf" srcId="{7801C84D-01C0-481B-9768-2BFDF16011DB}" destId="{3F3198E4-0083-4ADC-A7CF-0147975221CF}" srcOrd="0" destOrd="0" presId="urn:microsoft.com/office/officeart/2005/8/layout/hList1"/>
    <dgm:cxn modelId="{7BB82C80-4CE0-4CCC-80A3-58D4B75B4E6F}" type="presParOf" srcId="{3F3198E4-0083-4ADC-A7CF-0147975221CF}" destId="{BE00BE13-AF0C-4FEF-81BC-05E8AFCA6473}" srcOrd="0" destOrd="0" presId="urn:microsoft.com/office/officeart/2005/8/layout/hList1"/>
    <dgm:cxn modelId="{695C13DE-E279-4B15-BAD2-AC7DCE87214A}" type="presParOf" srcId="{3F3198E4-0083-4ADC-A7CF-0147975221CF}" destId="{041E91B4-653B-406C-B3CE-AE32844AA636}" srcOrd="1" destOrd="0" presId="urn:microsoft.com/office/officeart/2005/8/layout/hList1"/>
    <dgm:cxn modelId="{3107251F-1BCE-40B0-891F-B877B037E0FC}" type="presParOf" srcId="{7801C84D-01C0-481B-9768-2BFDF16011DB}" destId="{F14472B8-AD1C-4C5A-921C-999801E09FDD}" srcOrd="1" destOrd="0" presId="urn:microsoft.com/office/officeart/2005/8/layout/hList1"/>
    <dgm:cxn modelId="{5BF1472B-D02D-4511-ACBF-27537ACEAAF4}" type="presParOf" srcId="{7801C84D-01C0-481B-9768-2BFDF16011DB}" destId="{BC32BA32-A412-4480-B876-3D9B444D9731}" srcOrd="2" destOrd="0" presId="urn:microsoft.com/office/officeart/2005/8/layout/hList1"/>
    <dgm:cxn modelId="{250A651F-3814-4BF0-A93E-9B5F3F1D6008}" type="presParOf" srcId="{BC32BA32-A412-4480-B876-3D9B444D9731}" destId="{33B07BF0-CCE6-479D-913C-F0225D69C4DA}" srcOrd="0" destOrd="0" presId="urn:microsoft.com/office/officeart/2005/8/layout/hList1"/>
    <dgm:cxn modelId="{98E94E54-263E-4DE0-8E82-05EF8BE69FC5}" type="presParOf" srcId="{BC32BA32-A412-4480-B876-3D9B444D9731}" destId="{6B4C7E52-13B3-46D2-B77C-52941833B180}" srcOrd="1" destOrd="0" presId="urn:microsoft.com/office/officeart/2005/8/layout/hList1"/>
    <dgm:cxn modelId="{A7741520-ED1A-4B47-AC63-F8F65FEA6BD1}" type="presParOf" srcId="{7801C84D-01C0-481B-9768-2BFDF16011DB}" destId="{3E4BE244-3059-4664-8C3E-0BE329646B15}" srcOrd="3" destOrd="0" presId="urn:microsoft.com/office/officeart/2005/8/layout/hList1"/>
    <dgm:cxn modelId="{68BAB169-2563-4D7B-9F0D-D9BB2C9A8CD0}" type="presParOf" srcId="{7801C84D-01C0-481B-9768-2BFDF16011DB}" destId="{608351DA-FC17-42AF-8FA4-F05C009FF23F}" srcOrd="4" destOrd="0" presId="urn:microsoft.com/office/officeart/2005/8/layout/hList1"/>
    <dgm:cxn modelId="{40B4B340-2368-49A8-9284-22DDB40C6737}" type="presParOf" srcId="{608351DA-FC17-42AF-8FA4-F05C009FF23F}" destId="{5F04A9F1-8D88-4227-83BA-1978A52FB725}" srcOrd="0" destOrd="0" presId="urn:microsoft.com/office/officeart/2005/8/layout/hList1"/>
    <dgm:cxn modelId="{D8F5923B-A9F0-40C7-9180-AF50779389C8}" type="presParOf" srcId="{608351DA-FC17-42AF-8FA4-F05C009FF23F}" destId="{A4C70DD7-1DA0-45F7-A1AA-030A89A301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7E863-39D8-4659-BFDF-0D620B41B6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3721CC-7580-4AE8-A2C0-1BE495FD018F}">
      <dgm:prSet phldrT="[Text]" custT="1"/>
      <dgm:spPr/>
      <dgm:t>
        <a:bodyPr/>
        <a:lstStyle/>
        <a:p>
          <a:r>
            <a:rPr lang="en-US" sz="2000" b="1" dirty="0">
              <a:latin typeface="Calibri" pitchFamily="34" charset="0"/>
              <a:cs typeface="Calibri" pitchFamily="34" charset="0"/>
            </a:rPr>
            <a:t>Technology</a:t>
          </a:r>
          <a:r>
            <a:rPr lang="en-US" sz="1800" b="1" dirty="0">
              <a:latin typeface="Calibri" pitchFamily="34" charset="0"/>
              <a:cs typeface="Calibri" pitchFamily="34" charset="0"/>
            </a:rPr>
            <a:t>:</a:t>
          </a:r>
        </a:p>
      </dgm:t>
    </dgm:pt>
    <dgm:pt modelId="{3AA4E22F-6084-47EE-B90A-3E1E72CAE1ED}" type="parTrans" cxnId="{FA058E55-F4DE-4D4F-9034-B124CD428E12}">
      <dgm:prSet/>
      <dgm:spPr/>
      <dgm:t>
        <a:bodyPr/>
        <a:lstStyle/>
        <a:p>
          <a:endParaRPr lang="en-US"/>
        </a:p>
      </dgm:t>
    </dgm:pt>
    <dgm:pt modelId="{E26D7E20-3F76-460C-B8F2-5471AEB12C42}" type="sibTrans" cxnId="{FA058E55-F4DE-4D4F-9034-B124CD428E12}">
      <dgm:prSet/>
      <dgm:spPr/>
      <dgm:t>
        <a:bodyPr/>
        <a:lstStyle/>
        <a:p>
          <a:endParaRPr lang="en-US"/>
        </a:p>
      </dgm:t>
    </dgm:pt>
    <dgm:pt modelId="{7487669B-65BE-4E74-9F5C-AAA3D5B767C3}">
      <dgm:prSet phldrT="[Text]" custT="1"/>
      <dgm:spPr/>
      <dgm:t>
        <a:bodyPr/>
        <a:lstStyle/>
        <a:p>
          <a:r>
            <a:rPr lang="en-US" sz="1800" b="1" dirty="0">
              <a:latin typeface="Arial" pitchFamily="34" charset="0"/>
              <a:cs typeface="Arial" pitchFamily="34" charset="0"/>
            </a:rPr>
            <a:t>Best Buy</a:t>
          </a:r>
        </a:p>
      </dgm:t>
    </dgm:pt>
    <dgm:pt modelId="{820842F0-23AE-4D03-9CC8-216BF5677E99}" type="parTrans" cxnId="{9CA3EE0C-E937-4952-8F91-54AB7755C56E}">
      <dgm:prSet/>
      <dgm:spPr/>
      <dgm:t>
        <a:bodyPr/>
        <a:lstStyle/>
        <a:p>
          <a:endParaRPr lang="en-US"/>
        </a:p>
      </dgm:t>
    </dgm:pt>
    <dgm:pt modelId="{0B66294E-93EC-4F16-B052-9FDD84A1EB8F}" type="sibTrans" cxnId="{9CA3EE0C-E937-4952-8F91-54AB7755C56E}">
      <dgm:prSet/>
      <dgm:spPr/>
      <dgm:t>
        <a:bodyPr/>
        <a:lstStyle/>
        <a:p>
          <a:endParaRPr lang="en-US"/>
        </a:p>
      </dgm:t>
    </dgm:pt>
    <dgm:pt modelId="{DCBAC994-3007-4DC3-88B1-571F37DB0202}">
      <dgm:prSet phldrT="[Text]" custT="1"/>
      <dgm:spPr/>
      <dgm:t>
        <a:bodyPr/>
        <a:lstStyle/>
        <a:p>
          <a:r>
            <a:rPr lang="en-US" sz="2000" b="1" dirty="0">
              <a:latin typeface="Calibri" pitchFamily="34" charset="0"/>
              <a:cs typeface="Calibri" pitchFamily="34" charset="0"/>
            </a:rPr>
            <a:t>Hardware, Specialized Trades: </a:t>
          </a:r>
        </a:p>
      </dgm:t>
    </dgm:pt>
    <dgm:pt modelId="{8904D644-CF99-4644-A789-6A7A7DB73BEC}" type="parTrans" cxnId="{0F1C8F91-D762-49AE-BFC9-E47511D69BCE}">
      <dgm:prSet/>
      <dgm:spPr/>
      <dgm:t>
        <a:bodyPr/>
        <a:lstStyle/>
        <a:p>
          <a:endParaRPr lang="en-US"/>
        </a:p>
      </dgm:t>
    </dgm:pt>
    <dgm:pt modelId="{C6FFAFEF-DCBF-4C1B-A082-387137710769}" type="sibTrans" cxnId="{0F1C8F91-D762-49AE-BFC9-E47511D69BCE}">
      <dgm:prSet/>
      <dgm:spPr/>
      <dgm:t>
        <a:bodyPr/>
        <a:lstStyle/>
        <a:p>
          <a:endParaRPr lang="en-US"/>
        </a:p>
      </dgm:t>
    </dgm:pt>
    <dgm:pt modelId="{12ADA2D5-9577-4458-B2A0-89CAD82238C4}">
      <dgm:prSet phldrT="[Text]" custT="1"/>
      <dgm:spPr/>
      <dgm:t>
        <a:bodyPr/>
        <a:lstStyle/>
        <a:p>
          <a:r>
            <a:rPr lang="en-US" sz="1800" b="1" dirty="0">
              <a:latin typeface="Arial" pitchFamily="34" charset="0"/>
              <a:cs typeface="Arial" pitchFamily="34" charset="0"/>
            </a:rPr>
            <a:t>Armstrong Garden Nursery</a:t>
          </a:r>
        </a:p>
      </dgm:t>
    </dgm:pt>
    <dgm:pt modelId="{5C846984-3D84-4DE4-932E-F1B1BA719DFD}" type="parTrans" cxnId="{8E074AB2-00A3-4B1F-94C4-729ADE07E9B8}">
      <dgm:prSet/>
      <dgm:spPr/>
      <dgm:t>
        <a:bodyPr/>
        <a:lstStyle/>
        <a:p>
          <a:endParaRPr lang="en-US"/>
        </a:p>
      </dgm:t>
    </dgm:pt>
    <dgm:pt modelId="{596E44AB-0857-4F60-96D7-3290C04C4483}" type="sibTrans" cxnId="{8E074AB2-00A3-4B1F-94C4-729ADE07E9B8}">
      <dgm:prSet/>
      <dgm:spPr/>
      <dgm:t>
        <a:bodyPr/>
        <a:lstStyle/>
        <a:p>
          <a:endParaRPr lang="en-US"/>
        </a:p>
      </dgm:t>
    </dgm:pt>
    <dgm:pt modelId="{96462E70-BFFB-4CC9-B8E5-1D4196210040}">
      <dgm:prSet phldrT="[Text]" custT="1"/>
      <dgm:spPr/>
      <dgm:t>
        <a:bodyPr/>
        <a:lstStyle/>
        <a:p>
          <a:r>
            <a:rPr lang="en-US" sz="2000" b="1" dirty="0">
              <a:latin typeface="Calibri" pitchFamily="34" charset="0"/>
              <a:cs typeface="Calibri" pitchFamily="34" charset="0"/>
            </a:rPr>
            <a:t>Grocery:</a:t>
          </a:r>
        </a:p>
      </dgm:t>
    </dgm:pt>
    <dgm:pt modelId="{E42A991C-E347-44EE-9093-E33E6DC2A9CE}" type="parTrans" cxnId="{87EAC67C-826C-4E37-BFF6-664A85AEE148}">
      <dgm:prSet/>
      <dgm:spPr/>
      <dgm:t>
        <a:bodyPr/>
        <a:lstStyle/>
        <a:p>
          <a:endParaRPr lang="en-US"/>
        </a:p>
      </dgm:t>
    </dgm:pt>
    <dgm:pt modelId="{1D6E83E1-2087-4591-9A9D-E8D851451280}" type="sibTrans" cxnId="{87EAC67C-826C-4E37-BFF6-664A85AEE148}">
      <dgm:prSet/>
      <dgm:spPr/>
      <dgm:t>
        <a:bodyPr/>
        <a:lstStyle/>
        <a:p>
          <a:endParaRPr lang="en-US"/>
        </a:p>
      </dgm:t>
    </dgm:pt>
    <dgm:pt modelId="{8BDB23A3-8AA6-42BA-96C1-E320839569C2}">
      <dgm:prSet phldrT="[Text]" custT="1"/>
      <dgm:spPr/>
      <dgm:t>
        <a:bodyPr/>
        <a:lstStyle/>
        <a:p>
          <a:r>
            <a:rPr lang="en-US" sz="1600" b="1" dirty="0">
              <a:latin typeface="Arial" pitchFamily="34" charset="0"/>
              <a:cs typeface="Arial" pitchFamily="34" charset="0"/>
            </a:rPr>
            <a:t>CVS</a:t>
          </a:r>
          <a:r>
            <a:rPr lang="en-US" sz="1600" b="1" dirty="0">
              <a:solidFill>
                <a:srgbClr val="00B050"/>
              </a:solidFill>
              <a:latin typeface="Arial" pitchFamily="34" charset="0"/>
              <a:cs typeface="Arial" pitchFamily="34" charset="0"/>
            </a:rPr>
            <a:t>$</a:t>
          </a:r>
          <a:endParaRPr lang="en-US" sz="1600" b="1" dirty="0">
            <a:latin typeface="Arial" pitchFamily="34" charset="0"/>
            <a:cs typeface="Arial" pitchFamily="34" charset="0"/>
          </a:endParaRPr>
        </a:p>
      </dgm:t>
    </dgm:pt>
    <dgm:pt modelId="{12EA9FD3-71DB-451C-9B49-9348BEBAD815}" type="parTrans" cxnId="{3E3D0EE5-5664-4F83-A3F7-1184F16EA0A1}">
      <dgm:prSet/>
      <dgm:spPr/>
      <dgm:t>
        <a:bodyPr/>
        <a:lstStyle/>
        <a:p>
          <a:endParaRPr lang="en-US"/>
        </a:p>
      </dgm:t>
    </dgm:pt>
    <dgm:pt modelId="{C6F99F14-07ED-4E72-A6C9-6B6B289DA8E9}" type="sibTrans" cxnId="{3E3D0EE5-5664-4F83-A3F7-1184F16EA0A1}">
      <dgm:prSet/>
      <dgm:spPr/>
      <dgm:t>
        <a:bodyPr/>
        <a:lstStyle/>
        <a:p>
          <a:endParaRPr lang="en-US"/>
        </a:p>
      </dgm:t>
    </dgm:pt>
    <dgm:pt modelId="{C2634C98-C7FE-45C4-A602-255F8A10AC1E}">
      <dgm:prSet phldrT="[Text]" custT="1"/>
      <dgm:spPr/>
      <dgm:t>
        <a:bodyPr/>
        <a:lstStyle/>
        <a:p>
          <a:r>
            <a:rPr lang="en-US" sz="1800" b="1" dirty="0">
              <a:latin typeface="Arial" pitchFamily="34" charset="0"/>
              <a:cs typeface="Arial" pitchFamily="34" charset="0"/>
            </a:rPr>
            <a:t>Office Maxx</a:t>
          </a:r>
        </a:p>
      </dgm:t>
    </dgm:pt>
    <dgm:pt modelId="{5E64DE8A-6C8F-4889-9C8A-0F5AD2CF1867}" type="parTrans" cxnId="{BBA75838-3E86-40E0-A302-DA8D758F53A3}">
      <dgm:prSet/>
      <dgm:spPr/>
      <dgm:t>
        <a:bodyPr/>
        <a:lstStyle/>
        <a:p>
          <a:endParaRPr lang="en-US"/>
        </a:p>
      </dgm:t>
    </dgm:pt>
    <dgm:pt modelId="{67D4DCD8-F16A-4C9F-9F20-35E5905B959A}" type="sibTrans" cxnId="{BBA75838-3E86-40E0-A302-DA8D758F53A3}">
      <dgm:prSet/>
      <dgm:spPr/>
      <dgm:t>
        <a:bodyPr/>
        <a:lstStyle/>
        <a:p>
          <a:endParaRPr lang="en-US"/>
        </a:p>
      </dgm:t>
    </dgm:pt>
    <dgm:pt modelId="{275A86F0-8C12-43C7-8A94-8B62797E369F}">
      <dgm:prSet phldrT="[Text]" custT="1"/>
      <dgm:spPr/>
      <dgm:t>
        <a:bodyPr/>
        <a:lstStyle/>
        <a:p>
          <a:r>
            <a:rPr lang="en-US" sz="1600" b="1" dirty="0">
              <a:latin typeface="Arial" pitchFamily="34" charset="0"/>
              <a:cs typeface="Arial" pitchFamily="34" charset="0"/>
            </a:rPr>
            <a:t>Walgreens  </a:t>
          </a:r>
          <a:r>
            <a:rPr lang="en-US" sz="1600" b="1" dirty="0">
              <a:solidFill>
                <a:srgbClr val="00B050"/>
              </a:solidFill>
              <a:latin typeface="Arial" pitchFamily="34" charset="0"/>
              <a:cs typeface="Arial" pitchFamily="34" charset="0"/>
            </a:rPr>
            <a:t>$</a:t>
          </a:r>
        </a:p>
      </dgm:t>
    </dgm:pt>
    <dgm:pt modelId="{0C065D0F-7E70-49F5-9EBE-C7F1201E9BCF}" type="parTrans" cxnId="{4D471A9B-D2FC-4350-9304-FAD0ACE2198F}">
      <dgm:prSet/>
      <dgm:spPr/>
      <dgm:t>
        <a:bodyPr/>
        <a:lstStyle/>
        <a:p>
          <a:endParaRPr lang="en-US"/>
        </a:p>
      </dgm:t>
    </dgm:pt>
    <dgm:pt modelId="{94242313-74AA-4AB6-9D2C-9057711CD29E}" type="sibTrans" cxnId="{4D471A9B-D2FC-4350-9304-FAD0ACE2198F}">
      <dgm:prSet/>
      <dgm:spPr/>
      <dgm:t>
        <a:bodyPr/>
        <a:lstStyle/>
        <a:p>
          <a:endParaRPr lang="en-US"/>
        </a:p>
      </dgm:t>
    </dgm:pt>
    <dgm:pt modelId="{558BA146-F817-4C77-9A17-55FEBADB3819}">
      <dgm:prSet phldrT="[Text]" custT="1"/>
      <dgm:spPr/>
      <dgm:t>
        <a:bodyPr/>
        <a:lstStyle/>
        <a:p>
          <a:r>
            <a:rPr lang="en-US" sz="1600" b="1" dirty="0">
              <a:latin typeface="Arial" pitchFamily="34" charset="0"/>
              <a:cs typeface="Arial" pitchFamily="34" charset="0"/>
            </a:rPr>
            <a:t>Walmart </a:t>
          </a:r>
          <a:r>
            <a:rPr lang="en-US" sz="1600" b="1" dirty="0">
              <a:solidFill>
                <a:srgbClr val="00B050"/>
              </a:solidFill>
              <a:latin typeface="Arial" pitchFamily="34" charset="0"/>
              <a:cs typeface="Arial" pitchFamily="34" charset="0"/>
            </a:rPr>
            <a:t>$</a:t>
          </a:r>
        </a:p>
      </dgm:t>
    </dgm:pt>
    <dgm:pt modelId="{A1A575EC-538D-469C-9B00-934AFBA7617A}" type="parTrans" cxnId="{B7987931-E61E-4EC2-A7AE-8F61227C7AD8}">
      <dgm:prSet/>
      <dgm:spPr/>
      <dgm:t>
        <a:bodyPr/>
        <a:lstStyle/>
        <a:p>
          <a:endParaRPr lang="en-US"/>
        </a:p>
      </dgm:t>
    </dgm:pt>
    <dgm:pt modelId="{ED1B8291-21EA-452E-B4DC-E08BB4BF204C}" type="sibTrans" cxnId="{B7987931-E61E-4EC2-A7AE-8F61227C7AD8}">
      <dgm:prSet/>
      <dgm:spPr/>
      <dgm:t>
        <a:bodyPr/>
        <a:lstStyle/>
        <a:p>
          <a:endParaRPr lang="en-US"/>
        </a:p>
      </dgm:t>
    </dgm:pt>
    <dgm:pt modelId="{29E6CE07-2760-4E1B-9753-ECEE9CEC5641}">
      <dgm:prSet phldrT="[Text]" custT="1"/>
      <dgm:spPr/>
      <dgm:t>
        <a:bodyPr/>
        <a:lstStyle/>
        <a:p>
          <a:r>
            <a:rPr lang="en-US" sz="1600" b="1" dirty="0">
              <a:latin typeface="Arial" pitchFamily="34" charset="0"/>
              <a:cs typeface="Arial" pitchFamily="34" charset="0"/>
            </a:rPr>
            <a:t>Sprouts Market</a:t>
          </a:r>
          <a:r>
            <a:rPr lang="en-US" sz="1600" b="1" dirty="0">
              <a:solidFill>
                <a:srgbClr val="00B050"/>
              </a:solidFill>
              <a:latin typeface="Arial" pitchFamily="34" charset="0"/>
              <a:cs typeface="Arial" pitchFamily="34" charset="0"/>
            </a:rPr>
            <a:t> $</a:t>
          </a:r>
        </a:p>
      </dgm:t>
    </dgm:pt>
    <dgm:pt modelId="{2E7CB174-33AC-4A64-A728-6F0E7723DFE5}" type="parTrans" cxnId="{52DBD03C-F7E1-43C6-A7E4-6DB0CA393ECB}">
      <dgm:prSet/>
      <dgm:spPr/>
      <dgm:t>
        <a:bodyPr/>
        <a:lstStyle/>
        <a:p>
          <a:endParaRPr lang="en-US"/>
        </a:p>
      </dgm:t>
    </dgm:pt>
    <dgm:pt modelId="{37A1562C-2BD5-4A24-A7DC-4F83751F098D}" type="sibTrans" cxnId="{52DBD03C-F7E1-43C6-A7E4-6DB0CA393ECB}">
      <dgm:prSet/>
      <dgm:spPr/>
      <dgm:t>
        <a:bodyPr/>
        <a:lstStyle/>
        <a:p>
          <a:endParaRPr lang="en-US"/>
        </a:p>
      </dgm:t>
    </dgm:pt>
    <dgm:pt modelId="{5F024BE2-8DB2-4AF7-B853-7ECA622EE982}">
      <dgm:prSet phldrT="[Text]" custT="1"/>
      <dgm:spPr/>
      <dgm:t>
        <a:bodyPr/>
        <a:lstStyle/>
        <a:p>
          <a:r>
            <a:rPr lang="en-US" sz="1600" b="1" dirty="0">
              <a:latin typeface="Arial" pitchFamily="34" charset="0"/>
              <a:cs typeface="Arial" pitchFamily="34" charset="0"/>
            </a:rPr>
            <a:t>Sam’s Club  </a:t>
          </a:r>
          <a:r>
            <a:rPr lang="en-US" sz="1600" b="1" dirty="0">
              <a:solidFill>
                <a:srgbClr val="00B050"/>
              </a:solidFill>
              <a:latin typeface="Arial" pitchFamily="34" charset="0"/>
              <a:cs typeface="Arial" pitchFamily="34" charset="0"/>
            </a:rPr>
            <a:t>$</a:t>
          </a:r>
        </a:p>
      </dgm:t>
    </dgm:pt>
    <dgm:pt modelId="{1F1F78BB-F2A6-4D2A-A24C-E7FDF4F4F3CC}" type="parTrans" cxnId="{F83A26F0-6533-430A-81C6-9F0EE2A121BF}">
      <dgm:prSet/>
      <dgm:spPr/>
      <dgm:t>
        <a:bodyPr/>
        <a:lstStyle/>
        <a:p>
          <a:endParaRPr lang="en-US"/>
        </a:p>
      </dgm:t>
    </dgm:pt>
    <dgm:pt modelId="{084A8B60-D64F-49AB-B3FD-206674EB4861}" type="sibTrans" cxnId="{F83A26F0-6533-430A-81C6-9F0EE2A121BF}">
      <dgm:prSet/>
      <dgm:spPr/>
      <dgm:t>
        <a:bodyPr/>
        <a:lstStyle/>
        <a:p>
          <a:endParaRPr lang="en-US"/>
        </a:p>
      </dgm:t>
    </dgm:pt>
    <dgm:pt modelId="{76DC6211-7D27-40FF-82DC-E82A6A83928D}">
      <dgm:prSet phldrT="[Text]" custT="1"/>
      <dgm:spPr/>
      <dgm:t>
        <a:bodyPr/>
        <a:lstStyle/>
        <a:p>
          <a:r>
            <a:rPr lang="en-US" sz="1600" b="1" dirty="0">
              <a:latin typeface="Arial" pitchFamily="34" charset="0"/>
              <a:cs typeface="Arial" pitchFamily="34" charset="0"/>
            </a:rPr>
            <a:t>Wholesome Choice</a:t>
          </a:r>
        </a:p>
      </dgm:t>
    </dgm:pt>
    <dgm:pt modelId="{88462115-6CCA-434D-B601-CB080356BFA0}" type="parTrans" cxnId="{314F4A41-9EC1-4239-836F-835903F95E46}">
      <dgm:prSet/>
      <dgm:spPr/>
      <dgm:t>
        <a:bodyPr/>
        <a:lstStyle/>
        <a:p>
          <a:endParaRPr lang="en-US"/>
        </a:p>
      </dgm:t>
    </dgm:pt>
    <dgm:pt modelId="{34505348-D397-4C4C-991B-D80EA6A849A5}" type="sibTrans" cxnId="{314F4A41-9EC1-4239-836F-835903F95E46}">
      <dgm:prSet/>
      <dgm:spPr/>
      <dgm:t>
        <a:bodyPr/>
        <a:lstStyle/>
        <a:p>
          <a:endParaRPr lang="en-US"/>
        </a:p>
      </dgm:t>
    </dgm:pt>
    <dgm:pt modelId="{214DAF66-4FE8-4FE5-A876-6A62C662F739}">
      <dgm:prSet phldrT="[Text]" custT="1"/>
      <dgm:spPr/>
      <dgm:t>
        <a:bodyPr/>
        <a:lstStyle/>
        <a:p>
          <a:r>
            <a:rPr lang="en-US" sz="1600" b="1" dirty="0">
              <a:latin typeface="Arial" pitchFamily="34" charset="0"/>
              <a:cs typeface="Arial" pitchFamily="34" charset="0"/>
            </a:rPr>
            <a:t>Trader Joes</a:t>
          </a:r>
          <a:r>
            <a:rPr lang="en-US" sz="1600" b="1" dirty="0">
              <a:solidFill>
                <a:srgbClr val="00B050"/>
              </a:solidFill>
              <a:latin typeface="Arial" pitchFamily="34" charset="0"/>
              <a:cs typeface="Arial" pitchFamily="34" charset="0"/>
            </a:rPr>
            <a:t>$</a:t>
          </a:r>
          <a:endParaRPr lang="en-US" sz="1600" b="1" dirty="0">
            <a:latin typeface="Arial" pitchFamily="34" charset="0"/>
            <a:cs typeface="Arial" pitchFamily="34" charset="0"/>
          </a:endParaRPr>
        </a:p>
      </dgm:t>
    </dgm:pt>
    <dgm:pt modelId="{84585D30-6B67-4BA8-8F92-20B67F72F762}" type="parTrans" cxnId="{5966A6FB-3154-4287-B29D-295BB793948D}">
      <dgm:prSet/>
      <dgm:spPr/>
      <dgm:t>
        <a:bodyPr/>
        <a:lstStyle/>
        <a:p>
          <a:endParaRPr lang="en-US"/>
        </a:p>
      </dgm:t>
    </dgm:pt>
    <dgm:pt modelId="{251B0FA2-FDC9-4461-805F-486FDD283253}" type="sibTrans" cxnId="{5966A6FB-3154-4287-B29D-295BB793948D}">
      <dgm:prSet/>
      <dgm:spPr/>
      <dgm:t>
        <a:bodyPr/>
        <a:lstStyle/>
        <a:p>
          <a:endParaRPr lang="en-US"/>
        </a:p>
      </dgm:t>
    </dgm:pt>
    <dgm:pt modelId="{DF708D99-1968-4FC5-ABCC-B3DFF8BA080F}">
      <dgm:prSet phldrT="[Text]" custT="1"/>
      <dgm:spPr/>
      <dgm:t>
        <a:bodyPr/>
        <a:lstStyle/>
        <a:p>
          <a:r>
            <a:rPr lang="en-US" sz="1600" b="1" dirty="0">
              <a:latin typeface="Arial" pitchFamily="34" charset="0"/>
              <a:cs typeface="Arial" pitchFamily="34" charset="0"/>
            </a:rPr>
            <a:t>H Mart</a:t>
          </a:r>
        </a:p>
      </dgm:t>
    </dgm:pt>
    <dgm:pt modelId="{534FE197-61D8-4701-9033-5EBA6CFA458A}" type="parTrans" cxnId="{A604190D-6EBB-4452-A7FB-BBFC325ADD73}">
      <dgm:prSet/>
      <dgm:spPr/>
      <dgm:t>
        <a:bodyPr/>
        <a:lstStyle/>
        <a:p>
          <a:endParaRPr lang="en-US"/>
        </a:p>
      </dgm:t>
    </dgm:pt>
    <dgm:pt modelId="{635F82C9-98BD-473A-99E1-D181D44848FC}" type="sibTrans" cxnId="{A604190D-6EBB-4452-A7FB-BBFC325ADD73}">
      <dgm:prSet/>
      <dgm:spPr/>
      <dgm:t>
        <a:bodyPr/>
        <a:lstStyle/>
        <a:p>
          <a:endParaRPr lang="en-US"/>
        </a:p>
      </dgm:t>
    </dgm:pt>
    <dgm:pt modelId="{37E94EDC-6B5D-45F2-A834-AF18E3EFE4B9}">
      <dgm:prSet phldrT="[Text]" custT="1"/>
      <dgm:spPr/>
      <dgm:t>
        <a:bodyPr/>
        <a:lstStyle/>
        <a:p>
          <a:r>
            <a:rPr lang="en-US" sz="1600" b="1" dirty="0">
              <a:latin typeface="Arial" pitchFamily="34" charset="0"/>
              <a:cs typeface="Arial" pitchFamily="34" charset="0"/>
            </a:rPr>
            <a:t>Smart &amp; Final</a:t>
          </a:r>
          <a:r>
            <a:rPr lang="en-US" sz="1600" b="1" dirty="0">
              <a:solidFill>
                <a:srgbClr val="00B050"/>
              </a:solidFill>
              <a:latin typeface="Arial" pitchFamily="34" charset="0"/>
              <a:cs typeface="Arial" pitchFamily="34" charset="0"/>
            </a:rPr>
            <a:t>$</a:t>
          </a:r>
          <a:endParaRPr lang="en-US" sz="1600" b="1" dirty="0">
            <a:latin typeface="Arial" pitchFamily="34" charset="0"/>
            <a:cs typeface="Arial" pitchFamily="34" charset="0"/>
          </a:endParaRPr>
        </a:p>
      </dgm:t>
    </dgm:pt>
    <dgm:pt modelId="{F9AA6929-82B2-4300-A89B-D8E8FA02C7AD}" type="parTrans" cxnId="{D8CE80AE-9165-42BC-A765-DDA3E04F85F6}">
      <dgm:prSet/>
      <dgm:spPr/>
      <dgm:t>
        <a:bodyPr/>
        <a:lstStyle/>
        <a:p>
          <a:endParaRPr lang="en-US"/>
        </a:p>
      </dgm:t>
    </dgm:pt>
    <dgm:pt modelId="{104902BD-D75A-4A04-91A1-109C3653FDDE}" type="sibTrans" cxnId="{D8CE80AE-9165-42BC-A765-DDA3E04F85F6}">
      <dgm:prSet/>
      <dgm:spPr/>
      <dgm:t>
        <a:bodyPr/>
        <a:lstStyle/>
        <a:p>
          <a:endParaRPr lang="en-US"/>
        </a:p>
      </dgm:t>
    </dgm:pt>
    <dgm:pt modelId="{384C7ECC-5000-44F1-BA16-8E99D4D839A2}">
      <dgm:prSet phldrT="[Text]" custT="1"/>
      <dgm:spPr/>
      <dgm:t>
        <a:bodyPr/>
        <a:lstStyle/>
        <a:p>
          <a:r>
            <a:rPr lang="en-US" sz="1600" b="1" dirty="0">
              <a:solidFill>
                <a:schemeClr val="tx1"/>
              </a:solidFill>
              <a:latin typeface="Arial" pitchFamily="34" charset="0"/>
              <a:cs typeface="Arial" pitchFamily="34" charset="0"/>
            </a:rPr>
            <a:t>Stater Brothers </a:t>
          </a:r>
          <a:r>
            <a:rPr lang="en-US" sz="1600" b="1" dirty="0">
              <a:solidFill>
                <a:srgbClr val="00B050"/>
              </a:solidFill>
              <a:latin typeface="Arial" pitchFamily="34" charset="0"/>
              <a:cs typeface="Arial" pitchFamily="34" charset="0"/>
            </a:rPr>
            <a:t>$</a:t>
          </a:r>
        </a:p>
      </dgm:t>
    </dgm:pt>
    <dgm:pt modelId="{EA688221-0416-44AE-B10E-A50A5ECF3BF0}" type="parTrans" cxnId="{0F4F2335-6118-40ED-BBEB-24581B168066}">
      <dgm:prSet/>
      <dgm:spPr/>
      <dgm:t>
        <a:bodyPr/>
        <a:lstStyle/>
        <a:p>
          <a:endParaRPr lang="en-US"/>
        </a:p>
      </dgm:t>
    </dgm:pt>
    <dgm:pt modelId="{9867CB6D-6E51-4A76-A7DE-77A2A078E40D}" type="sibTrans" cxnId="{0F4F2335-6118-40ED-BBEB-24581B168066}">
      <dgm:prSet/>
      <dgm:spPr/>
      <dgm:t>
        <a:bodyPr/>
        <a:lstStyle/>
        <a:p>
          <a:endParaRPr lang="en-US"/>
        </a:p>
      </dgm:t>
    </dgm:pt>
    <dgm:pt modelId="{ACB3D778-79D3-479B-A25A-77BD8F9BEB7A}">
      <dgm:prSet phldrT="[Text]" custT="1"/>
      <dgm:spPr/>
      <dgm:t>
        <a:bodyPr/>
        <a:lstStyle/>
        <a:p>
          <a:r>
            <a:rPr lang="en-US" sz="1600" b="1" dirty="0">
              <a:solidFill>
                <a:schemeClr val="tx1"/>
              </a:solidFill>
              <a:latin typeface="Arial" pitchFamily="34" charset="0"/>
              <a:cs typeface="Arial" pitchFamily="34" charset="0"/>
            </a:rPr>
            <a:t>Ralphs </a:t>
          </a:r>
          <a:r>
            <a:rPr lang="en-US" sz="1600" b="1" dirty="0">
              <a:solidFill>
                <a:srgbClr val="00B050"/>
              </a:solidFill>
              <a:latin typeface="Arial" pitchFamily="34" charset="0"/>
              <a:cs typeface="Arial" pitchFamily="34" charset="0"/>
            </a:rPr>
            <a:t> $</a:t>
          </a:r>
        </a:p>
      </dgm:t>
    </dgm:pt>
    <dgm:pt modelId="{D0380B40-8DC8-41FE-B6E8-98DFDF925606}" type="parTrans" cxnId="{83BE4695-9E2E-4E64-83EF-7956155BCBC2}">
      <dgm:prSet/>
      <dgm:spPr/>
      <dgm:t>
        <a:bodyPr/>
        <a:lstStyle/>
        <a:p>
          <a:endParaRPr lang="en-US"/>
        </a:p>
      </dgm:t>
    </dgm:pt>
    <dgm:pt modelId="{EE23D8B1-191B-40DC-92F5-34232E14FF6A}" type="sibTrans" cxnId="{83BE4695-9E2E-4E64-83EF-7956155BCBC2}">
      <dgm:prSet/>
      <dgm:spPr/>
      <dgm:t>
        <a:bodyPr/>
        <a:lstStyle/>
        <a:p>
          <a:endParaRPr lang="en-US"/>
        </a:p>
      </dgm:t>
    </dgm:pt>
    <dgm:pt modelId="{A5E9697D-47EB-4107-B446-35B268EDD7C9}">
      <dgm:prSet phldrT="[Text]" custT="1"/>
      <dgm:spPr/>
      <dgm:t>
        <a:bodyPr/>
        <a:lstStyle/>
        <a:p>
          <a:r>
            <a:rPr lang="en-US" sz="1800" b="1" dirty="0">
              <a:latin typeface="Arial" pitchFamily="34" charset="0"/>
              <a:cs typeface="Arial" pitchFamily="34" charset="0"/>
            </a:rPr>
            <a:t>Afakori Welding</a:t>
          </a:r>
          <a:r>
            <a:rPr lang="en-US" sz="1800" b="1" dirty="0">
              <a:solidFill>
                <a:srgbClr val="00B050"/>
              </a:solidFill>
              <a:latin typeface="Arial" pitchFamily="34" charset="0"/>
              <a:cs typeface="Arial" pitchFamily="34" charset="0"/>
            </a:rPr>
            <a:t>$</a:t>
          </a:r>
          <a:endParaRPr lang="en-US" sz="1800" b="1" dirty="0">
            <a:latin typeface="Arial" pitchFamily="34" charset="0"/>
            <a:cs typeface="Arial" pitchFamily="34" charset="0"/>
          </a:endParaRPr>
        </a:p>
      </dgm:t>
    </dgm:pt>
    <dgm:pt modelId="{91FC0AF1-4BC1-41E5-807C-11A91DA72904}" type="parTrans" cxnId="{36AB2425-C5FB-4098-8F42-A47026E67F1A}">
      <dgm:prSet/>
      <dgm:spPr/>
      <dgm:t>
        <a:bodyPr/>
        <a:lstStyle/>
        <a:p>
          <a:endParaRPr lang="en-US"/>
        </a:p>
      </dgm:t>
    </dgm:pt>
    <dgm:pt modelId="{80852795-C3D4-41AB-84EE-D99CE1C23567}" type="sibTrans" cxnId="{36AB2425-C5FB-4098-8F42-A47026E67F1A}">
      <dgm:prSet/>
      <dgm:spPr/>
      <dgm:t>
        <a:bodyPr/>
        <a:lstStyle/>
        <a:p>
          <a:endParaRPr lang="en-US"/>
        </a:p>
      </dgm:t>
    </dgm:pt>
    <dgm:pt modelId="{05D6FC14-B7A5-46C2-9BD6-EF75FF07E123}">
      <dgm:prSet phldrT="[Text]" custT="1"/>
      <dgm:spPr/>
      <dgm:t>
        <a:bodyPr/>
        <a:lstStyle/>
        <a:p>
          <a:r>
            <a:rPr lang="en-US" sz="1800" b="1" dirty="0">
              <a:latin typeface="Arial" pitchFamily="34" charset="0"/>
              <a:cs typeface="Arial" pitchFamily="34" charset="0"/>
            </a:rPr>
            <a:t>Home Depot </a:t>
          </a:r>
          <a:r>
            <a:rPr lang="en-US" sz="1800" b="1" dirty="0">
              <a:solidFill>
                <a:srgbClr val="009900"/>
              </a:solidFill>
              <a:latin typeface="Arial" pitchFamily="34" charset="0"/>
              <a:cs typeface="Arial" pitchFamily="34" charset="0"/>
            </a:rPr>
            <a:t>$ </a:t>
          </a:r>
        </a:p>
      </dgm:t>
    </dgm:pt>
    <dgm:pt modelId="{9EA15A54-69AF-419D-9568-DBE1B403E1A9}" type="parTrans" cxnId="{A76FD1FD-C736-469A-AD40-9F8144D57D1C}">
      <dgm:prSet/>
      <dgm:spPr/>
      <dgm:t>
        <a:bodyPr/>
        <a:lstStyle/>
        <a:p>
          <a:endParaRPr lang="en-US"/>
        </a:p>
      </dgm:t>
    </dgm:pt>
    <dgm:pt modelId="{2A8B485B-E90E-448F-925A-56E94A63EC3F}" type="sibTrans" cxnId="{A76FD1FD-C736-469A-AD40-9F8144D57D1C}">
      <dgm:prSet/>
      <dgm:spPr/>
      <dgm:t>
        <a:bodyPr/>
        <a:lstStyle/>
        <a:p>
          <a:endParaRPr lang="en-US"/>
        </a:p>
      </dgm:t>
    </dgm:pt>
    <dgm:pt modelId="{7801C84D-01C0-481B-9768-2BFDF16011DB}" type="pres">
      <dgm:prSet presAssocID="{B947E863-39D8-4659-BFDF-0D620B41B637}" presName="Name0" presStyleCnt="0">
        <dgm:presLayoutVars>
          <dgm:dir/>
          <dgm:animLvl val="lvl"/>
          <dgm:resizeHandles val="exact"/>
        </dgm:presLayoutVars>
      </dgm:prSet>
      <dgm:spPr/>
    </dgm:pt>
    <dgm:pt modelId="{3F3198E4-0083-4ADC-A7CF-0147975221CF}" type="pres">
      <dgm:prSet presAssocID="{B03721CC-7580-4AE8-A2C0-1BE495FD018F}" presName="composite" presStyleCnt="0"/>
      <dgm:spPr/>
    </dgm:pt>
    <dgm:pt modelId="{BE00BE13-AF0C-4FEF-81BC-05E8AFCA6473}" type="pres">
      <dgm:prSet presAssocID="{B03721CC-7580-4AE8-A2C0-1BE495FD018F}" presName="parTx" presStyleLbl="alignNode1" presStyleIdx="0" presStyleCnt="3" custLinFactNeighborX="6596" custLinFactNeighborY="-2374">
        <dgm:presLayoutVars>
          <dgm:chMax val="0"/>
          <dgm:chPref val="0"/>
          <dgm:bulletEnabled val="1"/>
        </dgm:presLayoutVars>
      </dgm:prSet>
      <dgm:spPr/>
    </dgm:pt>
    <dgm:pt modelId="{041E91B4-653B-406C-B3CE-AE32844AA636}" type="pres">
      <dgm:prSet presAssocID="{B03721CC-7580-4AE8-A2C0-1BE495FD018F}" presName="desTx" presStyleLbl="alignAccFollowNode1" presStyleIdx="0" presStyleCnt="3" custLinFactNeighborX="6595" custLinFactNeighborY="-511">
        <dgm:presLayoutVars>
          <dgm:bulletEnabled val="1"/>
        </dgm:presLayoutVars>
      </dgm:prSet>
      <dgm:spPr/>
    </dgm:pt>
    <dgm:pt modelId="{F14472B8-AD1C-4C5A-921C-999801E09FDD}" type="pres">
      <dgm:prSet presAssocID="{E26D7E20-3F76-460C-B8F2-5471AEB12C42}" presName="space" presStyleCnt="0"/>
      <dgm:spPr/>
    </dgm:pt>
    <dgm:pt modelId="{BC32BA32-A412-4480-B876-3D9B444D9731}" type="pres">
      <dgm:prSet presAssocID="{DCBAC994-3007-4DC3-88B1-571F37DB0202}" presName="composite" presStyleCnt="0"/>
      <dgm:spPr/>
    </dgm:pt>
    <dgm:pt modelId="{33B07BF0-CCE6-479D-913C-F0225D69C4DA}" type="pres">
      <dgm:prSet presAssocID="{DCBAC994-3007-4DC3-88B1-571F37DB0202}" presName="parTx" presStyleLbl="alignNode1" presStyleIdx="1" presStyleCnt="3" custLinFactNeighborX="-543" custLinFactNeighborY="879">
        <dgm:presLayoutVars>
          <dgm:chMax val="0"/>
          <dgm:chPref val="0"/>
          <dgm:bulletEnabled val="1"/>
        </dgm:presLayoutVars>
      </dgm:prSet>
      <dgm:spPr/>
    </dgm:pt>
    <dgm:pt modelId="{6B4C7E52-13B3-46D2-B77C-52941833B180}" type="pres">
      <dgm:prSet presAssocID="{DCBAC994-3007-4DC3-88B1-571F37DB0202}" presName="desTx" presStyleLbl="alignAccFollowNode1" presStyleIdx="1" presStyleCnt="3" custLinFactNeighborX="-235" custLinFactNeighborY="-281">
        <dgm:presLayoutVars>
          <dgm:bulletEnabled val="1"/>
        </dgm:presLayoutVars>
      </dgm:prSet>
      <dgm:spPr/>
    </dgm:pt>
    <dgm:pt modelId="{3E4BE244-3059-4664-8C3E-0BE329646B15}" type="pres">
      <dgm:prSet presAssocID="{C6FFAFEF-DCBF-4C1B-A082-387137710769}" presName="space" presStyleCnt="0"/>
      <dgm:spPr/>
    </dgm:pt>
    <dgm:pt modelId="{608351DA-FC17-42AF-8FA4-F05C009FF23F}" type="pres">
      <dgm:prSet presAssocID="{96462E70-BFFB-4CC9-B8E5-1D4196210040}" presName="composite" presStyleCnt="0"/>
      <dgm:spPr/>
    </dgm:pt>
    <dgm:pt modelId="{5F04A9F1-8D88-4227-83BA-1978A52FB725}" type="pres">
      <dgm:prSet presAssocID="{96462E70-BFFB-4CC9-B8E5-1D4196210040}" presName="parTx" presStyleLbl="alignNode1" presStyleIdx="2" presStyleCnt="3" custLinFactNeighborX="-4602" custLinFactNeighborY="-2374">
        <dgm:presLayoutVars>
          <dgm:chMax val="0"/>
          <dgm:chPref val="0"/>
          <dgm:bulletEnabled val="1"/>
        </dgm:presLayoutVars>
      </dgm:prSet>
      <dgm:spPr/>
    </dgm:pt>
    <dgm:pt modelId="{A4C70DD7-1DA0-45F7-A1AA-030A89A301BC}" type="pres">
      <dgm:prSet presAssocID="{96462E70-BFFB-4CC9-B8E5-1D4196210040}" presName="desTx" presStyleLbl="alignAccFollowNode1" presStyleIdx="2" presStyleCnt="3" custLinFactNeighborX="-3891" custLinFactNeighborY="-823">
        <dgm:presLayoutVars>
          <dgm:bulletEnabled val="1"/>
        </dgm:presLayoutVars>
      </dgm:prSet>
      <dgm:spPr/>
    </dgm:pt>
  </dgm:ptLst>
  <dgm:cxnLst>
    <dgm:cxn modelId="{95DCCDCA-3F16-44A6-A604-88F642DE77D6}" type="presOf" srcId="{C2634C98-C7FE-45C4-A602-255F8A10AC1E}" destId="{041E91B4-653B-406C-B3CE-AE32844AA636}" srcOrd="0" destOrd="1" presId="urn:microsoft.com/office/officeart/2005/8/layout/hList1"/>
    <dgm:cxn modelId="{DB771AEE-5D27-42C2-8E5F-56DA60C8A07C}" type="presOf" srcId="{ACB3D778-79D3-479B-A25A-77BD8F9BEB7A}" destId="{A4C70DD7-1DA0-45F7-A1AA-030A89A301BC}" srcOrd="0" destOrd="10" presId="urn:microsoft.com/office/officeart/2005/8/layout/hList1"/>
    <dgm:cxn modelId="{61D483B2-D0C5-46EB-8138-E72895A4A5A1}" type="presOf" srcId="{275A86F0-8C12-43C7-8A94-8B62797E369F}" destId="{A4C70DD7-1DA0-45F7-A1AA-030A89A301BC}" srcOrd="0" destOrd="1" presId="urn:microsoft.com/office/officeart/2005/8/layout/hList1"/>
    <dgm:cxn modelId="{85E07BF5-E5C3-41DA-AF44-25DB9BE46972}" type="presOf" srcId="{DF708D99-1968-4FC5-ABCC-B3DFF8BA080F}" destId="{A4C70DD7-1DA0-45F7-A1AA-030A89A301BC}" srcOrd="0" destOrd="8" presId="urn:microsoft.com/office/officeart/2005/8/layout/hList1"/>
    <dgm:cxn modelId="{52DBD03C-F7E1-43C6-A7E4-6DB0CA393ECB}" srcId="{96462E70-BFFB-4CC9-B8E5-1D4196210040}" destId="{29E6CE07-2760-4E1B-9753-ECEE9CEC5641}" srcOrd="3" destOrd="0" parTransId="{2E7CB174-33AC-4A64-A728-6F0E7723DFE5}" sibTransId="{37A1562C-2BD5-4A24-A7DC-4F83751F098D}"/>
    <dgm:cxn modelId="{5966A6FB-3154-4287-B29D-295BB793948D}" srcId="{96462E70-BFFB-4CC9-B8E5-1D4196210040}" destId="{214DAF66-4FE8-4FE5-A876-6A62C662F739}" srcOrd="6" destOrd="0" parTransId="{84585D30-6B67-4BA8-8F92-20B67F72F762}" sibTransId="{251B0FA2-FDC9-4461-805F-486FDD283253}"/>
    <dgm:cxn modelId="{0F1C8F91-D762-49AE-BFC9-E47511D69BCE}" srcId="{B947E863-39D8-4659-BFDF-0D620B41B637}" destId="{DCBAC994-3007-4DC3-88B1-571F37DB0202}" srcOrd="1" destOrd="0" parTransId="{8904D644-CF99-4644-A789-6A7A7DB73BEC}" sibTransId="{C6FFAFEF-DCBF-4C1B-A082-387137710769}"/>
    <dgm:cxn modelId="{314F4A41-9EC1-4239-836F-835903F95E46}" srcId="{96462E70-BFFB-4CC9-B8E5-1D4196210040}" destId="{76DC6211-7D27-40FF-82DC-E82A6A83928D}" srcOrd="5" destOrd="0" parTransId="{88462115-6CCA-434D-B601-CB080356BFA0}" sibTransId="{34505348-D397-4C4C-991B-D80EA6A849A5}"/>
    <dgm:cxn modelId="{A604190D-6EBB-4452-A7FB-BBFC325ADD73}" srcId="{96462E70-BFFB-4CC9-B8E5-1D4196210040}" destId="{DF708D99-1968-4FC5-ABCC-B3DFF8BA080F}" srcOrd="8" destOrd="0" parTransId="{534FE197-61D8-4701-9033-5EBA6CFA458A}" sibTransId="{635F82C9-98BD-473A-99E1-D181D44848FC}"/>
    <dgm:cxn modelId="{D8CE80AE-9165-42BC-A765-DDA3E04F85F6}" srcId="{96462E70-BFFB-4CC9-B8E5-1D4196210040}" destId="{37E94EDC-6B5D-45F2-A834-AF18E3EFE4B9}" srcOrd="7" destOrd="0" parTransId="{F9AA6929-82B2-4300-A89B-D8E8FA02C7AD}" sibTransId="{104902BD-D75A-4A04-91A1-109C3653FDDE}"/>
    <dgm:cxn modelId="{68DDB9CD-63BA-42A9-A9FF-DC99356486C8}" type="presOf" srcId="{A5E9697D-47EB-4107-B446-35B268EDD7C9}" destId="{6B4C7E52-13B3-46D2-B77C-52941833B180}" srcOrd="0" destOrd="1" presId="urn:microsoft.com/office/officeart/2005/8/layout/hList1"/>
    <dgm:cxn modelId="{A76FD1FD-C736-469A-AD40-9F8144D57D1C}" srcId="{DCBAC994-3007-4DC3-88B1-571F37DB0202}" destId="{05D6FC14-B7A5-46C2-9BD6-EF75FF07E123}" srcOrd="2" destOrd="0" parTransId="{9EA15A54-69AF-419D-9568-DBE1B403E1A9}" sibTransId="{2A8B485B-E90E-448F-925A-56E94A63EC3F}"/>
    <dgm:cxn modelId="{43F0B88B-4324-4FA2-B2A7-F8D795C56528}" type="presOf" srcId="{214DAF66-4FE8-4FE5-A876-6A62C662F739}" destId="{A4C70DD7-1DA0-45F7-A1AA-030A89A301BC}" srcOrd="0" destOrd="6" presId="urn:microsoft.com/office/officeart/2005/8/layout/hList1"/>
    <dgm:cxn modelId="{F83A26F0-6533-430A-81C6-9F0EE2A121BF}" srcId="{96462E70-BFFB-4CC9-B8E5-1D4196210040}" destId="{5F024BE2-8DB2-4AF7-B853-7ECA622EE982}" srcOrd="4" destOrd="0" parTransId="{1F1F78BB-F2A6-4D2A-A24C-E7FDF4F4F3CC}" sibTransId="{084A8B60-D64F-49AB-B3FD-206674EB4861}"/>
    <dgm:cxn modelId="{1DB4FB99-B63D-4722-A908-F38E1E7A2BB0}" type="presOf" srcId="{76DC6211-7D27-40FF-82DC-E82A6A83928D}" destId="{A4C70DD7-1DA0-45F7-A1AA-030A89A301BC}" srcOrd="0" destOrd="5" presId="urn:microsoft.com/office/officeart/2005/8/layout/hList1"/>
    <dgm:cxn modelId="{0F4F2335-6118-40ED-BBEB-24581B168066}" srcId="{96462E70-BFFB-4CC9-B8E5-1D4196210040}" destId="{384C7ECC-5000-44F1-BA16-8E99D4D839A2}" srcOrd="9" destOrd="0" parTransId="{EA688221-0416-44AE-B10E-A50A5ECF3BF0}" sibTransId="{9867CB6D-6E51-4A76-A7DE-77A2A078E40D}"/>
    <dgm:cxn modelId="{83BE4695-9E2E-4E64-83EF-7956155BCBC2}" srcId="{96462E70-BFFB-4CC9-B8E5-1D4196210040}" destId="{ACB3D778-79D3-479B-A25A-77BD8F9BEB7A}" srcOrd="10" destOrd="0" parTransId="{D0380B40-8DC8-41FE-B6E8-98DFDF925606}" sibTransId="{EE23D8B1-191B-40DC-92F5-34232E14FF6A}"/>
    <dgm:cxn modelId="{782E8A48-F4FB-4BA8-B334-FCDB25337D53}" type="presOf" srcId="{29E6CE07-2760-4E1B-9753-ECEE9CEC5641}" destId="{A4C70DD7-1DA0-45F7-A1AA-030A89A301BC}" srcOrd="0" destOrd="3" presId="urn:microsoft.com/office/officeart/2005/8/layout/hList1"/>
    <dgm:cxn modelId="{FF1F1705-8520-4544-BB9C-55AE068ABF19}" type="presOf" srcId="{05D6FC14-B7A5-46C2-9BD6-EF75FF07E123}" destId="{6B4C7E52-13B3-46D2-B77C-52941833B180}" srcOrd="0" destOrd="2" presId="urn:microsoft.com/office/officeart/2005/8/layout/hList1"/>
    <dgm:cxn modelId="{8E074AB2-00A3-4B1F-94C4-729ADE07E9B8}" srcId="{DCBAC994-3007-4DC3-88B1-571F37DB0202}" destId="{12ADA2D5-9577-4458-B2A0-89CAD82238C4}" srcOrd="0" destOrd="0" parTransId="{5C846984-3D84-4DE4-932E-F1B1BA719DFD}" sibTransId="{596E44AB-0857-4F60-96D7-3290C04C4483}"/>
    <dgm:cxn modelId="{9CA3EE0C-E937-4952-8F91-54AB7755C56E}" srcId="{B03721CC-7580-4AE8-A2C0-1BE495FD018F}" destId="{7487669B-65BE-4E74-9F5C-AAA3D5B767C3}" srcOrd="0" destOrd="0" parTransId="{820842F0-23AE-4D03-9CC8-216BF5677E99}" sibTransId="{0B66294E-93EC-4F16-B052-9FDD84A1EB8F}"/>
    <dgm:cxn modelId="{FA058E55-F4DE-4D4F-9034-B124CD428E12}" srcId="{B947E863-39D8-4659-BFDF-0D620B41B637}" destId="{B03721CC-7580-4AE8-A2C0-1BE495FD018F}" srcOrd="0" destOrd="0" parTransId="{3AA4E22F-6084-47EE-B90A-3E1E72CAE1ED}" sibTransId="{E26D7E20-3F76-460C-B8F2-5471AEB12C42}"/>
    <dgm:cxn modelId="{36AB2425-C5FB-4098-8F42-A47026E67F1A}" srcId="{DCBAC994-3007-4DC3-88B1-571F37DB0202}" destId="{A5E9697D-47EB-4107-B446-35B268EDD7C9}" srcOrd="1" destOrd="0" parTransId="{91FC0AF1-4BC1-41E5-807C-11A91DA72904}" sibTransId="{80852795-C3D4-41AB-84EE-D99CE1C23567}"/>
    <dgm:cxn modelId="{EAA58F89-B313-4E55-812A-919E99A38F2B}" type="presOf" srcId="{12ADA2D5-9577-4458-B2A0-89CAD82238C4}" destId="{6B4C7E52-13B3-46D2-B77C-52941833B180}" srcOrd="0" destOrd="0" presId="urn:microsoft.com/office/officeart/2005/8/layout/hList1"/>
    <dgm:cxn modelId="{6C82BCDC-B558-429E-B281-B0BD1EBC6C67}" type="presOf" srcId="{37E94EDC-6B5D-45F2-A834-AF18E3EFE4B9}" destId="{A4C70DD7-1DA0-45F7-A1AA-030A89A301BC}" srcOrd="0" destOrd="7" presId="urn:microsoft.com/office/officeart/2005/8/layout/hList1"/>
    <dgm:cxn modelId="{6E500758-3086-47F6-B18E-57C8B70330B0}" type="presOf" srcId="{96462E70-BFFB-4CC9-B8E5-1D4196210040}" destId="{5F04A9F1-8D88-4227-83BA-1978A52FB725}" srcOrd="0" destOrd="0" presId="urn:microsoft.com/office/officeart/2005/8/layout/hList1"/>
    <dgm:cxn modelId="{73836C3F-557A-4748-8D24-F85D84B3E1EF}" type="presOf" srcId="{8BDB23A3-8AA6-42BA-96C1-E320839569C2}" destId="{A4C70DD7-1DA0-45F7-A1AA-030A89A301BC}" srcOrd="0" destOrd="0" presId="urn:microsoft.com/office/officeart/2005/8/layout/hList1"/>
    <dgm:cxn modelId="{1B067CF0-FB03-4BC0-9E9A-C5F2DB083DF2}" type="presOf" srcId="{DCBAC994-3007-4DC3-88B1-571F37DB0202}" destId="{33B07BF0-CCE6-479D-913C-F0225D69C4DA}" srcOrd="0" destOrd="0" presId="urn:microsoft.com/office/officeart/2005/8/layout/hList1"/>
    <dgm:cxn modelId="{87EAC67C-826C-4E37-BFF6-664A85AEE148}" srcId="{B947E863-39D8-4659-BFDF-0D620B41B637}" destId="{96462E70-BFFB-4CC9-B8E5-1D4196210040}" srcOrd="2" destOrd="0" parTransId="{E42A991C-E347-44EE-9093-E33E6DC2A9CE}" sibTransId="{1D6E83E1-2087-4591-9A9D-E8D851451280}"/>
    <dgm:cxn modelId="{4D471A9B-D2FC-4350-9304-FAD0ACE2198F}" srcId="{96462E70-BFFB-4CC9-B8E5-1D4196210040}" destId="{275A86F0-8C12-43C7-8A94-8B62797E369F}" srcOrd="1" destOrd="0" parTransId="{0C065D0F-7E70-49F5-9EBE-C7F1201E9BCF}" sibTransId="{94242313-74AA-4AB6-9D2C-9057711CD29E}"/>
    <dgm:cxn modelId="{48E05E75-133D-4203-8157-36B949C0A985}" type="presOf" srcId="{7487669B-65BE-4E74-9F5C-AAA3D5B767C3}" destId="{041E91B4-653B-406C-B3CE-AE32844AA636}" srcOrd="0" destOrd="0" presId="urn:microsoft.com/office/officeart/2005/8/layout/hList1"/>
    <dgm:cxn modelId="{B7987931-E61E-4EC2-A7AE-8F61227C7AD8}" srcId="{96462E70-BFFB-4CC9-B8E5-1D4196210040}" destId="{558BA146-F817-4C77-9A17-55FEBADB3819}" srcOrd="2" destOrd="0" parTransId="{A1A575EC-538D-469C-9B00-934AFBA7617A}" sibTransId="{ED1B8291-21EA-452E-B4DC-E08BB4BF204C}"/>
    <dgm:cxn modelId="{BBA75838-3E86-40E0-A302-DA8D758F53A3}" srcId="{B03721CC-7580-4AE8-A2C0-1BE495FD018F}" destId="{C2634C98-C7FE-45C4-A602-255F8A10AC1E}" srcOrd="1" destOrd="0" parTransId="{5E64DE8A-6C8F-4889-9C8A-0F5AD2CF1867}" sibTransId="{67D4DCD8-F16A-4C9F-9F20-35E5905B959A}"/>
    <dgm:cxn modelId="{00891066-06A2-4846-A640-99EF10680B4E}" type="presOf" srcId="{5F024BE2-8DB2-4AF7-B853-7ECA622EE982}" destId="{A4C70DD7-1DA0-45F7-A1AA-030A89A301BC}" srcOrd="0" destOrd="4" presId="urn:microsoft.com/office/officeart/2005/8/layout/hList1"/>
    <dgm:cxn modelId="{776DDB69-5270-4885-8A64-9157FE6D3AB5}" type="presOf" srcId="{558BA146-F817-4C77-9A17-55FEBADB3819}" destId="{A4C70DD7-1DA0-45F7-A1AA-030A89A301BC}" srcOrd="0" destOrd="2" presId="urn:microsoft.com/office/officeart/2005/8/layout/hList1"/>
    <dgm:cxn modelId="{3E3D0EE5-5664-4F83-A3F7-1184F16EA0A1}" srcId="{96462E70-BFFB-4CC9-B8E5-1D4196210040}" destId="{8BDB23A3-8AA6-42BA-96C1-E320839569C2}" srcOrd="0" destOrd="0" parTransId="{12EA9FD3-71DB-451C-9B49-9348BEBAD815}" sibTransId="{C6F99F14-07ED-4E72-A6C9-6B6B289DA8E9}"/>
    <dgm:cxn modelId="{AB242F59-2DF0-4C4C-91A6-6FB47C116DCF}" type="presOf" srcId="{384C7ECC-5000-44F1-BA16-8E99D4D839A2}" destId="{A4C70DD7-1DA0-45F7-A1AA-030A89A301BC}" srcOrd="0" destOrd="9" presId="urn:microsoft.com/office/officeart/2005/8/layout/hList1"/>
    <dgm:cxn modelId="{A033A6B6-0D1D-4DDE-A964-75C6048F88AF}" type="presOf" srcId="{B947E863-39D8-4659-BFDF-0D620B41B637}" destId="{7801C84D-01C0-481B-9768-2BFDF16011DB}" srcOrd="0" destOrd="0" presId="urn:microsoft.com/office/officeart/2005/8/layout/hList1"/>
    <dgm:cxn modelId="{E60DFC41-F112-4B22-8B2A-4D752608E0F2}" type="presOf" srcId="{B03721CC-7580-4AE8-A2C0-1BE495FD018F}" destId="{BE00BE13-AF0C-4FEF-81BC-05E8AFCA6473}" srcOrd="0" destOrd="0" presId="urn:microsoft.com/office/officeart/2005/8/layout/hList1"/>
    <dgm:cxn modelId="{E86D8445-517C-40DC-B61F-3A0A25F95F73}" type="presParOf" srcId="{7801C84D-01C0-481B-9768-2BFDF16011DB}" destId="{3F3198E4-0083-4ADC-A7CF-0147975221CF}" srcOrd="0" destOrd="0" presId="urn:microsoft.com/office/officeart/2005/8/layout/hList1"/>
    <dgm:cxn modelId="{37DB82AD-6C58-43BE-9542-17175A6FD879}" type="presParOf" srcId="{3F3198E4-0083-4ADC-A7CF-0147975221CF}" destId="{BE00BE13-AF0C-4FEF-81BC-05E8AFCA6473}" srcOrd="0" destOrd="0" presId="urn:microsoft.com/office/officeart/2005/8/layout/hList1"/>
    <dgm:cxn modelId="{9A886C5F-3BF9-4988-B258-69C0105E9A42}" type="presParOf" srcId="{3F3198E4-0083-4ADC-A7CF-0147975221CF}" destId="{041E91B4-653B-406C-B3CE-AE32844AA636}" srcOrd="1" destOrd="0" presId="urn:microsoft.com/office/officeart/2005/8/layout/hList1"/>
    <dgm:cxn modelId="{F726C7E1-B8F8-4416-9589-D1169E349281}" type="presParOf" srcId="{7801C84D-01C0-481B-9768-2BFDF16011DB}" destId="{F14472B8-AD1C-4C5A-921C-999801E09FDD}" srcOrd="1" destOrd="0" presId="urn:microsoft.com/office/officeart/2005/8/layout/hList1"/>
    <dgm:cxn modelId="{1EEFE7DE-1BD5-4D18-822E-AD2F33A8FA67}" type="presParOf" srcId="{7801C84D-01C0-481B-9768-2BFDF16011DB}" destId="{BC32BA32-A412-4480-B876-3D9B444D9731}" srcOrd="2" destOrd="0" presId="urn:microsoft.com/office/officeart/2005/8/layout/hList1"/>
    <dgm:cxn modelId="{DD6C8C80-C706-4AF7-957E-CECE728D8D1B}" type="presParOf" srcId="{BC32BA32-A412-4480-B876-3D9B444D9731}" destId="{33B07BF0-CCE6-479D-913C-F0225D69C4DA}" srcOrd="0" destOrd="0" presId="urn:microsoft.com/office/officeart/2005/8/layout/hList1"/>
    <dgm:cxn modelId="{253E5990-1510-446C-8836-A545FF41DCBB}" type="presParOf" srcId="{BC32BA32-A412-4480-B876-3D9B444D9731}" destId="{6B4C7E52-13B3-46D2-B77C-52941833B180}" srcOrd="1" destOrd="0" presId="urn:microsoft.com/office/officeart/2005/8/layout/hList1"/>
    <dgm:cxn modelId="{B23B43B5-DA94-444D-B1B7-CDC55716679C}" type="presParOf" srcId="{7801C84D-01C0-481B-9768-2BFDF16011DB}" destId="{3E4BE244-3059-4664-8C3E-0BE329646B15}" srcOrd="3" destOrd="0" presId="urn:microsoft.com/office/officeart/2005/8/layout/hList1"/>
    <dgm:cxn modelId="{62A7335F-5FF2-45C7-A585-A808330E13D8}" type="presParOf" srcId="{7801C84D-01C0-481B-9768-2BFDF16011DB}" destId="{608351DA-FC17-42AF-8FA4-F05C009FF23F}" srcOrd="4" destOrd="0" presId="urn:microsoft.com/office/officeart/2005/8/layout/hList1"/>
    <dgm:cxn modelId="{8E822EA7-4B94-4796-883F-9D9D3263564F}" type="presParOf" srcId="{608351DA-FC17-42AF-8FA4-F05C009FF23F}" destId="{5F04A9F1-8D88-4227-83BA-1978A52FB725}" srcOrd="0" destOrd="0" presId="urn:microsoft.com/office/officeart/2005/8/layout/hList1"/>
    <dgm:cxn modelId="{70E36CB1-BB8F-4B5C-9E2E-8DA3F02D3E78}" type="presParOf" srcId="{608351DA-FC17-42AF-8FA4-F05C009FF23F}" destId="{A4C70DD7-1DA0-45F7-A1AA-030A89A301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47E863-39D8-4659-BFDF-0D620B41B6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3721CC-7580-4AE8-A2C0-1BE495FD018F}">
      <dgm:prSet phldrT="[Text]" custT="1"/>
      <dgm:spPr/>
      <dgm:t>
        <a:bodyPr/>
        <a:lstStyle/>
        <a:p>
          <a:r>
            <a:rPr lang="en-US" sz="2000" b="1" dirty="0">
              <a:latin typeface="Arial" pitchFamily="34" charset="0"/>
              <a:cs typeface="Arial" pitchFamily="34" charset="0"/>
            </a:rPr>
            <a:t>Caregiving:</a:t>
          </a:r>
        </a:p>
      </dgm:t>
    </dgm:pt>
    <dgm:pt modelId="{3AA4E22F-6084-47EE-B90A-3E1E72CAE1ED}" type="parTrans" cxnId="{FA058E55-F4DE-4D4F-9034-B124CD428E12}">
      <dgm:prSet/>
      <dgm:spPr/>
      <dgm:t>
        <a:bodyPr/>
        <a:lstStyle/>
        <a:p>
          <a:endParaRPr lang="en-US"/>
        </a:p>
      </dgm:t>
    </dgm:pt>
    <dgm:pt modelId="{E26D7E20-3F76-460C-B8F2-5471AEB12C42}" type="sibTrans" cxnId="{FA058E55-F4DE-4D4F-9034-B124CD428E12}">
      <dgm:prSet/>
      <dgm:spPr/>
      <dgm:t>
        <a:bodyPr/>
        <a:lstStyle/>
        <a:p>
          <a:endParaRPr lang="en-US"/>
        </a:p>
      </dgm:t>
    </dgm:pt>
    <dgm:pt modelId="{7487669B-65BE-4E74-9F5C-AAA3D5B767C3}">
      <dgm:prSet phldrT="[Text]" custT="1"/>
      <dgm:spPr/>
      <dgm:t>
        <a:bodyPr/>
        <a:lstStyle/>
        <a:p>
          <a:r>
            <a:rPr lang="en-US" sz="1800" b="1" dirty="0">
              <a:latin typeface="Arial" pitchFamily="34" charset="0"/>
              <a:cs typeface="Arial" pitchFamily="34" charset="0"/>
            </a:rPr>
            <a:t>Silverado Senior Living</a:t>
          </a:r>
        </a:p>
      </dgm:t>
    </dgm:pt>
    <dgm:pt modelId="{820842F0-23AE-4D03-9CC8-216BF5677E99}" type="parTrans" cxnId="{9CA3EE0C-E937-4952-8F91-54AB7755C56E}">
      <dgm:prSet/>
      <dgm:spPr/>
      <dgm:t>
        <a:bodyPr/>
        <a:lstStyle/>
        <a:p>
          <a:endParaRPr lang="en-US"/>
        </a:p>
      </dgm:t>
    </dgm:pt>
    <dgm:pt modelId="{0B66294E-93EC-4F16-B052-9FDD84A1EB8F}" type="sibTrans" cxnId="{9CA3EE0C-E937-4952-8F91-54AB7755C56E}">
      <dgm:prSet/>
      <dgm:spPr/>
      <dgm:t>
        <a:bodyPr/>
        <a:lstStyle/>
        <a:p>
          <a:endParaRPr lang="en-US"/>
        </a:p>
      </dgm:t>
    </dgm:pt>
    <dgm:pt modelId="{DCBAC994-3007-4DC3-88B1-571F37DB0202}">
      <dgm:prSet phldrT="[Text]" custT="1"/>
      <dgm:spPr/>
      <dgm:t>
        <a:bodyPr/>
        <a:lstStyle/>
        <a:p>
          <a:r>
            <a:rPr lang="en-US" sz="2000" b="1" dirty="0">
              <a:latin typeface="Arial" pitchFamily="34" charset="0"/>
              <a:cs typeface="Arial" pitchFamily="34" charset="0"/>
            </a:rPr>
            <a:t>Pets:</a:t>
          </a:r>
        </a:p>
      </dgm:t>
    </dgm:pt>
    <dgm:pt modelId="{8904D644-CF99-4644-A789-6A7A7DB73BEC}" type="parTrans" cxnId="{0F1C8F91-D762-49AE-BFC9-E47511D69BCE}">
      <dgm:prSet/>
      <dgm:spPr/>
      <dgm:t>
        <a:bodyPr/>
        <a:lstStyle/>
        <a:p>
          <a:endParaRPr lang="en-US"/>
        </a:p>
      </dgm:t>
    </dgm:pt>
    <dgm:pt modelId="{C6FFAFEF-DCBF-4C1B-A082-387137710769}" type="sibTrans" cxnId="{0F1C8F91-D762-49AE-BFC9-E47511D69BCE}">
      <dgm:prSet/>
      <dgm:spPr/>
      <dgm:t>
        <a:bodyPr/>
        <a:lstStyle/>
        <a:p>
          <a:endParaRPr lang="en-US"/>
        </a:p>
      </dgm:t>
    </dgm:pt>
    <dgm:pt modelId="{12ADA2D5-9577-4458-B2A0-89CAD82238C4}">
      <dgm:prSet phldrT="[Text]" custT="1"/>
      <dgm:spPr/>
      <dgm:t>
        <a:bodyPr/>
        <a:lstStyle/>
        <a:p>
          <a:r>
            <a:rPr lang="en-US" sz="1800" b="1" dirty="0">
              <a:latin typeface="Arial" pitchFamily="34" charset="0"/>
              <a:cs typeface="Arial" pitchFamily="34" charset="0"/>
            </a:rPr>
            <a:t>Petco</a:t>
          </a:r>
        </a:p>
      </dgm:t>
    </dgm:pt>
    <dgm:pt modelId="{5C846984-3D84-4DE4-932E-F1B1BA719DFD}" type="parTrans" cxnId="{8E074AB2-00A3-4B1F-94C4-729ADE07E9B8}">
      <dgm:prSet/>
      <dgm:spPr/>
      <dgm:t>
        <a:bodyPr/>
        <a:lstStyle/>
        <a:p>
          <a:endParaRPr lang="en-US"/>
        </a:p>
      </dgm:t>
    </dgm:pt>
    <dgm:pt modelId="{596E44AB-0857-4F60-96D7-3290C04C4483}" type="sibTrans" cxnId="{8E074AB2-00A3-4B1F-94C4-729ADE07E9B8}">
      <dgm:prSet/>
      <dgm:spPr/>
      <dgm:t>
        <a:bodyPr/>
        <a:lstStyle/>
        <a:p>
          <a:endParaRPr lang="en-US"/>
        </a:p>
      </dgm:t>
    </dgm:pt>
    <dgm:pt modelId="{96462E70-BFFB-4CC9-B8E5-1D4196210040}">
      <dgm:prSet phldrT="[Text]" custT="1"/>
      <dgm:spPr/>
      <dgm:t>
        <a:bodyPr/>
        <a:lstStyle/>
        <a:p>
          <a:r>
            <a:rPr lang="en-US" sz="2000" b="1" dirty="0">
              <a:latin typeface="Arial" pitchFamily="34" charset="0"/>
              <a:cs typeface="Arial" pitchFamily="34" charset="0"/>
            </a:rPr>
            <a:t>Hospitality:</a:t>
          </a:r>
        </a:p>
      </dgm:t>
    </dgm:pt>
    <dgm:pt modelId="{E42A991C-E347-44EE-9093-E33E6DC2A9CE}" type="parTrans" cxnId="{87EAC67C-826C-4E37-BFF6-664A85AEE148}">
      <dgm:prSet/>
      <dgm:spPr/>
      <dgm:t>
        <a:bodyPr/>
        <a:lstStyle/>
        <a:p>
          <a:endParaRPr lang="en-US"/>
        </a:p>
      </dgm:t>
    </dgm:pt>
    <dgm:pt modelId="{1D6E83E1-2087-4591-9A9D-E8D851451280}" type="sibTrans" cxnId="{87EAC67C-826C-4E37-BFF6-664A85AEE148}">
      <dgm:prSet/>
      <dgm:spPr/>
      <dgm:t>
        <a:bodyPr/>
        <a:lstStyle/>
        <a:p>
          <a:endParaRPr lang="en-US"/>
        </a:p>
      </dgm:t>
    </dgm:pt>
    <dgm:pt modelId="{8BDB23A3-8AA6-42BA-96C1-E320839569C2}">
      <dgm:prSet phldrT="[Text]" custT="1"/>
      <dgm:spPr/>
      <dgm:t>
        <a:bodyPr/>
        <a:lstStyle/>
        <a:p>
          <a:r>
            <a:rPr lang="en-US" sz="1800" b="1" dirty="0">
              <a:latin typeface="Arial" pitchFamily="34" charset="0"/>
              <a:cs typeface="Arial" pitchFamily="34" charset="0"/>
            </a:rPr>
            <a:t>La Quinta Hotels</a:t>
          </a:r>
        </a:p>
      </dgm:t>
    </dgm:pt>
    <dgm:pt modelId="{12EA9FD3-71DB-451C-9B49-9348BEBAD815}" type="parTrans" cxnId="{3E3D0EE5-5664-4F83-A3F7-1184F16EA0A1}">
      <dgm:prSet/>
      <dgm:spPr/>
      <dgm:t>
        <a:bodyPr/>
        <a:lstStyle/>
        <a:p>
          <a:endParaRPr lang="en-US"/>
        </a:p>
      </dgm:t>
    </dgm:pt>
    <dgm:pt modelId="{C6F99F14-07ED-4E72-A6C9-6B6B289DA8E9}" type="sibTrans" cxnId="{3E3D0EE5-5664-4F83-A3F7-1184F16EA0A1}">
      <dgm:prSet/>
      <dgm:spPr/>
      <dgm:t>
        <a:bodyPr/>
        <a:lstStyle/>
        <a:p>
          <a:endParaRPr lang="en-US"/>
        </a:p>
      </dgm:t>
    </dgm:pt>
    <dgm:pt modelId="{C4E5C79D-A4F8-4E99-88E8-DD3C951D6B92}">
      <dgm:prSet phldrT="[Text]" custT="1"/>
      <dgm:spPr/>
      <dgm:t>
        <a:bodyPr/>
        <a:lstStyle/>
        <a:p>
          <a:r>
            <a:rPr lang="en-US" sz="1800" b="1" dirty="0">
              <a:latin typeface="Arial" pitchFamily="34" charset="0"/>
              <a:cs typeface="Arial" pitchFamily="34" charset="0"/>
            </a:rPr>
            <a:t>CHOC</a:t>
          </a:r>
        </a:p>
      </dgm:t>
    </dgm:pt>
    <dgm:pt modelId="{4D069F84-C031-41A9-B66A-011BF53D2B64}" type="parTrans" cxnId="{4D1CC264-5FF9-47CA-B751-2578F4F9DAE8}">
      <dgm:prSet/>
      <dgm:spPr/>
      <dgm:t>
        <a:bodyPr/>
        <a:lstStyle/>
        <a:p>
          <a:endParaRPr lang="en-US"/>
        </a:p>
      </dgm:t>
    </dgm:pt>
    <dgm:pt modelId="{866EB4B3-8836-455C-9874-D208EE19E3C2}" type="sibTrans" cxnId="{4D1CC264-5FF9-47CA-B751-2578F4F9DAE8}">
      <dgm:prSet/>
      <dgm:spPr/>
      <dgm:t>
        <a:bodyPr/>
        <a:lstStyle/>
        <a:p>
          <a:endParaRPr lang="en-US"/>
        </a:p>
      </dgm:t>
    </dgm:pt>
    <dgm:pt modelId="{7865EB19-D2BD-4A9F-AFD6-47A29F130A56}">
      <dgm:prSet phldrT="[Text]" custT="1"/>
      <dgm:spPr/>
      <dgm:t>
        <a:bodyPr/>
        <a:lstStyle/>
        <a:p>
          <a:r>
            <a:rPr lang="en-US" sz="1800" b="1" dirty="0">
              <a:latin typeface="Arial" pitchFamily="34" charset="0"/>
              <a:cs typeface="Arial" pitchFamily="34" charset="0"/>
            </a:rPr>
            <a:t>Atria Senior Living</a:t>
          </a:r>
          <a:r>
            <a:rPr lang="en-US" sz="1800" b="1" dirty="0">
              <a:solidFill>
                <a:srgbClr val="00B050"/>
              </a:solidFill>
              <a:latin typeface="Arial" pitchFamily="34" charset="0"/>
              <a:cs typeface="Arial" pitchFamily="34" charset="0"/>
            </a:rPr>
            <a:t>$</a:t>
          </a:r>
          <a:endParaRPr lang="en-US" sz="1800" b="1" dirty="0">
            <a:latin typeface="Arial" pitchFamily="34" charset="0"/>
            <a:cs typeface="Arial" pitchFamily="34" charset="0"/>
          </a:endParaRPr>
        </a:p>
      </dgm:t>
    </dgm:pt>
    <dgm:pt modelId="{196FBA59-5355-4BE8-8836-3D265D4501A8}" type="parTrans" cxnId="{F09AB31A-A5BF-4552-8033-14DB53925FF8}">
      <dgm:prSet/>
      <dgm:spPr/>
      <dgm:t>
        <a:bodyPr/>
        <a:lstStyle/>
        <a:p>
          <a:endParaRPr lang="en-US"/>
        </a:p>
      </dgm:t>
    </dgm:pt>
    <dgm:pt modelId="{9032765A-66ED-44AB-9EA6-569ABED63566}" type="sibTrans" cxnId="{F09AB31A-A5BF-4552-8033-14DB53925FF8}">
      <dgm:prSet/>
      <dgm:spPr/>
      <dgm:t>
        <a:bodyPr/>
        <a:lstStyle/>
        <a:p>
          <a:endParaRPr lang="en-US"/>
        </a:p>
      </dgm:t>
    </dgm:pt>
    <dgm:pt modelId="{C3D02599-9168-40F2-9EA0-78FDB84DEF82}">
      <dgm:prSet phldrT="[Text]" custT="1"/>
      <dgm:spPr/>
      <dgm:t>
        <a:bodyPr/>
        <a:lstStyle/>
        <a:p>
          <a:r>
            <a:rPr lang="en-US" sz="1800" b="1" dirty="0">
              <a:latin typeface="Arial" pitchFamily="34" charset="0"/>
              <a:cs typeface="Arial" pitchFamily="34" charset="0"/>
            </a:rPr>
            <a:t>Woodbridge Manor</a:t>
          </a:r>
        </a:p>
      </dgm:t>
    </dgm:pt>
    <dgm:pt modelId="{463C6B5E-CF66-495E-AEF7-23C92459C020}" type="parTrans" cxnId="{3BFA4916-008C-4CD3-B087-9F7E77752B7F}">
      <dgm:prSet/>
      <dgm:spPr/>
      <dgm:t>
        <a:bodyPr/>
        <a:lstStyle/>
        <a:p>
          <a:endParaRPr lang="en-US"/>
        </a:p>
      </dgm:t>
    </dgm:pt>
    <dgm:pt modelId="{3D476B98-D2E1-440B-A4DC-13F6A0E501AD}" type="sibTrans" cxnId="{3BFA4916-008C-4CD3-B087-9F7E77752B7F}">
      <dgm:prSet/>
      <dgm:spPr/>
      <dgm:t>
        <a:bodyPr/>
        <a:lstStyle/>
        <a:p>
          <a:endParaRPr lang="en-US"/>
        </a:p>
      </dgm:t>
    </dgm:pt>
    <dgm:pt modelId="{736ADD59-9517-4F9C-AB1C-CF7EC25E9FD0}">
      <dgm:prSet phldrT="[Text]" custT="1"/>
      <dgm:spPr/>
      <dgm:t>
        <a:bodyPr/>
        <a:lstStyle/>
        <a:p>
          <a:r>
            <a:rPr lang="en-US" sz="1800" b="1" dirty="0">
              <a:latin typeface="Arial" pitchFamily="34" charset="0"/>
              <a:cs typeface="Arial" pitchFamily="34" charset="0"/>
            </a:rPr>
            <a:t>Boys and Girls Club</a:t>
          </a:r>
          <a:r>
            <a:rPr lang="en-US" sz="1800" b="1" dirty="0">
              <a:solidFill>
                <a:srgbClr val="00B050"/>
              </a:solidFill>
              <a:latin typeface="Arial" pitchFamily="34" charset="0"/>
              <a:cs typeface="Arial" pitchFamily="34" charset="0"/>
            </a:rPr>
            <a:t>$</a:t>
          </a:r>
          <a:endParaRPr lang="en-US" sz="1800" b="1" dirty="0">
            <a:latin typeface="Arial" pitchFamily="34" charset="0"/>
            <a:cs typeface="Arial" pitchFamily="34" charset="0"/>
          </a:endParaRPr>
        </a:p>
      </dgm:t>
    </dgm:pt>
    <dgm:pt modelId="{2681B1C7-E33F-4B41-903C-CB574F662D25}" type="parTrans" cxnId="{C8E3B6BD-F4FD-4833-AA5B-19167BFC4500}">
      <dgm:prSet/>
      <dgm:spPr/>
      <dgm:t>
        <a:bodyPr/>
        <a:lstStyle/>
        <a:p>
          <a:endParaRPr lang="en-US"/>
        </a:p>
      </dgm:t>
    </dgm:pt>
    <dgm:pt modelId="{93BB48C8-D00B-492C-8BE9-0629B5988518}" type="sibTrans" cxnId="{C8E3B6BD-F4FD-4833-AA5B-19167BFC4500}">
      <dgm:prSet/>
      <dgm:spPr/>
      <dgm:t>
        <a:bodyPr/>
        <a:lstStyle/>
        <a:p>
          <a:endParaRPr lang="en-US"/>
        </a:p>
      </dgm:t>
    </dgm:pt>
    <dgm:pt modelId="{11B2E8D7-8C55-4681-B6D4-D3A100FB36A0}">
      <dgm:prSet phldrT="[Text]" custT="1"/>
      <dgm:spPr/>
      <dgm:t>
        <a:bodyPr/>
        <a:lstStyle/>
        <a:p>
          <a:r>
            <a:rPr lang="en-US" sz="1800" b="1" dirty="0">
              <a:latin typeface="Arial" pitchFamily="34" charset="0"/>
              <a:cs typeface="Arial" pitchFamily="34" charset="0"/>
            </a:rPr>
            <a:t>Betsy’s Day Care</a:t>
          </a:r>
        </a:p>
      </dgm:t>
    </dgm:pt>
    <dgm:pt modelId="{C950F85E-BEDD-4E82-B475-3FBCF33DFA4E}" type="parTrans" cxnId="{12DCA416-2300-47AF-9EDC-7005E2716316}">
      <dgm:prSet/>
      <dgm:spPr/>
      <dgm:t>
        <a:bodyPr/>
        <a:lstStyle/>
        <a:p>
          <a:endParaRPr lang="en-US"/>
        </a:p>
      </dgm:t>
    </dgm:pt>
    <dgm:pt modelId="{FDB24915-10C6-45F1-B2CF-153250A3B95C}" type="sibTrans" cxnId="{12DCA416-2300-47AF-9EDC-7005E2716316}">
      <dgm:prSet/>
      <dgm:spPr/>
      <dgm:t>
        <a:bodyPr/>
        <a:lstStyle/>
        <a:p>
          <a:endParaRPr lang="en-US"/>
        </a:p>
      </dgm:t>
    </dgm:pt>
    <dgm:pt modelId="{E14A4852-CD18-40D9-8298-07DD8CF2B501}">
      <dgm:prSet phldrT="[Text]" custT="1"/>
      <dgm:spPr/>
      <dgm:t>
        <a:bodyPr/>
        <a:lstStyle/>
        <a:p>
          <a:r>
            <a:rPr lang="en-US" sz="1800" b="1" dirty="0">
              <a:latin typeface="Arial" pitchFamily="34" charset="0"/>
              <a:cs typeface="Arial" pitchFamily="34" charset="0"/>
            </a:rPr>
            <a:t>Pet Supply</a:t>
          </a:r>
        </a:p>
      </dgm:t>
    </dgm:pt>
    <dgm:pt modelId="{B408A14D-CA17-4158-B591-65492EC4368D}" type="parTrans" cxnId="{CDD964FB-7225-4481-A1C1-D4C572E4210E}">
      <dgm:prSet/>
      <dgm:spPr/>
      <dgm:t>
        <a:bodyPr/>
        <a:lstStyle/>
        <a:p>
          <a:endParaRPr lang="en-US"/>
        </a:p>
      </dgm:t>
    </dgm:pt>
    <dgm:pt modelId="{3A4B70F7-6DA3-4D16-879F-47017B0BB355}" type="sibTrans" cxnId="{CDD964FB-7225-4481-A1C1-D4C572E4210E}">
      <dgm:prSet/>
      <dgm:spPr/>
      <dgm:t>
        <a:bodyPr/>
        <a:lstStyle/>
        <a:p>
          <a:endParaRPr lang="en-US"/>
        </a:p>
      </dgm:t>
    </dgm:pt>
    <dgm:pt modelId="{FAA7EEA2-CE91-44EC-81A7-E1807C69B2B0}">
      <dgm:prSet phldrT="[Text]" custT="1"/>
      <dgm:spPr/>
      <dgm:t>
        <a:bodyPr/>
        <a:lstStyle/>
        <a:p>
          <a:r>
            <a:rPr lang="en-US" sz="1800" b="1" dirty="0">
              <a:latin typeface="Arial" pitchFamily="34" charset="0"/>
              <a:cs typeface="Arial" pitchFamily="34" charset="0"/>
            </a:rPr>
            <a:t>Stonecreek Animal Hospital</a:t>
          </a:r>
        </a:p>
      </dgm:t>
    </dgm:pt>
    <dgm:pt modelId="{A4726AF0-DAC3-4675-B4D3-2A80E07BAD00}" type="parTrans" cxnId="{301013BE-5349-4B36-B45E-A26F7EB4BB5A}">
      <dgm:prSet/>
      <dgm:spPr/>
      <dgm:t>
        <a:bodyPr/>
        <a:lstStyle/>
        <a:p>
          <a:endParaRPr lang="en-US"/>
        </a:p>
      </dgm:t>
    </dgm:pt>
    <dgm:pt modelId="{A24FB63B-96A3-4C21-B6D3-74187CE758E8}" type="sibTrans" cxnId="{301013BE-5349-4B36-B45E-A26F7EB4BB5A}">
      <dgm:prSet/>
      <dgm:spPr/>
      <dgm:t>
        <a:bodyPr/>
        <a:lstStyle/>
        <a:p>
          <a:endParaRPr lang="en-US"/>
        </a:p>
      </dgm:t>
    </dgm:pt>
    <dgm:pt modelId="{0D421959-E5BB-48C1-8C5F-641D31F3A11C}">
      <dgm:prSet phldrT="[Text]" custT="1"/>
      <dgm:spPr/>
      <dgm:t>
        <a:bodyPr/>
        <a:lstStyle/>
        <a:p>
          <a:r>
            <a:rPr lang="en-US" sz="1800" b="1" dirty="0">
              <a:latin typeface="Arial" pitchFamily="34" charset="0"/>
              <a:cs typeface="Arial" pitchFamily="34" charset="0"/>
            </a:rPr>
            <a:t>City of Irvine Animal Shelter</a:t>
          </a:r>
        </a:p>
      </dgm:t>
    </dgm:pt>
    <dgm:pt modelId="{04A50A45-16A5-4858-9333-F42D406F2B65}" type="parTrans" cxnId="{5184DC30-8CDB-4ECD-8E85-FF04D0F80673}">
      <dgm:prSet/>
      <dgm:spPr/>
      <dgm:t>
        <a:bodyPr/>
        <a:lstStyle/>
        <a:p>
          <a:endParaRPr lang="en-US"/>
        </a:p>
      </dgm:t>
    </dgm:pt>
    <dgm:pt modelId="{B54EFA1D-DD33-45DB-B83F-8C98E9BA715E}" type="sibTrans" cxnId="{5184DC30-8CDB-4ECD-8E85-FF04D0F80673}">
      <dgm:prSet/>
      <dgm:spPr/>
      <dgm:t>
        <a:bodyPr/>
        <a:lstStyle/>
        <a:p>
          <a:endParaRPr lang="en-US"/>
        </a:p>
      </dgm:t>
    </dgm:pt>
    <dgm:pt modelId="{0E5D1741-7504-4A3F-BEBA-CED65634F980}">
      <dgm:prSet phldrT="[Text]" custT="1"/>
      <dgm:spPr/>
      <dgm:t>
        <a:bodyPr/>
        <a:lstStyle/>
        <a:p>
          <a:r>
            <a:rPr lang="en-US" sz="1800" b="1" dirty="0">
              <a:latin typeface="Arial" pitchFamily="34" charset="0"/>
              <a:cs typeface="Arial" pitchFamily="34" charset="0"/>
            </a:rPr>
            <a:t>Russo’s</a:t>
          </a:r>
        </a:p>
      </dgm:t>
    </dgm:pt>
    <dgm:pt modelId="{03182E7E-FFE8-456C-83B0-0BAB92CA7A7E}" type="parTrans" cxnId="{08624507-A051-49BC-AE07-3C128470ACF8}">
      <dgm:prSet/>
      <dgm:spPr/>
      <dgm:t>
        <a:bodyPr/>
        <a:lstStyle/>
        <a:p>
          <a:endParaRPr lang="en-US"/>
        </a:p>
      </dgm:t>
    </dgm:pt>
    <dgm:pt modelId="{0C5A1D31-830E-4DFD-BCB5-175B7B5C548C}" type="sibTrans" cxnId="{08624507-A051-49BC-AE07-3C128470ACF8}">
      <dgm:prSet/>
      <dgm:spPr/>
      <dgm:t>
        <a:bodyPr/>
        <a:lstStyle/>
        <a:p>
          <a:endParaRPr lang="en-US"/>
        </a:p>
      </dgm:t>
    </dgm:pt>
    <dgm:pt modelId="{DE10A3A2-DB37-440F-9D87-81C6B5731169}">
      <dgm:prSet phldrT="[Text]" custT="1"/>
      <dgm:spPr/>
      <dgm:t>
        <a:bodyPr/>
        <a:lstStyle/>
        <a:p>
          <a:r>
            <a:rPr lang="en-US" sz="1800" b="1" dirty="0">
              <a:latin typeface="Arial" pitchFamily="34" charset="0"/>
              <a:cs typeface="Arial" pitchFamily="34" charset="0"/>
            </a:rPr>
            <a:t>The Pet Pantry</a:t>
          </a:r>
        </a:p>
      </dgm:t>
    </dgm:pt>
    <dgm:pt modelId="{5342B108-CC59-4BA7-8D16-96AE699E9041}" type="parTrans" cxnId="{00F0425E-9DFB-4421-ACD0-8F26E6C3FCCA}">
      <dgm:prSet/>
      <dgm:spPr/>
      <dgm:t>
        <a:bodyPr/>
        <a:lstStyle/>
        <a:p>
          <a:endParaRPr lang="en-US"/>
        </a:p>
      </dgm:t>
    </dgm:pt>
    <dgm:pt modelId="{E01431CE-45BE-4938-B604-C531EA35E461}" type="sibTrans" cxnId="{00F0425E-9DFB-4421-ACD0-8F26E6C3FCCA}">
      <dgm:prSet/>
      <dgm:spPr/>
      <dgm:t>
        <a:bodyPr/>
        <a:lstStyle/>
        <a:p>
          <a:endParaRPr lang="en-US"/>
        </a:p>
      </dgm:t>
    </dgm:pt>
    <dgm:pt modelId="{E19A2B23-12BB-4FC1-B690-E780A3C9E06F}">
      <dgm:prSet phldrT="[Text]"/>
      <dgm:spPr/>
      <dgm:t>
        <a:bodyPr/>
        <a:lstStyle/>
        <a:p>
          <a:endParaRPr lang="en-US" sz="2000" dirty="0"/>
        </a:p>
      </dgm:t>
    </dgm:pt>
    <dgm:pt modelId="{99B7F870-5297-4313-8F1E-2FB6979BC1F5}" type="parTrans" cxnId="{DAE1DFD6-48BC-460B-8E0D-C744A91C4941}">
      <dgm:prSet/>
      <dgm:spPr/>
      <dgm:t>
        <a:bodyPr/>
        <a:lstStyle/>
        <a:p>
          <a:endParaRPr lang="en-US"/>
        </a:p>
      </dgm:t>
    </dgm:pt>
    <dgm:pt modelId="{C2CB8A4F-A8E3-4BDF-8041-26F5DE81ADCF}" type="sibTrans" cxnId="{DAE1DFD6-48BC-460B-8E0D-C744A91C4941}">
      <dgm:prSet/>
      <dgm:spPr/>
      <dgm:t>
        <a:bodyPr/>
        <a:lstStyle/>
        <a:p>
          <a:endParaRPr lang="en-US"/>
        </a:p>
      </dgm:t>
    </dgm:pt>
    <dgm:pt modelId="{C028AD7E-035C-4155-B43F-59E0BF43ECF0}">
      <dgm:prSet phldrT="[Text]" custT="1"/>
      <dgm:spPr/>
      <dgm:t>
        <a:bodyPr/>
        <a:lstStyle/>
        <a:p>
          <a:r>
            <a:rPr lang="en-US" sz="1800" b="1" dirty="0">
              <a:latin typeface="Arial" pitchFamily="34" charset="0"/>
              <a:cs typeface="Arial" pitchFamily="34" charset="0"/>
            </a:rPr>
            <a:t>Candlewood Suites</a:t>
          </a:r>
        </a:p>
      </dgm:t>
    </dgm:pt>
    <dgm:pt modelId="{FCF62CF7-FD3A-4A58-8EF9-0654C1BD43AE}" type="parTrans" cxnId="{3D724FB7-D1FE-4EEF-B258-00E08939481E}">
      <dgm:prSet/>
      <dgm:spPr/>
      <dgm:t>
        <a:bodyPr/>
        <a:lstStyle/>
        <a:p>
          <a:endParaRPr lang="en-US"/>
        </a:p>
      </dgm:t>
    </dgm:pt>
    <dgm:pt modelId="{147F0D2A-DAFD-421C-A25C-44CA8D946CE7}" type="sibTrans" cxnId="{3D724FB7-D1FE-4EEF-B258-00E08939481E}">
      <dgm:prSet/>
      <dgm:spPr/>
      <dgm:t>
        <a:bodyPr/>
        <a:lstStyle/>
        <a:p>
          <a:endParaRPr lang="en-US"/>
        </a:p>
      </dgm:t>
    </dgm:pt>
    <dgm:pt modelId="{7E706177-B4DF-45C3-A59E-0739C9DF144D}">
      <dgm:prSet phldrT="[Text]" custT="1"/>
      <dgm:spPr/>
      <dgm:t>
        <a:bodyPr/>
        <a:lstStyle/>
        <a:p>
          <a:r>
            <a:rPr lang="en-US" sz="1800" b="1" dirty="0">
              <a:latin typeface="Arial" pitchFamily="34" charset="0"/>
              <a:cs typeface="Arial" pitchFamily="34" charset="0"/>
            </a:rPr>
            <a:t>Radisson Hotels</a:t>
          </a:r>
        </a:p>
      </dgm:t>
    </dgm:pt>
    <dgm:pt modelId="{FB575A4E-2F95-4437-960D-C62B15521BED}" type="parTrans" cxnId="{D5599B15-828D-4428-82B6-AC722EDC1ACF}">
      <dgm:prSet/>
      <dgm:spPr/>
      <dgm:t>
        <a:bodyPr/>
        <a:lstStyle/>
        <a:p>
          <a:endParaRPr lang="en-US"/>
        </a:p>
      </dgm:t>
    </dgm:pt>
    <dgm:pt modelId="{DF77A903-8F35-41CF-9307-27B0344501E7}" type="sibTrans" cxnId="{D5599B15-828D-4428-82B6-AC722EDC1ACF}">
      <dgm:prSet/>
      <dgm:spPr/>
      <dgm:t>
        <a:bodyPr/>
        <a:lstStyle/>
        <a:p>
          <a:endParaRPr lang="en-US"/>
        </a:p>
      </dgm:t>
    </dgm:pt>
    <dgm:pt modelId="{0B7F57F5-C6C8-4AF9-8BBA-BCB7D7755A8C}">
      <dgm:prSet phldrT="[Text]" custT="1"/>
      <dgm:spPr/>
      <dgm:t>
        <a:bodyPr/>
        <a:lstStyle/>
        <a:p>
          <a:r>
            <a:rPr lang="en-US" sz="1800" b="1" dirty="0">
              <a:latin typeface="Arial" pitchFamily="34" charset="0"/>
              <a:cs typeface="Arial" pitchFamily="34" charset="0"/>
            </a:rPr>
            <a:t>Hyatt Hotels  </a:t>
          </a:r>
          <a:r>
            <a:rPr lang="en-US" sz="1800" b="1" dirty="0">
              <a:solidFill>
                <a:srgbClr val="00B050"/>
              </a:solidFill>
              <a:latin typeface="Arial" pitchFamily="34" charset="0"/>
              <a:cs typeface="Arial" pitchFamily="34" charset="0"/>
            </a:rPr>
            <a:t>$</a:t>
          </a:r>
        </a:p>
      </dgm:t>
    </dgm:pt>
    <dgm:pt modelId="{FCC78188-C683-4829-AE56-89E857D1AD52}" type="parTrans" cxnId="{40C5FB0B-758A-4DF7-AD9F-7821793A6530}">
      <dgm:prSet/>
      <dgm:spPr/>
      <dgm:t>
        <a:bodyPr/>
        <a:lstStyle/>
        <a:p>
          <a:endParaRPr lang="en-US"/>
        </a:p>
      </dgm:t>
    </dgm:pt>
    <dgm:pt modelId="{6E8A6216-BA50-4A51-81C3-6120CB61B47D}" type="sibTrans" cxnId="{40C5FB0B-758A-4DF7-AD9F-7821793A6530}">
      <dgm:prSet/>
      <dgm:spPr/>
      <dgm:t>
        <a:bodyPr/>
        <a:lstStyle/>
        <a:p>
          <a:endParaRPr lang="en-US"/>
        </a:p>
      </dgm:t>
    </dgm:pt>
    <dgm:pt modelId="{F5095D64-EE27-478F-9E93-D23762F9B9C0}">
      <dgm:prSet phldrT="[Text]" custT="1"/>
      <dgm:spPr/>
      <dgm:t>
        <a:bodyPr/>
        <a:lstStyle/>
        <a:p>
          <a:r>
            <a:rPr lang="en-US" sz="1800" b="1" dirty="0">
              <a:latin typeface="Arial" pitchFamily="34" charset="0"/>
              <a:cs typeface="Arial" pitchFamily="34" charset="0"/>
            </a:rPr>
            <a:t>Ayres Hotels</a:t>
          </a:r>
        </a:p>
      </dgm:t>
    </dgm:pt>
    <dgm:pt modelId="{FDA2B6AC-FD33-49D1-BD24-39C7D412BE50}" type="parTrans" cxnId="{36B1FF2E-2F21-4874-9955-26A9D5489858}">
      <dgm:prSet/>
      <dgm:spPr/>
      <dgm:t>
        <a:bodyPr/>
        <a:lstStyle/>
        <a:p>
          <a:endParaRPr lang="en-US"/>
        </a:p>
      </dgm:t>
    </dgm:pt>
    <dgm:pt modelId="{82CC1EF3-A051-47A8-9A0D-8EBBBA1B7180}" type="sibTrans" cxnId="{36B1FF2E-2F21-4874-9955-26A9D5489858}">
      <dgm:prSet/>
      <dgm:spPr/>
      <dgm:t>
        <a:bodyPr/>
        <a:lstStyle/>
        <a:p>
          <a:endParaRPr lang="en-US"/>
        </a:p>
      </dgm:t>
    </dgm:pt>
    <dgm:pt modelId="{B16B3EAF-A415-4CE6-BE2F-2BD1CD742D5C}">
      <dgm:prSet phldrT="[Text]" custT="1"/>
      <dgm:spPr/>
      <dgm:t>
        <a:bodyPr/>
        <a:lstStyle/>
        <a:p>
          <a:r>
            <a:rPr lang="en-US" sz="1800" b="1">
              <a:latin typeface="Arial" pitchFamily="34" charset="0"/>
              <a:cs typeface="Arial" pitchFamily="34" charset="0"/>
            </a:rPr>
            <a:t>Hoag Hospital </a:t>
          </a:r>
          <a:endParaRPr lang="en-US" sz="1800" b="1" dirty="0">
            <a:latin typeface="Arial" pitchFamily="34" charset="0"/>
            <a:cs typeface="Arial" pitchFamily="34" charset="0"/>
          </a:endParaRPr>
        </a:p>
      </dgm:t>
    </dgm:pt>
    <dgm:pt modelId="{F3C2B2A2-B83B-4E25-98B0-418B22DCCA01}" type="parTrans" cxnId="{09CF4A9C-6640-4CFF-8CC8-9535A311D658}">
      <dgm:prSet/>
      <dgm:spPr/>
      <dgm:t>
        <a:bodyPr/>
        <a:lstStyle/>
        <a:p>
          <a:endParaRPr lang="en-US"/>
        </a:p>
      </dgm:t>
    </dgm:pt>
    <dgm:pt modelId="{9F99AC5B-AAD3-4419-BB8F-6E76189164F4}" type="sibTrans" cxnId="{09CF4A9C-6640-4CFF-8CC8-9535A311D658}">
      <dgm:prSet/>
      <dgm:spPr/>
      <dgm:t>
        <a:bodyPr/>
        <a:lstStyle/>
        <a:p>
          <a:endParaRPr lang="en-US"/>
        </a:p>
      </dgm:t>
    </dgm:pt>
    <dgm:pt modelId="{CE401F6D-5081-4293-AAE3-6DD7F23A5190}">
      <dgm:prSet phldrT="[Text]"/>
      <dgm:spPr/>
      <dgm:t>
        <a:bodyPr/>
        <a:lstStyle/>
        <a:p>
          <a:endParaRPr lang="en-US" sz="1900" dirty="0"/>
        </a:p>
      </dgm:t>
    </dgm:pt>
    <dgm:pt modelId="{6C37976A-4223-4020-B8C7-9006B4CECCE8}" type="parTrans" cxnId="{A13196CE-D5C0-42C4-83BD-91E4CA77EA83}">
      <dgm:prSet/>
      <dgm:spPr/>
      <dgm:t>
        <a:bodyPr/>
        <a:lstStyle/>
        <a:p>
          <a:endParaRPr lang="en-US"/>
        </a:p>
      </dgm:t>
    </dgm:pt>
    <dgm:pt modelId="{5174022A-3480-410D-A6F7-871AACF96685}" type="sibTrans" cxnId="{A13196CE-D5C0-42C4-83BD-91E4CA77EA83}">
      <dgm:prSet/>
      <dgm:spPr/>
      <dgm:t>
        <a:bodyPr/>
        <a:lstStyle/>
        <a:p>
          <a:endParaRPr lang="en-US"/>
        </a:p>
      </dgm:t>
    </dgm:pt>
    <dgm:pt modelId="{AE079CA3-BC41-452A-86B1-182E567203C2}">
      <dgm:prSet phldrT="[Text]" custT="1"/>
      <dgm:spPr/>
      <dgm:t>
        <a:bodyPr/>
        <a:lstStyle/>
        <a:p>
          <a:r>
            <a:rPr lang="en-US" sz="1800" b="1" dirty="0">
              <a:latin typeface="Arial" pitchFamily="34" charset="0"/>
              <a:cs typeface="Arial" pitchFamily="34" charset="0"/>
            </a:rPr>
            <a:t>Doubletree Hotel</a:t>
          </a:r>
        </a:p>
      </dgm:t>
    </dgm:pt>
    <dgm:pt modelId="{22E75AEC-AA3B-435C-B641-5EB0D489FF6C}" type="parTrans" cxnId="{F1168CA3-6345-46D6-8D78-FBEF9EE5329E}">
      <dgm:prSet/>
      <dgm:spPr/>
      <dgm:t>
        <a:bodyPr/>
        <a:lstStyle/>
        <a:p>
          <a:endParaRPr lang="en-US"/>
        </a:p>
      </dgm:t>
    </dgm:pt>
    <dgm:pt modelId="{6AC578B7-02F6-4447-88CF-97A4A20D703C}" type="sibTrans" cxnId="{F1168CA3-6345-46D6-8D78-FBEF9EE5329E}">
      <dgm:prSet/>
      <dgm:spPr/>
      <dgm:t>
        <a:bodyPr/>
        <a:lstStyle/>
        <a:p>
          <a:endParaRPr lang="en-US"/>
        </a:p>
      </dgm:t>
    </dgm:pt>
    <dgm:pt modelId="{88994B29-221A-4470-924C-02A81B39FEB5}">
      <dgm:prSet phldrT="[Text]" custT="1"/>
      <dgm:spPr/>
      <dgm:t>
        <a:bodyPr/>
        <a:lstStyle/>
        <a:p>
          <a:r>
            <a:rPr lang="en-US" sz="1800" b="1" dirty="0">
              <a:latin typeface="Arial" pitchFamily="34" charset="0"/>
              <a:cs typeface="Arial" pitchFamily="34" charset="0"/>
            </a:rPr>
            <a:t>Wyndham Hotel</a:t>
          </a:r>
          <a:r>
            <a:rPr lang="en-US" sz="1800" b="1" dirty="0">
              <a:solidFill>
                <a:srgbClr val="00B050"/>
              </a:solidFill>
              <a:latin typeface="Arial" pitchFamily="34" charset="0"/>
              <a:cs typeface="Arial" pitchFamily="34" charset="0"/>
            </a:rPr>
            <a:t>$</a:t>
          </a:r>
          <a:endParaRPr lang="en-US" sz="1800" b="1" dirty="0">
            <a:latin typeface="Arial" pitchFamily="34" charset="0"/>
            <a:cs typeface="Arial" pitchFamily="34" charset="0"/>
          </a:endParaRPr>
        </a:p>
      </dgm:t>
    </dgm:pt>
    <dgm:pt modelId="{C365B680-DCB4-4306-A0C4-95B952AB521E}" type="parTrans" cxnId="{21E3D907-511A-4D3A-9AA0-90DF8B571E03}">
      <dgm:prSet/>
      <dgm:spPr/>
      <dgm:t>
        <a:bodyPr/>
        <a:lstStyle/>
        <a:p>
          <a:endParaRPr lang="en-US"/>
        </a:p>
      </dgm:t>
    </dgm:pt>
    <dgm:pt modelId="{11BCBB1C-223D-407B-88B5-7A82DC94A615}" type="sibTrans" cxnId="{21E3D907-511A-4D3A-9AA0-90DF8B571E03}">
      <dgm:prSet/>
      <dgm:spPr/>
      <dgm:t>
        <a:bodyPr/>
        <a:lstStyle/>
        <a:p>
          <a:endParaRPr lang="en-US"/>
        </a:p>
      </dgm:t>
    </dgm:pt>
    <dgm:pt modelId="{E79F598A-4A0E-48F0-A82F-06A0A4F01E72}">
      <dgm:prSet phldrT="[Text]" custT="1"/>
      <dgm:spPr/>
      <dgm:t>
        <a:bodyPr/>
        <a:lstStyle/>
        <a:p>
          <a:r>
            <a:rPr lang="en-US" sz="1800" b="1" dirty="0">
              <a:latin typeface="Arial" pitchFamily="34" charset="0"/>
              <a:cs typeface="Arial" pitchFamily="34" charset="0"/>
            </a:rPr>
            <a:t>St. Michael Hospice</a:t>
          </a:r>
        </a:p>
      </dgm:t>
    </dgm:pt>
    <dgm:pt modelId="{3FAD9A06-94F5-4F90-8AA0-B4601E89E377}" type="parTrans" cxnId="{1EBCB857-CE35-4F44-AAE7-3095A726DB68}">
      <dgm:prSet/>
      <dgm:spPr/>
      <dgm:t>
        <a:bodyPr/>
        <a:lstStyle/>
        <a:p>
          <a:endParaRPr lang="en-US"/>
        </a:p>
      </dgm:t>
    </dgm:pt>
    <dgm:pt modelId="{C7390E0F-A031-495A-8997-2F408617D2A5}" type="sibTrans" cxnId="{1EBCB857-CE35-4F44-AAE7-3095A726DB68}">
      <dgm:prSet/>
      <dgm:spPr/>
      <dgm:t>
        <a:bodyPr/>
        <a:lstStyle/>
        <a:p>
          <a:endParaRPr lang="en-US"/>
        </a:p>
      </dgm:t>
    </dgm:pt>
    <dgm:pt modelId="{A2455782-9E32-409E-A181-9350F2784071}">
      <dgm:prSet phldrT="[Text]" custT="1"/>
      <dgm:spPr/>
      <dgm:t>
        <a:bodyPr/>
        <a:lstStyle/>
        <a:p>
          <a:r>
            <a:rPr lang="en-US" sz="1800" b="1" dirty="0">
              <a:latin typeface="Arial" pitchFamily="34" charset="0"/>
              <a:cs typeface="Arial" pitchFamily="34" charset="0"/>
            </a:rPr>
            <a:t>Disneyland </a:t>
          </a:r>
          <a:r>
            <a:rPr lang="en-US" sz="1800" b="1" dirty="0">
              <a:solidFill>
                <a:srgbClr val="009900"/>
              </a:solidFill>
              <a:latin typeface="Arial" pitchFamily="34" charset="0"/>
              <a:cs typeface="Arial" pitchFamily="34" charset="0"/>
            </a:rPr>
            <a:t>$</a:t>
          </a:r>
        </a:p>
      </dgm:t>
    </dgm:pt>
    <dgm:pt modelId="{07485595-B8C7-4BDA-8B6D-D1BADAA45101}" type="parTrans" cxnId="{D3D6CEAA-F993-489E-A247-9D2E62F86411}">
      <dgm:prSet/>
      <dgm:spPr/>
      <dgm:t>
        <a:bodyPr/>
        <a:lstStyle/>
        <a:p>
          <a:endParaRPr lang="en-US"/>
        </a:p>
      </dgm:t>
    </dgm:pt>
    <dgm:pt modelId="{61FD9F41-CC47-4434-A570-FEFDD055B473}" type="sibTrans" cxnId="{D3D6CEAA-F993-489E-A247-9D2E62F86411}">
      <dgm:prSet/>
      <dgm:spPr/>
      <dgm:t>
        <a:bodyPr/>
        <a:lstStyle/>
        <a:p>
          <a:endParaRPr lang="en-US"/>
        </a:p>
      </dgm:t>
    </dgm:pt>
    <dgm:pt modelId="{7801C84D-01C0-481B-9768-2BFDF16011DB}" type="pres">
      <dgm:prSet presAssocID="{B947E863-39D8-4659-BFDF-0D620B41B637}" presName="Name0" presStyleCnt="0">
        <dgm:presLayoutVars>
          <dgm:dir/>
          <dgm:animLvl val="lvl"/>
          <dgm:resizeHandles val="exact"/>
        </dgm:presLayoutVars>
      </dgm:prSet>
      <dgm:spPr/>
    </dgm:pt>
    <dgm:pt modelId="{3F3198E4-0083-4ADC-A7CF-0147975221CF}" type="pres">
      <dgm:prSet presAssocID="{B03721CC-7580-4AE8-A2C0-1BE495FD018F}" presName="composite" presStyleCnt="0"/>
      <dgm:spPr/>
    </dgm:pt>
    <dgm:pt modelId="{BE00BE13-AF0C-4FEF-81BC-05E8AFCA6473}" type="pres">
      <dgm:prSet presAssocID="{B03721CC-7580-4AE8-A2C0-1BE495FD018F}" presName="parTx" presStyleLbl="alignNode1" presStyleIdx="0" presStyleCnt="3" custLinFactNeighborX="9692" custLinFactNeighborY="11">
        <dgm:presLayoutVars>
          <dgm:chMax val="0"/>
          <dgm:chPref val="0"/>
          <dgm:bulletEnabled val="1"/>
        </dgm:presLayoutVars>
      </dgm:prSet>
      <dgm:spPr/>
    </dgm:pt>
    <dgm:pt modelId="{041E91B4-653B-406C-B3CE-AE32844AA636}" type="pres">
      <dgm:prSet presAssocID="{B03721CC-7580-4AE8-A2C0-1BE495FD018F}" presName="desTx" presStyleLbl="alignAccFollowNode1" presStyleIdx="0" presStyleCnt="3" custLinFactNeighborX="9148" custLinFactNeighborY="-2759">
        <dgm:presLayoutVars>
          <dgm:bulletEnabled val="1"/>
        </dgm:presLayoutVars>
      </dgm:prSet>
      <dgm:spPr/>
    </dgm:pt>
    <dgm:pt modelId="{F14472B8-AD1C-4C5A-921C-999801E09FDD}" type="pres">
      <dgm:prSet presAssocID="{E26D7E20-3F76-460C-B8F2-5471AEB12C42}" presName="space" presStyleCnt="0"/>
      <dgm:spPr/>
    </dgm:pt>
    <dgm:pt modelId="{BC32BA32-A412-4480-B876-3D9B444D9731}" type="pres">
      <dgm:prSet presAssocID="{DCBAC994-3007-4DC3-88B1-571F37DB0202}" presName="composite" presStyleCnt="0"/>
      <dgm:spPr/>
    </dgm:pt>
    <dgm:pt modelId="{33B07BF0-CCE6-479D-913C-F0225D69C4DA}" type="pres">
      <dgm:prSet presAssocID="{DCBAC994-3007-4DC3-88B1-571F37DB0202}" presName="parTx" presStyleLbl="alignNode1" presStyleIdx="1" presStyleCnt="3" custLinFactNeighborX="6463" custLinFactNeighborY="-10746">
        <dgm:presLayoutVars>
          <dgm:chMax val="0"/>
          <dgm:chPref val="0"/>
          <dgm:bulletEnabled val="1"/>
        </dgm:presLayoutVars>
      </dgm:prSet>
      <dgm:spPr/>
    </dgm:pt>
    <dgm:pt modelId="{6B4C7E52-13B3-46D2-B77C-52941833B180}" type="pres">
      <dgm:prSet presAssocID="{DCBAC994-3007-4DC3-88B1-571F37DB0202}" presName="desTx" presStyleLbl="alignAccFollowNode1" presStyleIdx="1" presStyleCnt="3" custLinFactNeighborX="6463" custLinFactNeighborY="-2759">
        <dgm:presLayoutVars>
          <dgm:bulletEnabled val="1"/>
        </dgm:presLayoutVars>
      </dgm:prSet>
      <dgm:spPr/>
    </dgm:pt>
    <dgm:pt modelId="{3E4BE244-3059-4664-8C3E-0BE329646B15}" type="pres">
      <dgm:prSet presAssocID="{C6FFAFEF-DCBF-4C1B-A082-387137710769}" presName="space" presStyleCnt="0"/>
      <dgm:spPr/>
    </dgm:pt>
    <dgm:pt modelId="{608351DA-FC17-42AF-8FA4-F05C009FF23F}" type="pres">
      <dgm:prSet presAssocID="{96462E70-BFFB-4CC9-B8E5-1D4196210040}" presName="composite" presStyleCnt="0"/>
      <dgm:spPr/>
    </dgm:pt>
    <dgm:pt modelId="{5F04A9F1-8D88-4227-83BA-1978A52FB725}" type="pres">
      <dgm:prSet presAssocID="{96462E70-BFFB-4CC9-B8E5-1D4196210040}" presName="parTx" presStyleLbl="alignNode1" presStyleIdx="2" presStyleCnt="3" custLinFactNeighborX="-6" custLinFactNeighborY="-1762">
        <dgm:presLayoutVars>
          <dgm:chMax val="0"/>
          <dgm:chPref val="0"/>
          <dgm:bulletEnabled val="1"/>
        </dgm:presLayoutVars>
      </dgm:prSet>
      <dgm:spPr/>
    </dgm:pt>
    <dgm:pt modelId="{A4C70DD7-1DA0-45F7-A1AA-030A89A301BC}" type="pres">
      <dgm:prSet presAssocID="{96462E70-BFFB-4CC9-B8E5-1D4196210040}" presName="desTx" presStyleLbl="alignAccFollowNode1" presStyleIdx="2" presStyleCnt="3" custLinFactNeighborX="-368" custLinFactNeighborY="-2759">
        <dgm:presLayoutVars>
          <dgm:bulletEnabled val="1"/>
        </dgm:presLayoutVars>
      </dgm:prSet>
      <dgm:spPr/>
    </dgm:pt>
  </dgm:ptLst>
  <dgm:cxnLst>
    <dgm:cxn modelId="{9477C8C3-20C2-4BEA-8B9C-99F1043E5236}" type="presOf" srcId="{DE10A3A2-DB37-440F-9D87-81C6B5731169}" destId="{6B4C7E52-13B3-46D2-B77C-52941833B180}" srcOrd="0" destOrd="5" presId="urn:microsoft.com/office/officeart/2005/8/layout/hList1"/>
    <dgm:cxn modelId="{F09AB31A-A5BF-4552-8033-14DB53925FF8}" srcId="{B03721CC-7580-4AE8-A2C0-1BE495FD018F}" destId="{7865EB19-D2BD-4A9F-AFD6-47A29F130A56}" srcOrd="2" destOrd="0" parTransId="{196FBA59-5355-4BE8-8836-3D265D4501A8}" sibTransId="{9032765A-66ED-44AB-9EA6-569ABED63566}"/>
    <dgm:cxn modelId="{C88DFA7A-C812-4F98-B099-9E934B196E90}" type="presOf" srcId="{7865EB19-D2BD-4A9F-AFD6-47A29F130A56}" destId="{041E91B4-653B-406C-B3CE-AE32844AA636}" srcOrd="0" destOrd="2" presId="urn:microsoft.com/office/officeart/2005/8/layout/hList1"/>
    <dgm:cxn modelId="{A1B639D9-4719-47A4-88D2-C233F4C10DFA}" type="presOf" srcId="{7E706177-B4DF-45C3-A59E-0739C9DF144D}" destId="{A4C70DD7-1DA0-45F7-A1AA-030A89A301BC}" srcOrd="0" destOrd="2" presId="urn:microsoft.com/office/officeart/2005/8/layout/hList1"/>
    <dgm:cxn modelId="{08624507-A051-49BC-AE07-3C128470ACF8}" srcId="{DCBAC994-3007-4DC3-88B1-571F37DB0202}" destId="{0E5D1741-7504-4A3F-BEBA-CED65634F980}" srcOrd="4" destOrd="0" parTransId="{03182E7E-FFE8-456C-83B0-0BAB92CA7A7E}" sibTransId="{0C5A1D31-830E-4DFD-BCB5-175B7B5C548C}"/>
    <dgm:cxn modelId="{773B4A2D-E75A-4700-9C80-884EFA0322D7}" type="presOf" srcId="{E19A2B23-12BB-4FC1-B690-E780A3C9E06F}" destId="{6B4C7E52-13B3-46D2-B77C-52941833B180}" srcOrd="0" destOrd="6" presId="urn:microsoft.com/office/officeart/2005/8/layout/hList1"/>
    <dgm:cxn modelId="{87EAC67C-826C-4E37-BFF6-664A85AEE148}" srcId="{B947E863-39D8-4659-BFDF-0D620B41B637}" destId="{96462E70-BFFB-4CC9-B8E5-1D4196210040}" srcOrd="2" destOrd="0" parTransId="{E42A991C-E347-44EE-9093-E33E6DC2A9CE}" sibTransId="{1D6E83E1-2087-4591-9A9D-E8D851451280}"/>
    <dgm:cxn modelId="{90D28AB4-5388-4C0A-A516-B55A355CEA42}" type="presOf" srcId="{11B2E8D7-8C55-4681-B6D4-D3A100FB36A0}" destId="{041E91B4-653B-406C-B3CE-AE32844AA636}" srcOrd="0" destOrd="5" presId="urn:microsoft.com/office/officeart/2005/8/layout/hList1"/>
    <dgm:cxn modelId="{21E3D907-511A-4D3A-9AA0-90DF8B571E03}" srcId="{96462E70-BFFB-4CC9-B8E5-1D4196210040}" destId="{88994B29-221A-4470-924C-02A81B39FEB5}" srcOrd="6" destOrd="0" parTransId="{C365B680-DCB4-4306-A0C4-95B952AB521E}" sibTransId="{11BCBB1C-223D-407B-88B5-7A82DC94A615}"/>
    <dgm:cxn modelId="{2FA47C32-D08C-44A9-92B4-1CEEC08AAD1E}" type="presOf" srcId="{C3D02599-9168-40F2-9EA0-78FDB84DEF82}" destId="{041E91B4-653B-406C-B3CE-AE32844AA636}" srcOrd="0" destOrd="3" presId="urn:microsoft.com/office/officeart/2005/8/layout/hList1"/>
    <dgm:cxn modelId="{317CE4F3-EC0E-4CA8-9E9A-DF6A80B41B55}" type="presOf" srcId="{CE401F6D-5081-4293-AAE3-6DD7F23A5190}" destId="{041E91B4-653B-406C-B3CE-AE32844AA636}" srcOrd="0" destOrd="8" presId="urn:microsoft.com/office/officeart/2005/8/layout/hList1"/>
    <dgm:cxn modelId="{3D724FB7-D1FE-4EEF-B258-00E08939481E}" srcId="{96462E70-BFFB-4CC9-B8E5-1D4196210040}" destId="{C028AD7E-035C-4155-B43F-59E0BF43ECF0}" srcOrd="1" destOrd="0" parTransId="{FCF62CF7-FD3A-4A58-8EF9-0654C1BD43AE}" sibTransId="{147F0D2A-DAFD-421C-A25C-44CA8D946CE7}"/>
    <dgm:cxn modelId="{D3D6CEAA-F993-489E-A247-9D2E62F86411}" srcId="{96462E70-BFFB-4CC9-B8E5-1D4196210040}" destId="{A2455782-9E32-409E-A181-9350F2784071}" srcOrd="7" destOrd="0" parTransId="{07485595-B8C7-4BDA-8B6D-D1BADAA45101}" sibTransId="{61FD9F41-CC47-4434-A570-FEFDD055B473}"/>
    <dgm:cxn modelId="{3BF3A0DE-623C-47F5-8816-3D8EE08D6917}" type="presOf" srcId="{FAA7EEA2-CE91-44EC-81A7-E1807C69B2B0}" destId="{6B4C7E52-13B3-46D2-B77C-52941833B180}" srcOrd="0" destOrd="2" presId="urn:microsoft.com/office/officeart/2005/8/layout/hList1"/>
    <dgm:cxn modelId="{0F1C8F91-D762-49AE-BFC9-E47511D69BCE}" srcId="{B947E863-39D8-4659-BFDF-0D620B41B637}" destId="{DCBAC994-3007-4DC3-88B1-571F37DB0202}" srcOrd="1" destOrd="0" parTransId="{8904D644-CF99-4644-A789-6A7A7DB73BEC}" sibTransId="{C6FFAFEF-DCBF-4C1B-A082-387137710769}"/>
    <dgm:cxn modelId="{5184DC30-8CDB-4ECD-8E85-FF04D0F80673}" srcId="{DCBAC994-3007-4DC3-88B1-571F37DB0202}" destId="{0D421959-E5BB-48C1-8C5F-641D31F3A11C}" srcOrd="3" destOrd="0" parTransId="{04A50A45-16A5-4858-9333-F42D406F2B65}" sibTransId="{B54EFA1D-DD33-45DB-B83F-8C98E9BA715E}"/>
    <dgm:cxn modelId="{F1168CA3-6345-46D6-8D78-FBEF9EE5329E}" srcId="{96462E70-BFFB-4CC9-B8E5-1D4196210040}" destId="{AE079CA3-BC41-452A-86B1-182E567203C2}" srcOrd="4" destOrd="0" parTransId="{22E75AEC-AA3B-435C-B641-5EB0D489FF6C}" sibTransId="{6AC578B7-02F6-4447-88CF-97A4A20D703C}"/>
    <dgm:cxn modelId="{33F0704E-E8C4-4F79-8F52-D2FE70A7041D}" type="presOf" srcId="{A2455782-9E32-409E-A181-9350F2784071}" destId="{A4C70DD7-1DA0-45F7-A1AA-030A89A301BC}" srcOrd="0" destOrd="7" presId="urn:microsoft.com/office/officeart/2005/8/layout/hList1"/>
    <dgm:cxn modelId="{088162CA-3826-451E-8A0B-7E8DFE32DFAC}" type="presOf" srcId="{12ADA2D5-9577-4458-B2A0-89CAD82238C4}" destId="{6B4C7E52-13B3-46D2-B77C-52941833B180}" srcOrd="0" destOrd="0" presId="urn:microsoft.com/office/officeart/2005/8/layout/hList1"/>
    <dgm:cxn modelId="{28E8DAA9-ACE4-4498-A82D-54C8087E14C6}" type="presOf" srcId="{7487669B-65BE-4E74-9F5C-AAA3D5B767C3}" destId="{041E91B4-653B-406C-B3CE-AE32844AA636}" srcOrd="0" destOrd="0" presId="urn:microsoft.com/office/officeart/2005/8/layout/hList1"/>
    <dgm:cxn modelId="{CDD964FB-7225-4481-A1C1-D4C572E4210E}" srcId="{DCBAC994-3007-4DC3-88B1-571F37DB0202}" destId="{E14A4852-CD18-40D9-8298-07DD8CF2B501}" srcOrd="1" destOrd="0" parTransId="{B408A14D-CA17-4158-B591-65492EC4368D}" sibTransId="{3A4B70F7-6DA3-4D16-879F-47017B0BB355}"/>
    <dgm:cxn modelId="{4D1CC264-5FF9-47CA-B751-2578F4F9DAE8}" srcId="{B03721CC-7580-4AE8-A2C0-1BE495FD018F}" destId="{C4E5C79D-A4F8-4E99-88E8-DD3C951D6B92}" srcOrd="1" destOrd="0" parTransId="{4D069F84-C031-41A9-B66A-011BF53D2B64}" sibTransId="{866EB4B3-8836-455C-9874-D208EE19E3C2}"/>
    <dgm:cxn modelId="{8EEFF975-EEA4-41F2-9345-F329CD10C2FB}" type="presOf" srcId="{0D421959-E5BB-48C1-8C5F-641D31F3A11C}" destId="{6B4C7E52-13B3-46D2-B77C-52941833B180}" srcOrd="0" destOrd="3" presId="urn:microsoft.com/office/officeart/2005/8/layout/hList1"/>
    <dgm:cxn modelId="{1971268B-6FDC-4F59-B90D-7AC25529841A}" type="presOf" srcId="{736ADD59-9517-4F9C-AB1C-CF7EC25E9FD0}" destId="{041E91B4-653B-406C-B3CE-AE32844AA636}" srcOrd="0" destOrd="4" presId="urn:microsoft.com/office/officeart/2005/8/layout/hList1"/>
    <dgm:cxn modelId="{00F0425E-9DFB-4421-ACD0-8F26E6C3FCCA}" srcId="{DCBAC994-3007-4DC3-88B1-571F37DB0202}" destId="{DE10A3A2-DB37-440F-9D87-81C6B5731169}" srcOrd="5" destOrd="0" parTransId="{5342B108-CC59-4BA7-8D16-96AE699E9041}" sibTransId="{E01431CE-45BE-4938-B604-C531EA35E461}"/>
    <dgm:cxn modelId="{BA478F25-4223-48A3-BDF7-8A80B4B672D6}" type="presOf" srcId="{E14A4852-CD18-40D9-8298-07DD8CF2B501}" destId="{6B4C7E52-13B3-46D2-B77C-52941833B180}" srcOrd="0" destOrd="1" presId="urn:microsoft.com/office/officeart/2005/8/layout/hList1"/>
    <dgm:cxn modelId="{93EA324A-DA80-4AFE-891E-C408960E38D2}" type="presOf" srcId="{B03721CC-7580-4AE8-A2C0-1BE495FD018F}" destId="{BE00BE13-AF0C-4FEF-81BC-05E8AFCA6473}" srcOrd="0" destOrd="0" presId="urn:microsoft.com/office/officeart/2005/8/layout/hList1"/>
    <dgm:cxn modelId="{8E074AB2-00A3-4B1F-94C4-729ADE07E9B8}" srcId="{DCBAC994-3007-4DC3-88B1-571F37DB0202}" destId="{12ADA2D5-9577-4458-B2A0-89CAD82238C4}" srcOrd="0" destOrd="0" parTransId="{5C846984-3D84-4DE4-932E-F1B1BA719DFD}" sibTransId="{596E44AB-0857-4F60-96D7-3290C04C4483}"/>
    <dgm:cxn modelId="{DAE1DFD6-48BC-460B-8E0D-C744A91C4941}" srcId="{DCBAC994-3007-4DC3-88B1-571F37DB0202}" destId="{E19A2B23-12BB-4FC1-B690-E780A3C9E06F}" srcOrd="6" destOrd="0" parTransId="{99B7F870-5297-4313-8F1E-2FB6979BC1F5}" sibTransId="{C2CB8A4F-A8E3-4BDF-8041-26F5DE81ADCF}"/>
    <dgm:cxn modelId="{D970ADD3-242B-45DA-B047-5F86F0A00787}" type="presOf" srcId="{E79F598A-4A0E-48F0-A82F-06A0A4F01E72}" destId="{041E91B4-653B-406C-B3CE-AE32844AA636}" srcOrd="0" destOrd="7" presId="urn:microsoft.com/office/officeart/2005/8/layout/hList1"/>
    <dgm:cxn modelId="{310AD996-A92C-4165-BF8B-6AD27281548B}" type="presOf" srcId="{F5095D64-EE27-478F-9E93-D23762F9B9C0}" destId="{A4C70DD7-1DA0-45F7-A1AA-030A89A301BC}" srcOrd="0" destOrd="5" presId="urn:microsoft.com/office/officeart/2005/8/layout/hList1"/>
    <dgm:cxn modelId="{3BFA4916-008C-4CD3-B087-9F7E77752B7F}" srcId="{B03721CC-7580-4AE8-A2C0-1BE495FD018F}" destId="{C3D02599-9168-40F2-9EA0-78FDB84DEF82}" srcOrd="3" destOrd="0" parTransId="{463C6B5E-CF66-495E-AEF7-23C92459C020}" sibTransId="{3D476B98-D2E1-440B-A4DC-13F6A0E501AD}"/>
    <dgm:cxn modelId="{3C6C73F8-7A4F-4CF1-A072-AC020A00C37F}" type="presOf" srcId="{C4E5C79D-A4F8-4E99-88E8-DD3C951D6B92}" destId="{041E91B4-653B-406C-B3CE-AE32844AA636}" srcOrd="0" destOrd="1" presId="urn:microsoft.com/office/officeart/2005/8/layout/hList1"/>
    <dgm:cxn modelId="{01C0DF27-6F03-4F99-881D-3CD9B5CE083E}" type="presOf" srcId="{88994B29-221A-4470-924C-02A81B39FEB5}" destId="{A4C70DD7-1DA0-45F7-A1AA-030A89A301BC}" srcOrd="0" destOrd="6" presId="urn:microsoft.com/office/officeart/2005/8/layout/hList1"/>
    <dgm:cxn modelId="{9E4D1F09-F412-4034-A122-DEF1EB7C6604}" type="presOf" srcId="{C028AD7E-035C-4155-B43F-59E0BF43ECF0}" destId="{A4C70DD7-1DA0-45F7-A1AA-030A89A301BC}" srcOrd="0" destOrd="1" presId="urn:microsoft.com/office/officeart/2005/8/layout/hList1"/>
    <dgm:cxn modelId="{2767C22D-3C9D-4297-AD08-899E06B47AE9}" type="presOf" srcId="{B947E863-39D8-4659-BFDF-0D620B41B637}" destId="{7801C84D-01C0-481B-9768-2BFDF16011DB}" srcOrd="0" destOrd="0" presId="urn:microsoft.com/office/officeart/2005/8/layout/hList1"/>
    <dgm:cxn modelId="{40C5FB0B-758A-4DF7-AD9F-7821793A6530}" srcId="{96462E70-BFFB-4CC9-B8E5-1D4196210040}" destId="{0B7F57F5-C6C8-4AF9-8BBA-BCB7D7755A8C}" srcOrd="3" destOrd="0" parTransId="{FCC78188-C683-4829-AE56-89E857D1AD52}" sibTransId="{6E8A6216-BA50-4A51-81C3-6120CB61B47D}"/>
    <dgm:cxn modelId="{3508DDF6-CBB2-48B2-B3D3-C3F205144E29}" type="presOf" srcId="{96462E70-BFFB-4CC9-B8E5-1D4196210040}" destId="{5F04A9F1-8D88-4227-83BA-1978A52FB725}" srcOrd="0" destOrd="0" presId="urn:microsoft.com/office/officeart/2005/8/layout/hList1"/>
    <dgm:cxn modelId="{1EBCB857-CE35-4F44-AAE7-3095A726DB68}" srcId="{B03721CC-7580-4AE8-A2C0-1BE495FD018F}" destId="{E79F598A-4A0E-48F0-A82F-06A0A4F01E72}" srcOrd="7" destOrd="0" parTransId="{3FAD9A06-94F5-4F90-8AA0-B4601E89E377}" sibTransId="{C7390E0F-A031-495A-8997-2F408617D2A5}"/>
    <dgm:cxn modelId="{301013BE-5349-4B36-B45E-A26F7EB4BB5A}" srcId="{DCBAC994-3007-4DC3-88B1-571F37DB0202}" destId="{FAA7EEA2-CE91-44EC-81A7-E1807C69B2B0}" srcOrd="2" destOrd="0" parTransId="{A4726AF0-DAC3-4675-B4D3-2A80E07BAD00}" sibTransId="{A24FB63B-96A3-4C21-B6D3-74187CE758E8}"/>
    <dgm:cxn modelId="{B4054804-19B9-4E7F-92EA-954CE2DDABB0}" type="presOf" srcId="{0B7F57F5-C6C8-4AF9-8BBA-BCB7D7755A8C}" destId="{A4C70DD7-1DA0-45F7-A1AA-030A89A301BC}" srcOrd="0" destOrd="3" presId="urn:microsoft.com/office/officeart/2005/8/layout/hList1"/>
    <dgm:cxn modelId="{36B1FF2E-2F21-4874-9955-26A9D5489858}" srcId="{96462E70-BFFB-4CC9-B8E5-1D4196210040}" destId="{F5095D64-EE27-478F-9E93-D23762F9B9C0}" srcOrd="5" destOrd="0" parTransId="{FDA2B6AC-FD33-49D1-BD24-39C7D412BE50}" sibTransId="{82CC1EF3-A051-47A8-9A0D-8EBBBA1B7180}"/>
    <dgm:cxn modelId="{FA058E55-F4DE-4D4F-9034-B124CD428E12}" srcId="{B947E863-39D8-4659-BFDF-0D620B41B637}" destId="{B03721CC-7580-4AE8-A2C0-1BE495FD018F}" srcOrd="0" destOrd="0" parTransId="{3AA4E22F-6084-47EE-B90A-3E1E72CAE1ED}" sibTransId="{E26D7E20-3F76-460C-B8F2-5471AEB12C42}"/>
    <dgm:cxn modelId="{C8E3B6BD-F4FD-4833-AA5B-19167BFC4500}" srcId="{B03721CC-7580-4AE8-A2C0-1BE495FD018F}" destId="{736ADD59-9517-4F9C-AB1C-CF7EC25E9FD0}" srcOrd="4" destOrd="0" parTransId="{2681B1C7-E33F-4B41-903C-CB574F662D25}" sibTransId="{93BB48C8-D00B-492C-8BE9-0629B5988518}"/>
    <dgm:cxn modelId="{E6F2A5C3-2B41-4D81-A27D-D3D8C06C38D0}" type="presOf" srcId="{8BDB23A3-8AA6-42BA-96C1-E320839569C2}" destId="{A4C70DD7-1DA0-45F7-A1AA-030A89A301BC}" srcOrd="0" destOrd="0" presId="urn:microsoft.com/office/officeart/2005/8/layout/hList1"/>
    <dgm:cxn modelId="{3E3D0EE5-5664-4F83-A3F7-1184F16EA0A1}" srcId="{96462E70-BFFB-4CC9-B8E5-1D4196210040}" destId="{8BDB23A3-8AA6-42BA-96C1-E320839569C2}" srcOrd="0" destOrd="0" parTransId="{12EA9FD3-71DB-451C-9B49-9348BEBAD815}" sibTransId="{C6F99F14-07ED-4E72-A6C9-6B6B289DA8E9}"/>
    <dgm:cxn modelId="{09CF4A9C-6640-4CFF-8CC8-9535A311D658}" srcId="{B03721CC-7580-4AE8-A2C0-1BE495FD018F}" destId="{B16B3EAF-A415-4CE6-BE2F-2BD1CD742D5C}" srcOrd="6" destOrd="0" parTransId="{F3C2B2A2-B83B-4E25-98B0-418B22DCCA01}" sibTransId="{9F99AC5B-AAD3-4419-BB8F-6E76189164F4}"/>
    <dgm:cxn modelId="{A13196CE-D5C0-42C4-83BD-91E4CA77EA83}" srcId="{B03721CC-7580-4AE8-A2C0-1BE495FD018F}" destId="{CE401F6D-5081-4293-AAE3-6DD7F23A5190}" srcOrd="8" destOrd="0" parTransId="{6C37976A-4223-4020-B8C7-9006B4CECCE8}" sibTransId="{5174022A-3480-410D-A6F7-871AACF96685}"/>
    <dgm:cxn modelId="{941243D1-5AEF-458B-A890-974AF350519F}" type="presOf" srcId="{AE079CA3-BC41-452A-86B1-182E567203C2}" destId="{A4C70DD7-1DA0-45F7-A1AA-030A89A301BC}" srcOrd="0" destOrd="4" presId="urn:microsoft.com/office/officeart/2005/8/layout/hList1"/>
    <dgm:cxn modelId="{F54180F5-D947-4A97-AF80-92886DCC3FAD}" type="presOf" srcId="{0E5D1741-7504-4A3F-BEBA-CED65634F980}" destId="{6B4C7E52-13B3-46D2-B77C-52941833B180}" srcOrd="0" destOrd="4" presId="urn:microsoft.com/office/officeart/2005/8/layout/hList1"/>
    <dgm:cxn modelId="{D5599B15-828D-4428-82B6-AC722EDC1ACF}" srcId="{96462E70-BFFB-4CC9-B8E5-1D4196210040}" destId="{7E706177-B4DF-45C3-A59E-0739C9DF144D}" srcOrd="2" destOrd="0" parTransId="{FB575A4E-2F95-4437-960D-C62B15521BED}" sibTransId="{DF77A903-8F35-41CF-9307-27B0344501E7}"/>
    <dgm:cxn modelId="{12DCA416-2300-47AF-9EDC-7005E2716316}" srcId="{B03721CC-7580-4AE8-A2C0-1BE495FD018F}" destId="{11B2E8D7-8C55-4681-B6D4-D3A100FB36A0}" srcOrd="5" destOrd="0" parTransId="{C950F85E-BEDD-4E82-B475-3FBCF33DFA4E}" sibTransId="{FDB24915-10C6-45F1-B2CF-153250A3B95C}"/>
    <dgm:cxn modelId="{9CA3EE0C-E937-4952-8F91-54AB7755C56E}" srcId="{B03721CC-7580-4AE8-A2C0-1BE495FD018F}" destId="{7487669B-65BE-4E74-9F5C-AAA3D5B767C3}" srcOrd="0" destOrd="0" parTransId="{820842F0-23AE-4D03-9CC8-216BF5677E99}" sibTransId="{0B66294E-93EC-4F16-B052-9FDD84A1EB8F}"/>
    <dgm:cxn modelId="{2DAD2FC9-F8D4-4058-B5A4-829CD34F55D5}" type="presOf" srcId="{DCBAC994-3007-4DC3-88B1-571F37DB0202}" destId="{33B07BF0-CCE6-479D-913C-F0225D69C4DA}" srcOrd="0" destOrd="0" presId="urn:microsoft.com/office/officeart/2005/8/layout/hList1"/>
    <dgm:cxn modelId="{9FE616E9-4E85-47CE-95FE-70B7E83A7D61}" type="presOf" srcId="{B16B3EAF-A415-4CE6-BE2F-2BD1CD742D5C}" destId="{041E91B4-653B-406C-B3CE-AE32844AA636}" srcOrd="0" destOrd="6" presId="urn:microsoft.com/office/officeart/2005/8/layout/hList1"/>
    <dgm:cxn modelId="{F038FEAD-4976-476A-A109-08A8B56D5E83}" type="presParOf" srcId="{7801C84D-01C0-481B-9768-2BFDF16011DB}" destId="{3F3198E4-0083-4ADC-A7CF-0147975221CF}" srcOrd="0" destOrd="0" presId="urn:microsoft.com/office/officeart/2005/8/layout/hList1"/>
    <dgm:cxn modelId="{C9210C06-C27B-4877-BC12-0666272DDB43}" type="presParOf" srcId="{3F3198E4-0083-4ADC-A7CF-0147975221CF}" destId="{BE00BE13-AF0C-4FEF-81BC-05E8AFCA6473}" srcOrd="0" destOrd="0" presId="urn:microsoft.com/office/officeart/2005/8/layout/hList1"/>
    <dgm:cxn modelId="{342056AF-1C64-4938-96E8-7E22BBC87222}" type="presParOf" srcId="{3F3198E4-0083-4ADC-A7CF-0147975221CF}" destId="{041E91B4-653B-406C-B3CE-AE32844AA636}" srcOrd="1" destOrd="0" presId="urn:microsoft.com/office/officeart/2005/8/layout/hList1"/>
    <dgm:cxn modelId="{630687B0-475C-4B2B-8B34-3D8AE45DB7DB}" type="presParOf" srcId="{7801C84D-01C0-481B-9768-2BFDF16011DB}" destId="{F14472B8-AD1C-4C5A-921C-999801E09FDD}" srcOrd="1" destOrd="0" presId="urn:microsoft.com/office/officeart/2005/8/layout/hList1"/>
    <dgm:cxn modelId="{921C46C9-2DA8-4CA1-9C91-B3977A6F9E70}" type="presParOf" srcId="{7801C84D-01C0-481B-9768-2BFDF16011DB}" destId="{BC32BA32-A412-4480-B876-3D9B444D9731}" srcOrd="2" destOrd="0" presId="urn:microsoft.com/office/officeart/2005/8/layout/hList1"/>
    <dgm:cxn modelId="{44E2B4BA-26D8-41A1-8C5B-EF98760229D1}" type="presParOf" srcId="{BC32BA32-A412-4480-B876-3D9B444D9731}" destId="{33B07BF0-CCE6-479D-913C-F0225D69C4DA}" srcOrd="0" destOrd="0" presId="urn:microsoft.com/office/officeart/2005/8/layout/hList1"/>
    <dgm:cxn modelId="{A16E5B84-E70C-476C-8220-041EA6D64A7C}" type="presParOf" srcId="{BC32BA32-A412-4480-B876-3D9B444D9731}" destId="{6B4C7E52-13B3-46D2-B77C-52941833B180}" srcOrd="1" destOrd="0" presId="urn:microsoft.com/office/officeart/2005/8/layout/hList1"/>
    <dgm:cxn modelId="{9C31E5FE-68DE-44EC-9CA9-B6DB88E6F7B9}" type="presParOf" srcId="{7801C84D-01C0-481B-9768-2BFDF16011DB}" destId="{3E4BE244-3059-4664-8C3E-0BE329646B15}" srcOrd="3" destOrd="0" presId="urn:microsoft.com/office/officeart/2005/8/layout/hList1"/>
    <dgm:cxn modelId="{EA912A53-512F-4CB1-9FFE-A73C14C8C236}" type="presParOf" srcId="{7801C84D-01C0-481B-9768-2BFDF16011DB}" destId="{608351DA-FC17-42AF-8FA4-F05C009FF23F}" srcOrd="4" destOrd="0" presId="urn:microsoft.com/office/officeart/2005/8/layout/hList1"/>
    <dgm:cxn modelId="{30CD08CD-7867-4E93-80CE-43C2E53C8317}" type="presParOf" srcId="{608351DA-FC17-42AF-8FA4-F05C009FF23F}" destId="{5F04A9F1-8D88-4227-83BA-1978A52FB725}" srcOrd="0" destOrd="0" presId="urn:microsoft.com/office/officeart/2005/8/layout/hList1"/>
    <dgm:cxn modelId="{A6D8AB6B-81C3-4654-BBB4-8E532685F598}" type="presParOf" srcId="{608351DA-FC17-42AF-8FA4-F05C009FF23F}" destId="{A4C70DD7-1DA0-45F7-A1AA-030A89A301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318E1-51F4-423C-9DFB-5CE32501E61B}">
      <dsp:nvSpPr>
        <dsp:cNvPr id="0" name=""/>
        <dsp:cNvSpPr/>
      </dsp:nvSpPr>
      <dsp:spPr>
        <a:xfrm>
          <a:off x="3130818" y="2591891"/>
          <a:ext cx="2128469" cy="240358"/>
        </a:xfrm>
        <a:custGeom>
          <a:avLst/>
          <a:gdLst/>
          <a:ahLst/>
          <a:cxnLst/>
          <a:rect l="0" t="0" r="0" b="0"/>
          <a:pathLst>
            <a:path>
              <a:moveTo>
                <a:pt x="0" y="0"/>
              </a:moveTo>
              <a:lnTo>
                <a:pt x="0" y="163797"/>
              </a:lnTo>
              <a:lnTo>
                <a:pt x="2128469" y="163797"/>
              </a:lnTo>
              <a:lnTo>
                <a:pt x="2128469" y="2403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BC0B5B-ED61-4491-A95A-B59D7B4B0521}">
      <dsp:nvSpPr>
        <dsp:cNvPr id="0" name=""/>
        <dsp:cNvSpPr/>
      </dsp:nvSpPr>
      <dsp:spPr>
        <a:xfrm>
          <a:off x="3055222" y="3636537"/>
          <a:ext cx="91440" cy="240358"/>
        </a:xfrm>
        <a:custGeom>
          <a:avLst/>
          <a:gdLst/>
          <a:ahLst/>
          <a:cxnLst/>
          <a:rect l="0" t="0" r="0" b="0"/>
          <a:pathLst>
            <a:path>
              <a:moveTo>
                <a:pt x="45720" y="0"/>
              </a:moveTo>
              <a:lnTo>
                <a:pt x="45720" y="2403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66456-8A6A-4F52-888C-3B1750B4ACC1}">
      <dsp:nvSpPr>
        <dsp:cNvPr id="0" name=""/>
        <dsp:cNvSpPr/>
      </dsp:nvSpPr>
      <dsp:spPr>
        <a:xfrm>
          <a:off x="3055222" y="2591891"/>
          <a:ext cx="91440" cy="240358"/>
        </a:xfrm>
        <a:custGeom>
          <a:avLst/>
          <a:gdLst/>
          <a:ahLst/>
          <a:cxnLst/>
          <a:rect l="0" t="0" r="0" b="0"/>
          <a:pathLst>
            <a:path>
              <a:moveTo>
                <a:pt x="75596" y="0"/>
              </a:moveTo>
              <a:lnTo>
                <a:pt x="75596" y="163797"/>
              </a:lnTo>
              <a:lnTo>
                <a:pt x="45720" y="163797"/>
              </a:lnTo>
              <a:lnTo>
                <a:pt x="45720" y="2403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7FE26C-3E36-42DB-A728-5C9245FAB71B}">
      <dsp:nvSpPr>
        <dsp:cNvPr id="0" name=""/>
        <dsp:cNvSpPr/>
      </dsp:nvSpPr>
      <dsp:spPr>
        <a:xfrm>
          <a:off x="972472" y="2591891"/>
          <a:ext cx="2158345" cy="240358"/>
        </a:xfrm>
        <a:custGeom>
          <a:avLst/>
          <a:gdLst/>
          <a:ahLst/>
          <a:cxnLst/>
          <a:rect l="0" t="0" r="0" b="0"/>
          <a:pathLst>
            <a:path>
              <a:moveTo>
                <a:pt x="2158345" y="0"/>
              </a:moveTo>
              <a:lnTo>
                <a:pt x="2158345" y="163797"/>
              </a:lnTo>
              <a:lnTo>
                <a:pt x="0" y="163797"/>
              </a:lnTo>
              <a:lnTo>
                <a:pt x="0" y="2403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A810BC-6073-4F95-911A-AAE13107737E}">
      <dsp:nvSpPr>
        <dsp:cNvPr id="0" name=""/>
        <dsp:cNvSpPr/>
      </dsp:nvSpPr>
      <dsp:spPr>
        <a:xfrm>
          <a:off x="3051015" y="1358014"/>
          <a:ext cx="91440" cy="572185"/>
        </a:xfrm>
        <a:custGeom>
          <a:avLst/>
          <a:gdLst/>
          <a:ahLst/>
          <a:cxnLst/>
          <a:rect l="0" t="0" r="0" b="0"/>
          <a:pathLst>
            <a:path>
              <a:moveTo>
                <a:pt x="45720" y="0"/>
              </a:moveTo>
              <a:lnTo>
                <a:pt x="45720" y="495624"/>
              </a:lnTo>
              <a:lnTo>
                <a:pt x="79802" y="495624"/>
              </a:lnTo>
              <a:lnTo>
                <a:pt x="79802" y="572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6431C-047D-499E-86B1-39FAE2123AB6}">
      <dsp:nvSpPr>
        <dsp:cNvPr id="0" name=""/>
        <dsp:cNvSpPr/>
      </dsp:nvSpPr>
      <dsp:spPr>
        <a:xfrm>
          <a:off x="2082801" y="598313"/>
          <a:ext cx="2027868" cy="7597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F96ED-5131-497C-AD58-9978B4E0F8C9}">
      <dsp:nvSpPr>
        <dsp:cNvPr id="0" name=""/>
        <dsp:cNvSpPr/>
      </dsp:nvSpPr>
      <dsp:spPr>
        <a:xfrm>
          <a:off x="2174628" y="685549"/>
          <a:ext cx="2027868" cy="7597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Annual Age Appropriate </a:t>
          </a:r>
          <a:r>
            <a:rPr lang="en-US" sz="2400" b="1" kern="1200" dirty="0">
              <a:latin typeface="Arial" panose="020B0604020202020204" pitchFamily="34" charset="0"/>
              <a:cs typeface="Arial" panose="020B0604020202020204" pitchFamily="34" charset="0"/>
            </a:rPr>
            <a:t>Assessment</a:t>
          </a:r>
        </a:p>
      </dsp:txBody>
      <dsp:txXfrm>
        <a:off x="2196879" y="707800"/>
        <a:ext cx="1983366" cy="715199"/>
      </dsp:txXfrm>
    </dsp:sp>
    <dsp:sp modelId="{D86D7BE4-395B-4917-82F6-79EB964412AB}">
      <dsp:nvSpPr>
        <dsp:cNvPr id="0" name=""/>
        <dsp:cNvSpPr/>
      </dsp:nvSpPr>
      <dsp:spPr>
        <a:xfrm>
          <a:off x="1242218" y="1930200"/>
          <a:ext cx="3777200" cy="6616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58108-3677-4E59-90D5-0A9B47D94C65}">
      <dsp:nvSpPr>
        <dsp:cNvPr id="0" name=""/>
        <dsp:cNvSpPr/>
      </dsp:nvSpPr>
      <dsp:spPr>
        <a:xfrm>
          <a:off x="1334045" y="2017436"/>
          <a:ext cx="3777200" cy="6616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Post-Secondary Goals</a:t>
          </a:r>
        </a:p>
      </dsp:txBody>
      <dsp:txXfrm>
        <a:off x="1353425" y="2036816"/>
        <a:ext cx="3738440" cy="622931"/>
      </dsp:txXfrm>
    </dsp:sp>
    <dsp:sp modelId="{B1E28B29-50AA-48AD-BECB-777B1145EC89}">
      <dsp:nvSpPr>
        <dsp:cNvPr id="0" name=""/>
        <dsp:cNvSpPr/>
      </dsp:nvSpPr>
      <dsp:spPr>
        <a:xfrm>
          <a:off x="5029" y="2832249"/>
          <a:ext cx="1934885" cy="9025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54C03-9353-43E5-853F-DCE8608DEC56}">
      <dsp:nvSpPr>
        <dsp:cNvPr id="0" name=""/>
        <dsp:cNvSpPr/>
      </dsp:nvSpPr>
      <dsp:spPr>
        <a:xfrm>
          <a:off x="96857" y="2919485"/>
          <a:ext cx="1934885" cy="9025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Coordinated Set of Activities</a:t>
          </a:r>
        </a:p>
      </dsp:txBody>
      <dsp:txXfrm>
        <a:off x="123292" y="2945920"/>
        <a:ext cx="1882015" cy="849691"/>
      </dsp:txXfrm>
    </dsp:sp>
    <dsp:sp modelId="{1DE902A3-FBF0-4ADC-9F7D-94A1BC813290}">
      <dsp:nvSpPr>
        <dsp:cNvPr id="0" name=""/>
        <dsp:cNvSpPr/>
      </dsp:nvSpPr>
      <dsp:spPr>
        <a:xfrm>
          <a:off x="2123569" y="2832249"/>
          <a:ext cx="1954744" cy="8042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32D2F-211E-4910-A031-6E828DFAF932}">
      <dsp:nvSpPr>
        <dsp:cNvPr id="0" name=""/>
        <dsp:cNvSpPr/>
      </dsp:nvSpPr>
      <dsp:spPr>
        <a:xfrm>
          <a:off x="2215397" y="2919485"/>
          <a:ext cx="1954744" cy="8042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Measurable Annual Goals</a:t>
          </a:r>
        </a:p>
      </dsp:txBody>
      <dsp:txXfrm>
        <a:off x="2238954" y="2943042"/>
        <a:ext cx="1907630" cy="757174"/>
      </dsp:txXfrm>
    </dsp:sp>
    <dsp:sp modelId="{D7564112-FE20-4009-AC11-C76446931317}">
      <dsp:nvSpPr>
        <dsp:cNvPr id="0" name=""/>
        <dsp:cNvSpPr/>
      </dsp:nvSpPr>
      <dsp:spPr>
        <a:xfrm>
          <a:off x="1928379" y="3876896"/>
          <a:ext cx="2345125" cy="5582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B9A18-72AB-4521-9BC6-569FF5C62AED}">
      <dsp:nvSpPr>
        <dsp:cNvPr id="0" name=""/>
        <dsp:cNvSpPr/>
      </dsp:nvSpPr>
      <dsp:spPr>
        <a:xfrm>
          <a:off x="2020207" y="3964132"/>
          <a:ext cx="2345125" cy="5582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Post-Secondary Outcomes</a:t>
          </a:r>
        </a:p>
      </dsp:txBody>
      <dsp:txXfrm>
        <a:off x="2036558" y="3980483"/>
        <a:ext cx="2312423" cy="525557"/>
      </dsp:txXfrm>
    </dsp:sp>
    <dsp:sp modelId="{6CB28418-5122-402E-8EC7-EED37D5BE88D}">
      <dsp:nvSpPr>
        <dsp:cNvPr id="0" name=""/>
        <dsp:cNvSpPr/>
      </dsp:nvSpPr>
      <dsp:spPr>
        <a:xfrm>
          <a:off x="4261969" y="2832249"/>
          <a:ext cx="1994637" cy="7435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395FF-390E-41E9-A961-A1A008331FC9}">
      <dsp:nvSpPr>
        <dsp:cNvPr id="0" name=""/>
        <dsp:cNvSpPr/>
      </dsp:nvSpPr>
      <dsp:spPr>
        <a:xfrm>
          <a:off x="4353796" y="2919485"/>
          <a:ext cx="1994637" cy="7435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Course of Study</a:t>
          </a:r>
        </a:p>
      </dsp:txBody>
      <dsp:txXfrm>
        <a:off x="4375573" y="2941262"/>
        <a:ext cx="1951083" cy="699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0BE13-AF0C-4FEF-81BC-05E8AFCA6473}">
      <dsp:nvSpPr>
        <dsp:cNvPr id="0" name=""/>
        <dsp:cNvSpPr/>
      </dsp:nvSpPr>
      <dsp:spPr>
        <a:xfrm>
          <a:off x="0" y="94720"/>
          <a:ext cx="2205632" cy="69933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Food Service</a:t>
          </a:r>
        </a:p>
      </dsp:txBody>
      <dsp:txXfrm>
        <a:off x="0" y="94720"/>
        <a:ext cx="2205632" cy="699337"/>
      </dsp:txXfrm>
    </dsp:sp>
    <dsp:sp modelId="{041E91B4-653B-406C-B3CE-AE32844AA636}">
      <dsp:nvSpPr>
        <dsp:cNvPr id="0" name=""/>
        <dsp:cNvSpPr/>
      </dsp:nvSpPr>
      <dsp:spPr>
        <a:xfrm>
          <a:off x="15010" y="815681"/>
          <a:ext cx="2205632" cy="333517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Chili’s</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Del Taco </a:t>
          </a:r>
          <a:r>
            <a:rPr lang="en-US" sz="1500" b="1" kern="1200" dirty="0">
              <a:solidFill>
                <a:srgbClr val="00B050"/>
              </a:solidFill>
              <a:latin typeface="Arial" pitchFamily="34" charset="0"/>
              <a:cs typeface="Arial" pitchFamily="34" charset="0"/>
            </a:rPr>
            <a:t> $</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Carl’s Jr. </a:t>
          </a:r>
          <a:r>
            <a:rPr lang="en-US" sz="1500" b="1" kern="1200" dirty="0">
              <a:solidFill>
                <a:srgbClr val="00B050"/>
              </a:solidFill>
              <a:latin typeface="Arial" pitchFamily="34" charset="0"/>
              <a:cs typeface="Arial" pitchFamily="34" charset="0"/>
            </a:rPr>
            <a:t> $</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McDonalds</a:t>
          </a:r>
          <a:r>
            <a:rPr lang="en-US" sz="1500" b="1" kern="1200" dirty="0">
              <a:solidFill>
                <a:srgbClr val="00B050"/>
              </a:solidFill>
              <a:latin typeface="Arial" pitchFamily="34" charset="0"/>
              <a:cs typeface="Arial" pitchFamily="34" charset="0"/>
            </a:rPr>
            <a:t>$</a:t>
          </a:r>
          <a:endParaRPr lang="en-US" sz="1500" b="1"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Red Robin</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Pizza Hut </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Culinart</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Lampost Pizza</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Pieology</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Darna Restaurant </a:t>
          </a:r>
          <a:r>
            <a:rPr lang="en-US" sz="1500" b="1" kern="1200" dirty="0">
              <a:solidFill>
                <a:srgbClr val="00B050"/>
              </a:solidFill>
              <a:latin typeface="Arial" pitchFamily="34" charset="0"/>
              <a:cs typeface="Arial" pitchFamily="34" charset="0"/>
            </a:rPr>
            <a:t> $</a:t>
          </a:r>
        </a:p>
        <a:p>
          <a:pPr marL="114300" lvl="1" indent="-114300" algn="l" defTabSz="666750">
            <a:lnSpc>
              <a:spcPct val="90000"/>
            </a:lnSpc>
            <a:spcBef>
              <a:spcPct val="0"/>
            </a:spcBef>
            <a:spcAft>
              <a:spcPct val="15000"/>
            </a:spcAft>
            <a:buChar char="•"/>
          </a:pPr>
          <a:r>
            <a:rPr lang="en-US" sz="1500" b="1" kern="1200" dirty="0">
              <a:solidFill>
                <a:schemeClr val="tx1"/>
              </a:solidFill>
              <a:latin typeface="Arial" pitchFamily="34" charset="0"/>
              <a:cs typeface="Arial" pitchFamily="34" charset="0"/>
            </a:rPr>
            <a:t>Fishbone Grill</a:t>
          </a:r>
        </a:p>
        <a:p>
          <a:pPr marL="114300" lvl="1" indent="-114300" algn="l" defTabSz="666750">
            <a:lnSpc>
              <a:spcPct val="90000"/>
            </a:lnSpc>
            <a:spcBef>
              <a:spcPct val="0"/>
            </a:spcBef>
            <a:spcAft>
              <a:spcPct val="15000"/>
            </a:spcAft>
            <a:buChar char="•"/>
          </a:pPr>
          <a:r>
            <a:rPr lang="en-US" sz="1500" b="1" kern="1200" dirty="0">
              <a:solidFill>
                <a:schemeClr val="tx1"/>
              </a:solidFill>
              <a:latin typeface="Arial" pitchFamily="34" charset="0"/>
              <a:cs typeface="Arial" pitchFamily="34" charset="0"/>
            </a:rPr>
            <a:t>Chick Fil A</a:t>
          </a:r>
        </a:p>
      </dsp:txBody>
      <dsp:txXfrm>
        <a:off x="15010" y="815681"/>
        <a:ext cx="2205632" cy="3335175"/>
      </dsp:txXfrm>
    </dsp:sp>
    <dsp:sp modelId="{33B07BF0-CCE6-479D-913C-F0225D69C4DA}">
      <dsp:nvSpPr>
        <dsp:cNvPr id="0" name=""/>
        <dsp:cNvSpPr/>
      </dsp:nvSpPr>
      <dsp:spPr>
        <a:xfrm>
          <a:off x="2516683" y="116343"/>
          <a:ext cx="2205632" cy="69933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Clothing/ Retail</a:t>
          </a:r>
        </a:p>
      </dsp:txBody>
      <dsp:txXfrm>
        <a:off x="2516683" y="116343"/>
        <a:ext cx="2205632" cy="699337"/>
      </dsp:txXfrm>
    </dsp:sp>
    <dsp:sp modelId="{6B4C7E52-13B3-46D2-B77C-52941833B180}">
      <dsp:nvSpPr>
        <dsp:cNvPr id="0" name=""/>
        <dsp:cNvSpPr/>
      </dsp:nvSpPr>
      <dsp:spPr>
        <a:xfrm>
          <a:off x="2511500" y="804975"/>
          <a:ext cx="2205632" cy="333517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b="1"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Marshalls </a:t>
          </a:r>
          <a:r>
            <a:rPr lang="en-US" sz="1500" b="1" kern="1200" dirty="0">
              <a:solidFill>
                <a:srgbClr val="00B050"/>
              </a:solidFill>
              <a:latin typeface="Arial" pitchFamily="34" charset="0"/>
              <a:cs typeface="Arial" pitchFamily="34" charset="0"/>
            </a:rPr>
            <a:t> $</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Party City</a:t>
          </a:r>
          <a:r>
            <a:rPr lang="en-US" sz="1500" b="1" kern="1200" dirty="0">
              <a:solidFill>
                <a:srgbClr val="00B050"/>
              </a:solidFill>
              <a:latin typeface="Arial" pitchFamily="34" charset="0"/>
              <a:cs typeface="Arial" pitchFamily="34" charset="0"/>
            </a:rPr>
            <a:t>$</a:t>
          </a:r>
          <a:endParaRPr lang="en-US" sz="1500" b="1"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Office Maxx</a:t>
          </a:r>
        </a:p>
        <a:p>
          <a:pPr marL="114300" lvl="1" indent="-114300" algn="l" defTabSz="666750">
            <a:lnSpc>
              <a:spcPct val="90000"/>
            </a:lnSpc>
            <a:spcBef>
              <a:spcPct val="0"/>
            </a:spcBef>
            <a:spcAft>
              <a:spcPct val="15000"/>
            </a:spcAft>
            <a:buChar char="•"/>
          </a:pPr>
          <a:r>
            <a:rPr lang="en-US" sz="1500" b="1" kern="1200" dirty="0">
              <a:solidFill>
                <a:schemeClr val="tx1"/>
              </a:solidFill>
              <a:latin typeface="Arial" pitchFamily="34" charset="0"/>
              <a:cs typeface="Arial" pitchFamily="34" charset="0"/>
            </a:rPr>
            <a:t>REI</a:t>
          </a:r>
          <a:r>
            <a:rPr lang="en-US" sz="1500" b="1" kern="1200" dirty="0">
              <a:solidFill>
                <a:srgbClr val="00B050"/>
              </a:solidFill>
              <a:latin typeface="Arial" pitchFamily="34" charset="0"/>
              <a:cs typeface="Arial" pitchFamily="34" charset="0"/>
            </a:rPr>
            <a:t>  $</a:t>
          </a:r>
        </a:p>
        <a:p>
          <a:pPr marL="114300" lvl="1" indent="-114300" algn="l" defTabSz="666750">
            <a:lnSpc>
              <a:spcPct val="90000"/>
            </a:lnSpc>
            <a:spcBef>
              <a:spcPct val="0"/>
            </a:spcBef>
            <a:spcAft>
              <a:spcPct val="15000"/>
            </a:spcAft>
            <a:buChar char="•"/>
          </a:pPr>
          <a:r>
            <a:rPr lang="en-US" sz="1500" b="1" kern="1200" dirty="0">
              <a:solidFill>
                <a:schemeClr val="tx1"/>
              </a:solidFill>
              <a:latin typeface="Arial" pitchFamily="34" charset="0"/>
              <a:cs typeface="Arial" pitchFamily="34" charset="0"/>
            </a:rPr>
            <a:t>Sears </a:t>
          </a:r>
          <a:r>
            <a:rPr lang="en-US" sz="1500" b="1" kern="1200" dirty="0">
              <a:solidFill>
                <a:srgbClr val="00B050"/>
              </a:solidFill>
              <a:latin typeface="Arial" pitchFamily="34" charset="0"/>
              <a:cs typeface="Arial" pitchFamily="34" charset="0"/>
            </a:rPr>
            <a:t>$</a:t>
          </a:r>
        </a:p>
        <a:p>
          <a:pPr marL="114300" lvl="1" indent="-114300" algn="l" defTabSz="666750">
            <a:lnSpc>
              <a:spcPct val="90000"/>
            </a:lnSpc>
            <a:spcBef>
              <a:spcPct val="0"/>
            </a:spcBef>
            <a:spcAft>
              <a:spcPct val="15000"/>
            </a:spcAft>
            <a:buChar char="•"/>
          </a:pPr>
          <a:r>
            <a:rPr lang="en-US" sz="1500" b="1" kern="1200" dirty="0">
              <a:solidFill>
                <a:schemeClr val="tx1"/>
              </a:solidFill>
              <a:latin typeface="Arial" pitchFamily="34" charset="0"/>
              <a:cs typeface="Arial" pitchFamily="34" charset="0"/>
            </a:rPr>
            <a:t>Target </a:t>
          </a:r>
          <a:r>
            <a:rPr lang="en-US" sz="1500" b="1" kern="1200" dirty="0">
              <a:solidFill>
                <a:srgbClr val="00B050"/>
              </a:solidFill>
              <a:latin typeface="Arial" pitchFamily="34" charset="0"/>
              <a:cs typeface="Arial" pitchFamily="34" charset="0"/>
            </a:rPr>
            <a:t>$</a:t>
          </a:r>
        </a:p>
        <a:p>
          <a:pPr marL="114300" lvl="1" indent="-114300" algn="l" defTabSz="666750">
            <a:lnSpc>
              <a:spcPct val="90000"/>
            </a:lnSpc>
            <a:spcBef>
              <a:spcPct val="0"/>
            </a:spcBef>
            <a:spcAft>
              <a:spcPct val="15000"/>
            </a:spcAft>
            <a:buChar char="•"/>
          </a:pPr>
          <a:endParaRPr lang="en-US" sz="1500" b="1" kern="1200" dirty="0">
            <a:latin typeface="Arial" pitchFamily="34" charset="0"/>
            <a:cs typeface="Arial" pitchFamily="34" charset="0"/>
          </a:endParaRPr>
        </a:p>
      </dsp:txBody>
      <dsp:txXfrm>
        <a:off x="2511500" y="804975"/>
        <a:ext cx="2205632" cy="3335175"/>
      </dsp:txXfrm>
    </dsp:sp>
    <dsp:sp modelId="{5F04A9F1-8D88-4227-83BA-1978A52FB725}">
      <dsp:nvSpPr>
        <dsp:cNvPr id="0" name=""/>
        <dsp:cNvSpPr/>
      </dsp:nvSpPr>
      <dsp:spPr>
        <a:xfrm>
          <a:off x="5031105" y="116343"/>
          <a:ext cx="2205632" cy="69933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Education, other</a:t>
          </a:r>
        </a:p>
      </dsp:txBody>
      <dsp:txXfrm>
        <a:off x="5031105" y="116343"/>
        <a:ext cx="2205632" cy="699337"/>
      </dsp:txXfrm>
    </dsp:sp>
    <dsp:sp modelId="{A4C70DD7-1DA0-45F7-A1AA-030A89A301BC}">
      <dsp:nvSpPr>
        <dsp:cNvPr id="0" name=""/>
        <dsp:cNvSpPr/>
      </dsp:nvSpPr>
      <dsp:spPr>
        <a:xfrm>
          <a:off x="5033367" y="783797"/>
          <a:ext cx="2205632" cy="333517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b="1"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Irvine Valley College</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IUSD, ECLC </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Heritage Park Library</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Pretend City</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Incredible Edible Garden</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Codan</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Families Forward</a:t>
          </a:r>
        </a:p>
        <a:p>
          <a:pPr marL="114300" lvl="1" indent="-114300" algn="l" defTabSz="666750">
            <a:lnSpc>
              <a:spcPct val="90000"/>
            </a:lnSpc>
            <a:spcBef>
              <a:spcPct val="0"/>
            </a:spcBef>
            <a:spcAft>
              <a:spcPct val="15000"/>
            </a:spcAft>
            <a:buChar char="•"/>
          </a:pPr>
          <a:r>
            <a:rPr lang="en-US" sz="1500" b="1" kern="1200" dirty="0">
              <a:latin typeface="Arial" pitchFamily="34" charset="0"/>
              <a:cs typeface="Arial" pitchFamily="34" charset="0"/>
            </a:rPr>
            <a:t>Aramark Sports Entertainment </a:t>
          </a:r>
          <a:r>
            <a:rPr lang="en-US" sz="1500" b="1" kern="1200" dirty="0">
              <a:solidFill>
                <a:srgbClr val="00B050"/>
              </a:solidFill>
              <a:latin typeface="Arial" pitchFamily="34" charset="0"/>
              <a:cs typeface="Arial" pitchFamily="34" charset="0"/>
            </a:rPr>
            <a:t> $</a:t>
          </a:r>
        </a:p>
        <a:p>
          <a:pPr marL="114300" lvl="1" indent="-114300" algn="l" defTabSz="666750">
            <a:lnSpc>
              <a:spcPct val="90000"/>
            </a:lnSpc>
            <a:spcBef>
              <a:spcPct val="0"/>
            </a:spcBef>
            <a:spcAft>
              <a:spcPct val="15000"/>
            </a:spcAft>
            <a:buChar char="•"/>
          </a:pPr>
          <a:r>
            <a:rPr lang="en-US" sz="1500" b="1" kern="1200" dirty="0">
              <a:solidFill>
                <a:schemeClr val="tx1"/>
              </a:solidFill>
              <a:latin typeface="Arial" pitchFamily="34" charset="0"/>
              <a:cs typeface="Arial" pitchFamily="34" charset="0"/>
            </a:rPr>
            <a:t>AMC Theaters </a:t>
          </a:r>
          <a:r>
            <a:rPr lang="en-US" sz="1500" b="1" kern="1200" dirty="0">
              <a:solidFill>
                <a:srgbClr val="00B050"/>
              </a:solidFill>
              <a:latin typeface="Arial" pitchFamily="34" charset="0"/>
              <a:cs typeface="Arial" pitchFamily="34" charset="0"/>
            </a:rPr>
            <a:t> $</a:t>
          </a:r>
        </a:p>
        <a:p>
          <a:pPr marL="114300" lvl="1" indent="-114300" algn="l" defTabSz="666750">
            <a:lnSpc>
              <a:spcPct val="90000"/>
            </a:lnSpc>
            <a:spcBef>
              <a:spcPct val="0"/>
            </a:spcBef>
            <a:spcAft>
              <a:spcPct val="15000"/>
            </a:spcAft>
            <a:buChar char="•"/>
          </a:pPr>
          <a:r>
            <a:rPr lang="en-US" sz="1500" b="1" kern="1200" dirty="0">
              <a:solidFill>
                <a:schemeClr val="tx1"/>
              </a:solidFill>
              <a:latin typeface="Arial" pitchFamily="34" charset="0"/>
              <a:cs typeface="Arial" pitchFamily="34" charset="0"/>
            </a:rPr>
            <a:t>Regal Cinema   </a:t>
          </a:r>
          <a:r>
            <a:rPr lang="en-US" sz="1500" b="1" kern="1200" dirty="0">
              <a:solidFill>
                <a:srgbClr val="00B050"/>
              </a:solidFill>
              <a:latin typeface="Arial" pitchFamily="34" charset="0"/>
              <a:cs typeface="Arial" pitchFamily="34" charset="0"/>
            </a:rPr>
            <a:t>$</a:t>
          </a:r>
        </a:p>
      </dsp:txBody>
      <dsp:txXfrm>
        <a:off x="5033367" y="783797"/>
        <a:ext cx="2205632" cy="3335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0BE13-AF0C-4FEF-81BC-05E8AFCA6473}">
      <dsp:nvSpPr>
        <dsp:cNvPr id="0" name=""/>
        <dsp:cNvSpPr/>
      </dsp:nvSpPr>
      <dsp:spPr>
        <a:xfrm>
          <a:off x="159763" y="276236"/>
          <a:ext cx="2385045" cy="95401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cs typeface="Calibri" pitchFamily="34" charset="0"/>
            </a:rPr>
            <a:t>Technology</a:t>
          </a:r>
          <a:r>
            <a:rPr lang="en-US" sz="1800" b="1" kern="1200" dirty="0">
              <a:latin typeface="Calibri" pitchFamily="34" charset="0"/>
              <a:cs typeface="Calibri" pitchFamily="34" charset="0"/>
            </a:rPr>
            <a:t>:</a:t>
          </a:r>
        </a:p>
      </dsp:txBody>
      <dsp:txXfrm>
        <a:off x="159763" y="276236"/>
        <a:ext cx="2385045" cy="954018"/>
      </dsp:txXfrm>
    </dsp:sp>
    <dsp:sp modelId="{041E91B4-653B-406C-B3CE-AE32844AA636}">
      <dsp:nvSpPr>
        <dsp:cNvPr id="0" name=""/>
        <dsp:cNvSpPr/>
      </dsp:nvSpPr>
      <dsp:spPr>
        <a:xfrm>
          <a:off x="159739" y="1237858"/>
          <a:ext cx="2385045"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Best Buy</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Office Maxx</a:t>
          </a:r>
        </a:p>
      </dsp:txBody>
      <dsp:txXfrm>
        <a:off x="159739" y="1237858"/>
        <a:ext cx="2385045" cy="2944012"/>
      </dsp:txXfrm>
    </dsp:sp>
    <dsp:sp modelId="{33B07BF0-CCE6-479D-913C-F0225D69C4DA}">
      <dsp:nvSpPr>
        <dsp:cNvPr id="0" name=""/>
        <dsp:cNvSpPr/>
      </dsp:nvSpPr>
      <dsp:spPr>
        <a:xfrm>
          <a:off x="2708447" y="307270"/>
          <a:ext cx="2385045" cy="95401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cs typeface="Calibri" pitchFamily="34" charset="0"/>
            </a:rPr>
            <a:t>Hardware, Specialized Trades: </a:t>
          </a:r>
        </a:p>
      </dsp:txBody>
      <dsp:txXfrm>
        <a:off x="2708447" y="307270"/>
        <a:ext cx="2385045" cy="954018"/>
      </dsp:txXfrm>
    </dsp:sp>
    <dsp:sp modelId="{6B4C7E52-13B3-46D2-B77C-52941833B180}">
      <dsp:nvSpPr>
        <dsp:cNvPr id="0" name=""/>
        <dsp:cNvSpPr/>
      </dsp:nvSpPr>
      <dsp:spPr>
        <a:xfrm>
          <a:off x="2715793" y="1244630"/>
          <a:ext cx="2385045"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Armstrong Garden Nursery</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Afakori Welding</a:t>
          </a:r>
          <a:r>
            <a:rPr lang="en-US" sz="1800" b="1" kern="1200" dirty="0">
              <a:solidFill>
                <a:srgbClr val="00B050"/>
              </a:solidFill>
              <a:latin typeface="Arial" pitchFamily="34" charset="0"/>
              <a:cs typeface="Arial" pitchFamily="34" charset="0"/>
            </a:rPr>
            <a:t>$</a:t>
          </a:r>
          <a:endParaRPr lang="en-US" sz="1800" b="1"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Home Depot </a:t>
          </a:r>
          <a:r>
            <a:rPr lang="en-US" sz="1800" b="1" kern="1200" dirty="0">
              <a:solidFill>
                <a:srgbClr val="009900"/>
              </a:solidFill>
              <a:latin typeface="Arial" pitchFamily="34" charset="0"/>
              <a:cs typeface="Arial" pitchFamily="34" charset="0"/>
            </a:rPr>
            <a:t>$ </a:t>
          </a:r>
        </a:p>
      </dsp:txBody>
      <dsp:txXfrm>
        <a:off x="2715793" y="1244630"/>
        <a:ext cx="2385045" cy="2944012"/>
      </dsp:txXfrm>
    </dsp:sp>
    <dsp:sp modelId="{5F04A9F1-8D88-4227-83BA-1978A52FB725}">
      <dsp:nvSpPr>
        <dsp:cNvPr id="0" name=""/>
        <dsp:cNvSpPr/>
      </dsp:nvSpPr>
      <dsp:spPr>
        <a:xfrm>
          <a:off x="5330590" y="276236"/>
          <a:ext cx="2385045" cy="95401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cs typeface="Calibri" pitchFamily="34" charset="0"/>
            </a:rPr>
            <a:t>Grocery:</a:t>
          </a:r>
        </a:p>
      </dsp:txBody>
      <dsp:txXfrm>
        <a:off x="5330590" y="276236"/>
        <a:ext cx="2385045" cy="954018"/>
      </dsp:txXfrm>
    </dsp:sp>
    <dsp:sp modelId="{A4C70DD7-1DA0-45F7-A1AA-030A89A301BC}">
      <dsp:nvSpPr>
        <dsp:cNvPr id="0" name=""/>
        <dsp:cNvSpPr/>
      </dsp:nvSpPr>
      <dsp:spPr>
        <a:xfrm>
          <a:off x="5347548" y="1228673"/>
          <a:ext cx="2385045"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CVS</a:t>
          </a:r>
          <a:r>
            <a:rPr lang="en-US" sz="1600" b="1" kern="1200" dirty="0">
              <a:solidFill>
                <a:srgbClr val="00B050"/>
              </a:solidFill>
              <a:latin typeface="Arial" pitchFamily="34" charset="0"/>
              <a:cs typeface="Arial" pitchFamily="34" charset="0"/>
            </a:rPr>
            <a:t>$</a:t>
          </a: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Walgreens  </a:t>
          </a:r>
          <a:r>
            <a:rPr lang="en-US" sz="1600" b="1" kern="1200" dirty="0">
              <a:solidFill>
                <a:srgbClr val="00B050"/>
              </a:solidFill>
              <a:latin typeface="Arial" pitchFamily="34" charset="0"/>
              <a:cs typeface="Arial" pitchFamily="34" charset="0"/>
            </a:rPr>
            <a:t>$</a:t>
          </a: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Walmart </a:t>
          </a:r>
          <a:r>
            <a:rPr lang="en-US" sz="1600" b="1" kern="1200" dirty="0">
              <a:solidFill>
                <a:srgbClr val="00B050"/>
              </a:solidFill>
              <a:latin typeface="Arial" pitchFamily="34" charset="0"/>
              <a:cs typeface="Arial" pitchFamily="34" charset="0"/>
            </a:rPr>
            <a:t>$</a:t>
          </a: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Sprouts Market</a:t>
          </a:r>
          <a:r>
            <a:rPr lang="en-US" sz="1600" b="1" kern="1200" dirty="0">
              <a:solidFill>
                <a:srgbClr val="00B050"/>
              </a:solidFill>
              <a:latin typeface="Arial" pitchFamily="34" charset="0"/>
              <a:cs typeface="Arial" pitchFamily="34" charset="0"/>
            </a:rPr>
            <a:t> $</a:t>
          </a: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Sam’s Club  </a:t>
          </a:r>
          <a:r>
            <a:rPr lang="en-US" sz="1600" b="1" kern="1200" dirty="0">
              <a:solidFill>
                <a:srgbClr val="00B050"/>
              </a:solidFill>
              <a:latin typeface="Arial" pitchFamily="34" charset="0"/>
              <a:cs typeface="Arial" pitchFamily="34" charset="0"/>
            </a:rPr>
            <a:t>$</a:t>
          </a: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Wholesome Choice</a:t>
          </a: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Trader Joes</a:t>
          </a:r>
          <a:r>
            <a:rPr lang="en-US" sz="1600" b="1" kern="1200" dirty="0">
              <a:solidFill>
                <a:srgbClr val="00B050"/>
              </a:solidFill>
              <a:latin typeface="Arial" pitchFamily="34" charset="0"/>
              <a:cs typeface="Arial" pitchFamily="34" charset="0"/>
            </a:rPr>
            <a:t>$</a:t>
          </a: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Smart &amp; Final</a:t>
          </a:r>
          <a:r>
            <a:rPr lang="en-US" sz="1600" b="1" kern="1200" dirty="0">
              <a:solidFill>
                <a:srgbClr val="00B050"/>
              </a:solidFill>
              <a:latin typeface="Arial" pitchFamily="34" charset="0"/>
              <a:cs typeface="Arial" pitchFamily="34" charset="0"/>
            </a:rPr>
            <a:t>$</a:t>
          </a: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a:latin typeface="Arial" pitchFamily="34" charset="0"/>
              <a:cs typeface="Arial" pitchFamily="34" charset="0"/>
            </a:rPr>
            <a:t>H Mart</a:t>
          </a:r>
        </a:p>
        <a:p>
          <a:pPr marL="171450" lvl="1" indent="-171450" algn="l" defTabSz="711200">
            <a:lnSpc>
              <a:spcPct val="90000"/>
            </a:lnSpc>
            <a:spcBef>
              <a:spcPct val="0"/>
            </a:spcBef>
            <a:spcAft>
              <a:spcPct val="15000"/>
            </a:spcAft>
            <a:buChar char="•"/>
          </a:pPr>
          <a:r>
            <a:rPr lang="en-US" sz="1600" b="1" kern="1200" dirty="0">
              <a:solidFill>
                <a:schemeClr val="tx1"/>
              </a:solidFill>
              <a:latin typeface="Arial" pitchFamily="34" charset="0"/>
              <a:cs typeface="Arial" pitchFamily="34" charset="0"/>
            </a:rPr>
            <a:t>Stater Brothers </a:t>
          </a:r>
          <a:r>
            <a:rPr lang="en-US" sz="1600" b="1" kern="1200" dirty="0">
              <a:solidFill>
                <a:srgbClr val="00B050"/>
              </a:solidFill>
              <a:latin typeface="Arial" pitchFamily="34" charset="0"/>
              <a:cs typeface="Arial" pitchFamily="34" charset="0"/>
            </a:rPr>
            <a:t>$</a:t>
          </a:r>
        </a:p>
        <a:p>
          <a:pPr marL="171450" lvl="1" indent="-171450" algn="l" defTabSz="711200">
            <a:lnSpc>
              <a:spcPct val="90000"/>
            </a:lnSpc>
            <a:spcBef>
              <a:spcPct val="0"/>
            </a:spcBef>
            <a:spcAft>
              <a:spcPct val="15000"/>
            </a:spcAft>
            <a:buChar char="•"/>
          </a:pPr>
          <a:r>
            <a:rPr lang="en-US" sz="1600" b="1" kern="1200" dirty="0">
              <a:solidFill>
                <a:schemeClr val="tx1"/>
              </a:solidFill>
              <a:latin typeface="Arial" pitchFamily="34" charset="0"/>
              <a:cs typeface="Arial" pitchFamily="34" charset="0"/>
            </a:rPr>
            <a:t>Ralphs </a:t>
          </a:r>
          <a:r>
            <a:rPr lang="en-US" sz="1600" b="1" kern="1200" dirty="0">
              <a:solidFill>
                <a:srgbClr val="00B050"/>
              </a:solidFill>
              <a:latin typeface="Arial" pitchFamily="34" charset="0"/>
              <a:cs typeface="Arial" pitchFamily="34" charset="0"/>
            </a:rPr>
            <a:t> $</a:t>
          </a:r>
        </a:p>
      </dsp:txBody>
      <dsp:txXfrm>
        <a:off x="5347548" y="1228673"/>
        <a:ext cx="2385045" cy="2944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0BE13-AF0C-4FEF-81BC-05E8AFCA6473}">
      <dsp:nvSpPr>
        <dsp:cNvPr id="0" name=""/>
        <dsp:cNvSpPr/>
      </dsp:nvSpPr>
      <dsp:spPr>
        <a:xfrm>
          <a:off x="231335" y="12357"/>
          <a:ext cx="2361878" cy="518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Caregiving:</a:t>
          </a:r>
        </a:p>
      </dsp:txBody>
      <dsp:txXfrm>
        <a:off x="231335" y="12357"/>
        <a:ext cx="2361878" cy="518400"/>
      </dsp:txXfrm>
    </dsp:sp>
    <dsp:sp modelId="{041E91B4-653B-406C-B3CE-AE32844AA636}">
      <dsp:nvSpPr>
        <dsp:cNvPr id="0" name=""/>
        <dsp:cNvSpPr/>
      </dsp:nvSpPr>
      <dsp:spPr>
        <a:xfrm>
          <a:off x="218487" y="421642"/>
          <a:ext cx="2361878" cy="39527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Silverado Senior Living</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CHOC</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Atria Senior Living</a:t>
          </a:r>
          <a:r>
            <a:rPr lang="en-US" sz="1800" b="1" kern="1200" dirty="0">
              <a:solidFill>
                <a:srgbClr val="00B050"/>
              </a:solidFill>
              <a:latin typeface="Arial" pitchFamily="34" charset="0"/>
              <a:cs typeface="Arial" pitchFamily="34" charset="0"/>
            </a:rPr>
            <a:t>$</a:t>
          </a:r>
          <a:endParaRPr lang="en-US" sz="1800" b="1"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Woodbridge Manor</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Boys and Girls Club</a:t>
          </a:r>
          <a:r>
            <a:rPr lang="en-US" sz="1800" b="1" kern="1200" dirty="0">
              <a:solidFill>
                <a:srgbClr val="00B050"/>
              </a:solidFill>
              <a:latin typeface="Arial" pitchFamily="34" charset="0"/>
              <a:cs typeface="Arial" pitchFamily="34" charset="0"/>
            </a:rPr>
            <a:t>$</a:t>
          </a:r>
          <a:endParaRPr lang="en-US" sz="1800" b="1"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Betsy’s Day Care</a:t>
          </a:r>
        </a:p>
        <a:p>
          <a:pPr marL="171450" lvl="1" indent="-171450" algn="l" defTabSz="800100">
            <a:lnSpc>
              <a:spcPct val="90000"/>
            </a:lnSpc>
            <a:spcBef>
              <a:spcPct val="0"/>
            </a:spcBef>
            <a:spcAft>
              <a:spcPct val="15000"/>
            </a:spcAft>
            <a:buChar char="•"/>
          </a:pPr>
          <a:r>
            <a:rPr lang="en-US" sz="1800" b="1" kern="1200">
              <a:latin typeface="Arial" pitchFamily="34" charset="0"/>
              <a:cs typeface="Arial" pitchFamily="34" charset="0"/>
            </a:rPr>
            <a:t>Hoag Hospital </a:t>
          </a:r>
          <a:endParaRPr lang="en-US" sz="1800" b="1"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St. Michael Hospice</a:t>
          </a:r>
        </a:p>
        <a:p>
          <a:pPr marL="171450" lvl="1" indent="-171450" algn="l" defTabSz="844550">
            <a:lnSpc>
              <a:spcPct val="90000"/>
            </a:lnSpc>
            <a:spcBef>
              <a:spcPct val="0"/>
            </a:spcBef>
            <a:spcAft>
              <a:spcPct val="15000"/>
            </a:spcAft>
            <a:buChar char="•"/>
          </a:pPr>
          <a:endParaRPr lang="en-US" sz="1900" kern="1200" dirty="0"/>
        </a:p>
      </dsp:txBody>
      <dsp:txXfrm>
        <a:off x="218487" y="421642"/>
        <a:ext cx="2361878" cy="3952799"/>
      </dsp:txXfrm>
    </dsp:sp>
    <dsp:sp modelId="{33B07BF0-CCE6-479D-913C-F0225D69C4DA}">
      <dsp:nvSpPr>
        <dsp:cNvPr id="0" name=""/>
        <dsp:cNvSpPr/>
      </dsp:nvSpPr>
      <dsp:spPr>
        <a:xfrm>
          <a:off x="2847612" y="0"/>
          <a:ext cx="2361878" cy="518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Pets:</a:t>
          </a:r>
        </a:p>
      </dsp:txBody>
      <dsp:txXfrm>
        <a:off x="2847612" y="0"/>
        <a:ext cx="2361878" cy="518400"/>
      </dsp:txXfrm>
    </dsp:sp>
    <dsp:sp modelId="{6B4C7E52-13B3-46D2-B77C-52941833B180}">
      <dsp:nvSpPr>
        <dsp:cNvPr id="0" name=""/>
        <dsp:cNvSpPr/>
      </dsp:nvSpPr>
      <dsp:spPr>
        <a:xfrm>
          <a:off x="2847612" y="421642"/>
          <a:ext cx="2361878" cy="39527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Petco</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Pet Supply</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Stonecreek Animal Hospital</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City of Irvine Animal Shelter</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Russo’s</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The Pet Pantry</a:t>
          </a:r>
        </a:p>
        <a:p>
          <a:pPr marL="228600" lvl="1" indent="-228600" algn="l" defTabSz="889000">
            <a:lnSpc>
              <a:spcPct val="90000"/>
            </a:lnSpc>
            <a:spcBef>
              <a:spcPct val="0"/>
            </a:spcBef>
            <a:spcAft>
              <a:spcPct val="15000"/>
            </a:spcAft>
            <a:buChar char="•"/>
          </a:pPr>
          <a:endParaRPr lang="en-US" sz="2000" kern="1200" dirty="0"/>
        </a:p>
      </dsp:txBody>
      <dsp:txXfrm>
        <a:off x="2847612" y="421642"/>
        <a:ext cx="2361878" cy="3952799"/>
      </dsp:txXfrm>
    </dsp:sp>
    <dsp:sp modelId="{5F04A9F1-8D88-4227-83BA-1978A52FB725}">
      <dsp:nvSpPr>
        <dsp:cNvPr id="0" name=""/>
        <dsp:cNvSpPr/>
      </dsp:nvSpPr>
      <dsp:spPr>
        <a:xfrm>
          <a:off x="5387363" y="3165"/>
          <a:ext cx="2361878" cy="518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Hospitality:</a:t>
          </a:r>
        </a:p>
      </dsp:txBody>
      <dsp:txXfrm>
        <a:off x="5387363" y="3165"/>
        <a:ext cx="2361878" cy="518400"/>
      </dsp:txXfrm>
    </dsp:sp>
    <dsp:sp modelId="{A4C70DD7-1DA0-45F7-A1AA-030A89A301BC}">
      <dsp:nvSpPr>
        <dsp:cNvPr id="0" name=""/>
        <dsp:cNvSpPr/>
      </dsp:nvSpPr>
      <dsp:spPr>
        <a:xfrm>
          <a:off x="5378813" y="421642"/>
          <a:ext cx="2361878" cy="39527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La Quinta Hotels</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Candlewood Suites</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Radisson Hotels</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Hyatt Hotels  </a:t>
          </a:r>
          <a:r>
            <a:rPr lang="en-US" sz="1800" b="1" kern="1200" dirty="0">
              <a:solidFill>
                <a:srgbClr val="00B050"/>
              </a:solidFill>
              <a:latin typeface="Arial" pitchFamily="34" charset="0"/>
              <a:cs typeface="Arial" pitchFamily="34" charset="0"/>
            </a:rPr>
            <a:t>$</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Doubletree Hotel</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Ayres Hotels</a:t>
          </a: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Wyndham Hotel</a:t>
          </a:r>
          <a:r>
            <a:rPr lang="en-US" sz="1800" b="1" kern="1200" dirty="0">
              <a:solidFill>
                <a:srgbClr val="00B050"/>
              </a:solidFill>
              <a:latin typeface="Arial" pitchFamily="34" charset="0"/>
              <a:cs typeface="Arial" pitchFamily="34" charset="0"/>
            </a:rPr>
            <a:t>$</a:t>
          </a:r>
          <a:endParaRPr lang="en-US" sz="1800" b="1"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dirty="0">
              <a:latin typeface="Arial" pitchFamily="34" charset="0"/>
              <a:cs typeface="Arial" pitchFamily="34" charset="0"/>
            </a:rPr>
            <a:t>Disneyland </a:t>
          </a:r>
          <a:r>
            <a:rPr lang="en-US" sz="1800" b="1" kern="1200" dirty="0">
              <a:solidFill>
                <a:srgbClr val="009900"/>
              </a:solidFill>
              <a:latin typeface="Arial" pitchFamily="34" charset="0"/>
              <a:cs typeface="Arial" pitchFamily="34" charset="0"/>
            </a:rPr>
            <a:t>$</a:t>
          </a:r>
        </a:p>
      </dsp:txBody>
      <dsp:txXfrm>
        <a:off x="5378813" y="421642"/>
        <a:ext cx="2361878" cy="39527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4657337-7994-4B34-8F57-6D2B2779738E}" type="datetimeFigureOut">
              <a:rPr lang="en-US" smtClean="0"/>
              <a:t>10/9/2016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268E88E-D449-418C-AE21-710CB7A30352}" type="slidenum">
              <a:rPr lang="en-US" smtClean="0"/>
              <a:t>‹#›</a:t>
            </a:fld>
            <a:endParaRPr lang="en-US"/>
          </a:p>
        </p:txBody>
      </p:sp>
    </p:spTree>
    <p:extLst>
      <p:ext uri="{BB962C8B-B14F-4D97-AF65-F5344CB8AC3E}">
        <p14:creationId xmlns:p14="http://schemas.microsoft.com/office/powerpoint/2010/main" val="3874153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8F87A7-ED4A-4B5B-9C1F-B61BE686290E}" type="datetimeFigureOut">
              <a:rPr lang="en-US" smtClean="0"/>
              <a:t>10/9/2016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928BE4-73D4-494A-8D0E-2E31D84B69C0}" type="slidenum">
              <a:rPr lang="en-US" smtClean="0"/>
              <a:t>‹#›</a:t>
            </a:fld>
            <a:endParaRPr lang="en-US" dirty="0"/>
          </a:p>
        </p:txBody>
      </p:sp>
    </p:spTree>
    <p:extLst>
      <p:ext uri="{BB962C8B-B14F-4D97-AF65-F5344CB8AC3E}">
        <p14:creationId xmlns:p14="http://schemas.microsoft.com/office/powerpoint/2010/main" val="3791250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7166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National Post-school Outcomes Center has defined post school outcomes.</a:t>
            </a:r>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B18266B-AC53-4D6D-9062-90CF243E1D82}" type="slidenum">
              <a:rPr lang="en-US" altLang="en-US">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961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Frequently the focus is on postsecondary education at the college and university level.  There are an array of other options.</a:t>
            </a:r>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4920C44-332C-495E-A96A-D354E80746C2}" type="slidenum">
              <a:rPr lang="en-US" altLang="en-US">
                <a:latin typeface="Calibri" panose="020F0502020204030204" pitchFamily="34" charset="0"/>
              </a:rPr>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val="80502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purpose of the guide is to provide  easy access to resources that can be used by parents, educators and agency partners.</a:t>
            </a:r>
          </a:p>
          <a:p>
            <a:r>
              <a:rPr lang="en-US" altLang="en-US" dirty="0"/>
              <a:t>As regulations and expectations change, the California Transition Alliance is committed to routinely updating it.</a:t>
            </a:r>
          </a:p>
          <a:p>
            <a:endParaRPr lang="en-US" alt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6D7A82D-2F03-484A-AA6D-9BB541DB81EE}" type="slidenum">
              <a:rPr lang="en-US" altLang="en-US">
                <a:latin typeface="Calibri" panose="020F0502020204030204" pitchFamily="34" charset="0"/>
              </a:rPr>
              <a:pPr/>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96301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179" indent="-236179">
              <a:buFontTx/>
              <a:buAutoNum type="arabicPeriod"/>
            </a:pPr>
            <a:r>
              <a:rPr lang="en-US" altLang="en-US" dirty="0">
                <a:latin typeface="Arial" panose="020B0604020202020204" pitchFamily="34" charset="0"/>
                <a:ea typeface="MS PGothic" pitchFamily="34" charset="-128"/>
                <a:cs typeface="Arial" panose="020B0604020202020204" pitchFamily="34" charset="0"/>
              </a:rPr>
              <a:t>The goal of the school should be to get the student from a passive observer during the IEP to actually leading their own IEP.</a:t>
            </a:r>
          </a:p>
          <a:p>
            <a:pPr marL="236179" indent="-236179">
              <a:buFontTx/>
              <a:buAutoNum type="arabicPeriod"/>
            </a:pPr>
            <a:r>
              <a:rPr lang="en-US" altLang="en-US" dirty="0">
                <a:latin typeface="Arial" panose="020B0604020202020204" pitchFamily="34" charset="0"/>
                <a:ea typeface="MS PGothic" pitchFamily="34" charset="-128"/>
                <a:cs typeface="Arial" panose="020B0604020202020204" pitchFamily="34" charset="0"/>
              </a:rPr>
              <a:t>This requires training.  This training should be part of the transition program.</a:t>
            </a:r>
          </a:p>
        </p:txBody>
      </p:sp>
      <p:sp>
        <p:nvSpPr>
          <p:cNvPr id="2734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156">
              <a:spcBef>
                <a:spcPct val="30000"/>
              </a:spcBef>
              <a:defRPr sz="1200">
                <a:solidFill>
                  <a:schemeClr val="tx1"/>
                </a:solidFill>
                <a:latin typeface="Calibri" panose="020F0502020204030204" pitchFamily="34" charset="0"/>
              </a:defRPr>
            </a:lvl1pPr>
            <a:lvl2pPr marL="770007" indent="-296033" defTabSz="930156">
              <a:spcBef>
                <a:spcPct val="30000"/>
              </a:spcBef>
              <a:defRPr sz="1200">
                <a:solidFill>
                  <a:schemeClr val="tx1"/>
                </a:solidFill>
                <a:latin typeface="Calibri" panose="020F0502020204030204" pitchFamily="34" charset="0"/>
              </a:defRPr>
            </a:lvl2pPr>
            <a:lvl3pPr marL="1185747" indent="-236179" defTabSz="930156">
              <a:spcBef>
                <a:spcPct val="30000"/>
              </a:spcBef>
              <a:defRPr sz="1200">
                <a:solidFill>
                  <a:schemeClr val="tx1"/>
                </a:solidFill>
                <a:latin typeface="Calibri" panose="020F0502020204030204" pitchFamily="34" charset="0"/>
              </a:defRPr>
            </a:lvl3pPr>
            <a:lvl4pPr marL="1661340" indent="-236179" defTabSz="930156">
              <a:spcBef>
                <a:spcPct val="30000"/>
              </a:spcBef>
              <a:defRPr sz="1200">
                <a:solidFill>
                  <a:schemeClr val="tx1"/>
                </a:solidFill>
                <a:latin typeface="Calibri" panose="020F0502020204030204" pitchFamily="34" charset="0"/>
              </a:defRPr>
            </a:lvl4pPr>
            <a:lvl5pPr marL="2135315" indent="-236179" defTabSz="930156">
              <a:spcBef>
                <a:spcPct val="30000"/>
              </a:spcBef>
              <a:defRPr sz="1200">
                <a:solidFill>
                  <a:schemeClr val="tx1"/>
                </a:solidFill>
                <a:latin typeface="Calibri" panose="020F0502020204030204" pitchFamily="34" charset="0"/>
              </a:defRPr>
            </a:lvl5pPr>
            <a:lvl6pPr marL="2601201" indent="-236179" defTabSz="930156"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930156"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930156"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930156"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000054"/>
                </a:solidFill>
                <a:latin typeface="Arial" panose="020B0604020202020204" pitchFamily="34" charset="0"/>
                <a:ea typeface="MS PGothic" pitchFamily="34" charset="-128"/>
              </a:rPr>
              <a:t>California Department of Education </a:t>
            </a:r>
          </a:p>
        </p:txBody>
      </p:sp>
      <p:sp>
        <p:nvSpPr>
          <p:cNvPr id="2734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a:spcBef>
                <a:spcPct val="30000"/>
              </a:spcBef>
              <a:defRPr sz="1200">
                <a:solidFill>
                  <a:schemeClr val="tx1"/>
                </a:solidFill>
                <a:latin typeface="Calibri" panose="020F0502020204030204" pitchFamily="34" charset="0"/>
              </a:defRPr>
            </a:lvl1pPr>
            <a:lvl2pPr marL="770007" indent="-296033" defTabSz="930156">
              <a:spcBef>
                <a:spcPct val="30000"/>
              </a:spcBef>
              <a:defRPr sz="1200">
                <a:solidFill>
                  <a:schemeClr val="tx1"/>
                </a:solidFill>
                <a:latin typeface="Calibri" panose="020F0502020204030204" pitchFamily="34" charset="0"/>
              </a:defRPr>
            </a:lvl2pPr>
            <a:lvl3pPr marL="1185747" indent="-236179" defTabSz="930156">
              <a:spcBef>
                <a:spcPct val="30000"/>
              </a:spcBef>
              <a:defRPr sz="1200">
                <a:solidFill>
                  <a:schemeClr val="tx1"/>
                </a:solidFill>
                <a:latin typeface="Calibri" panose="020F0502020204030204" pitchFamily="34" charset="0"/>
              </a:defRPr>
            </a:lvl3pPr>
            <a:lvl4pPr marL="1661340" indent="-236179" defTabSz="930156">
              <a:spcBef>
                <a:spcPct val="30000"/>
              </a:spcBef>
              <a:defRPr sz="1200">
                <a:solidFill>
                  <a:schemeClr val="tx1"/>
                </a:solidFill>
                <a:latin typeface="Calibri" panose="020F0502020204030204" pitchFamily="34" charset="0"/>
              </a:defRPr>
            </a:lvl4pPr>
            <a:lvl5pPr marL="2135315" indent="-236179" defTabSz="930156">
              <a:spcBef>
                <a:spcPct val="30000"/>
              </a:spcBef>
              <a:defRPr sz="1200">
                <a:solidFill>
                  <a:schemeClr val="tx1"/>
                </a:solidFill>
                <a:latin typeface="Calibri" panose="020F0502020204030204" pitchFamily="34" charset="0"/>
              </a:defRPr>
            </a:lvl5pPr>
            <a:lvl6pPr marL="2601201" indent="-236179" defTabSz="930156"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930156"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930156"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93015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D06925-61ED-4111-BAE5-9F1FCE23ACB8}" type="slidenum">
              <a:rPr lang="en-US" altLang="en-US">
                <a:solidFill>
                  <a:srgbClr val="000054"/>
                </a:solidFill>
                <a:latin typeface="Arial" panose="020B0604020202020204" pitchFamily="34" charset="0"/>
                <a:ea typeface="MS PGothic" pitchFamily="34" charset="-128"/>
              </a:rPr>
              <a:pPr>
                <a:spcBef>
                  <a:spcPct val="0"/>
                </a:spcBef>
              </a:pPr>
              <a:t>37</a:t>
            </a:fld>
            <a:endParaRPr lang="en-US" altLang="en-US" dirty="0">
              <a:solidFill>
                <a:srgbClr val="000054"/>
              </a:solidFill>
              <a:latin typeface="Arial" panose="020B0604020202020204" pitchFamily="34" charset="0"/>
              <a:ea typeface="MS PGothic" pitchFamily="34" charset="-128"/>
            </a:endParaRPr>
          </a:p>
        </p:txBody>
      </p:sp>
    </p:spTree>
    <p:extLst>
      <p:ext uri="{BB962C8B-B14F-4D97-AF65-F5344CB8AC3E}">
        <p14:creationId xmlns:p14="http://schemas.microsoft.com/office/powerpoint/2010/main" val="82888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179" indent="-236179">
              <a:buFontTx/>
              <a:buAutoNum type="arabicPeriod"/>
            </a:pPr>
            <a:r>
              <a:rPr lang="en-US" altLang="en-US" dirty="0">
                <a:latin typeface="Arial" panose="020B0604020202020204" pitchFamily="34" charset="0"/>
                <a:ea typeface="MS PGothic" pitchFamily="34" charset="-128"/>
                <a:cs typeface="Arial" panose="020B0604020202020204" pitchFamily="34" charset="0"/>
              </a:rPr>
              <a:t>Age of Majority is a legal definition.</a:t>
            </a:r>
          </a:p>
          <a:p>
            <a:pPr marL="236179" indent="-236179">
              <a:buFontTx/>
              <a:buAutoNum type="arabicPeriod"/>
            </a:pPr>
            <a:r>
              <a:rPr lang="en-US" altLang="en-US" dirty="0">
                <a:latin typeface="Arial" panose="020B0604020202020204" pitchFamily="34" charset="0"/>
                <a:ea typeface="MS PGothic" pitchFamily="34" charset="-128"/>
                <a:cs typeface="Arial" panose="020B0604020202020204" pitchFamily="34" charset="0"/>
              </a:rPr>
              <a:t>However, the Age of Majority implications validate the need for self advocacy and self determination skills.</a:t>
            </a:r>
          </a:p>
        </p:txBody>
      </p:sp>
      <p:sp>
        <p:nvSpPr>
          <p:cNvPr id="2775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156">
              <a:spcBef>
                <a:spcPct val="30000"/>
              </a:spcBef>
              <a:defRPr sz="1200">
                <a:solidFill>
                  <a:schemeClr val="tx1"/>
                </a:solidFill>
                <a:latin typeface="Calibri" panose="020F0502020204030204" pitchFamily="34" charset="0"/>
              </a:defRPr>
            </a:lvl1pPr>
            <a:lvl2pPr marL="770007" indent="-296033" defTabSz="930156">
              <a:spcBef>
                <a:spcPct val="30000"/>
              </a:spcBef>
              <a:defRPr sz="1200">
                <a:solidFill>
                  <a:schemeClr val="tx1"/>
                </a:solidFill>
                <a:latin typeface="Calibri" panose="020F0502020204030204" pitchFamily="34" charset="0"/>
              </a:defRPr>
            </a:lvl2pPr>
            <a:lvl3pPr marL="1185747" indent="-236179" defTabSz="930156">
              <a:spcBef>
                <a:spcPct val="30000"/>
              </a:spcBef>
              <a:defRPr sz="1200">
                <a:solidFill>
                  <a:schemeClr val="tx1"/>
                </a:solidFill>
                <a:latin typeface="Calibri" panose="020F0502020204030204" pitchFamily="34" charset="0"/>
              </a:defRPr>
            </a:lvl3pPr>
            <a:lvl4pPr marL="1661340" indent="-236179" defTabSz="930156">
              <a:spcBef>
                <a:spcPct val="30000"/>
              </a:spcBef>
              <a:defRPr sz="1200">
                <a:solidFill>
                  <a:schemeClr val="tx1"/>
                </a:solidFill>
                <a:latin typeface="Calibri" panose="020F0502020204030204" pitchFamily="34" charset="0"/>
              </a:defRPr>
            </a:lvl4pPr>
            <a:lvl5pPr marL="2135315" indent="-236179" defTabSz="930156">
              <a:spcBef>
                <a:spcPct val="30000"/>
              </a:spcBef>
              <a:defRPr sz="1200">
                <a:solidFill>
                  <a:schemeClr val="tx1"/>
                </a:solidFill>
                <a:latin typeface="Calibri" panose="020F0502020204030204" pitchFamily="34" charset="0"/>
              </a:defRPr>
            </a:lvl5pPr>
            <a:lvl6pPr marL="2601201" indent="-236179" defTabSz="930156"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930156"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930156"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930156"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000054"/>
                </a:solidFill>
                <a:latin typeface="Arial" panose="020B0604020202020204" pitchFamily="34" charset="0"/>
                <a:ea typeface="MS PGothic" pitchFamily="34" charset="-128"/>
              </a:rPr>
              <a:t>California Department of Education </a:t>
            </a:r>
          </a:p>
        </p:txBody>
      </p:sp>
      <p:sp>
        <p:nvSpPr>
          <p:cNvPr id="2775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a:spcBef>
                <a:spcPct val="30000"/>
              </a:spcBef>
              <a:defRPr sz="1200">
                <a:solidFill>
                  <a:schemeClr val="tx1"/>
                </a:solidFill>
                <a:latin typeface="Calibri" panose="020F0502020204030204" pitchFamily="34" charset="0"/>
              </a:defRPr>
            </a:lvl1pPr>
            <a:lvl2pPr marL="770007" indent="-296033" defTabSz="930156">
              <a:spcBef>
                <a:spcPct val="30000"/>
              </a:spcBef>
              <a:defRPr sz="1200">
                <a:solidFill>
                  <a:schemeClr val="tx1"/>
                </a:solidFill>
                <a:latin typeface="Calibri" panose="020F0502020204030204" pitchFamily="34" charset="0"/>
              </a:defRPr>
            </a:lvl2pPr>
            <a:lvl3pPr marL="1185747" indent="-236179" defTabSz="930156">
              <a:spcBef>
                <a:spcPct val="30000"/>
              </a:spcBef>
              <a:defRPr sz="1200">
                <a:solidFill>
                  <a:schemeClr val="tx1"/>
                </a:solidFill>
                <a:latin typeface="Calibri" panose="020F0502020204030204" pitchFamily="34" charset="0"/>
              </a:defRPr>
            </a:lvl3pPr>
            <a:lvl4pPr marL="1661340" indent="-236179" defTabSz="930156">
              <a:spcBef>
                <a:spcPct val="30000"/>
              </a:spcBef>
              <a:defRPr sz="1200">
                <a:solidFill>
                  <a:schemeClr val="tx1"/>
                </a:solidFill>
                <a:latin typeface="Calibri" panose="020F0502020204030204" pitchFamily="34" charset="0"/>
              </a:defRPr>
            </a:lvl4pPr>
            <a:lvl5pPr marL="2135315" indent="-236179" defTabSz="930156">
              <a:spcBef>
                <a:spcPct val="30000"/>
              </a:spcBef>
              <a:defRPr sz="1200">
                <a:solidFill>
                  <a:schemeClr val="tx1"/>
                </a:solidFill>
                <a:latin typeface="Calibri" panose="020F0502020204030204" pitchFamily="34" charset="0"/>
              </a:defRPr>
            </a:lvl5pPr>
            <a:lvl6pPr marL="2601201" indent="-236179" defTabSz="930156"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930156"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930156"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93015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B7DE50-44E5-4C05-BAB7-1E9153E38052}" type="slidenum">
              <a:rPr lang="en-US" altLang="en-US">
                <a:solidFill>
                  <a:srgbClr val="000054"/>
                </a:solidFill>
                <a:latin typeface="Arial" panose="020B0604020202020204" pitchFamily="34" charset="0"/>
                <a:ea typeface="MS PGothic" pitchFamily="34" charset="-128"/>
              </a:rPr>
              <a:pPr>
                <a:spcBef>
                  <a:spcPct val="0"/>
                </a:spcBef>
              </a:pPr>
              <a:t>43</a:t>
            </a:fld>
            <a:endParaRPr lang="en-US" altLang="en-US" dirty="0">
              <a:solidFill>
                <a:srgbClr val="000054"/>
              </a:solidFill>
              <a:latin typeface="Arial" panose="020B0604020202020204" pitchFamily="34" charset="0"/>
              <a:ea typeface="MS PGothic" pitchFamily="34" charset="-128"/>
            </a:endParaRPr>
          </a:p>
        </p:txBody>
      </p:sp>
    </p:spTree>
    <p:extLst>
      <p:ext uri="{BB962C8B-B14F-4D97-AF65-F5344CB8AC3E}">
        <p14:creationId xmlns:p14="http://schemas.microsoft.com/office/powerpoint/2010/main" val="127325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a:spcBef>
                <a:spcPct val="30000"/>
              </a:spcBef>
              <a:defRPr sz="1200">
                <a:solidFill>
                  <a:schemeClr val="tx1"/>
                </a:solidFill>
                <a:latin typeface="Calibri" panose="020F0502020204030204" pitchFamily="34" charset="0"/>
              </a:defRPr>
            </a:lvl1pPr>
            <a:lvl2pPr marL="770007" indent="-296033" defTabSz="930156">
              <a:spcBef>
                <a:spcPct val="30000"/>
              </a:spcBef>
              <a:defRPr sz="1200">
                <a:solidFill>
                  <a:schemeClr val="tx1"/>
                </a:solidFill>
                <a:latin typeface="Calibri" panose="020F0502020204030204" pitchFamily="34" charset="0"/>
              </a:defRPr>
            </a:lvl2pPr>
            <a:lvl3pPr marL="1185747" indent="-236179" defTabSz="930156">
              <a:spcBef>
                <a:spcPct val="30000"/>
              </a:spcBef>
              <a:defRPr sz="1200">
                <a:solidFill>
                  <a:schemeClr val="tx1"/>
                </a:solidFill>
                <a:latin typeface="Calibri" panose="020F0502020204030204" pitchFamily="34" charset="0"/>
              </a:defRPr>
            </a:lvl3pPr>
            <a:lvl4pPr marL="1661340" indent="-236179" defTabSz="930156">
              <a:spcBef>
                <a:spcPct val="30000"/>
              </a:spcBef>
              <a:defRPr sz="1200">
                <a:solidFill>
                  <a:schemeClr val="tx1"/>
                </a:solidFill>
                <a:latin typeface="Calibri" panose="020F0502020204030204" pitchFamily="34" charset="0"/>
              </a:defRPr>
            </a:lvl4pPr>
            <a:lvl5pPr marL="2135315" indent="-236179" defTabSz="930156">
              <a:spcBef>
                <a:spcPct val="30000"/>
              </a:spcBef>
              <a:defRPr sz="1200">
                <a:solidFill>
                  <a:schemeClr val="tx1"/>
                </a:solidFill>
                <a:latin typeface="Calibri" panose="020F0502020204030204" pitchFamily="34" charset="0"/>
              </a:defRPr>
            </a:lvl5pPr>
            <a:lvl6pPr marL="2601201" indent="-236179" defTabSz="930156"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930156"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930156"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93015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A3E84F-8DCD-451C-B14A-0A8357B50A5C}" type="slidenum">
              <a:rPr lang="en-US" altLang="en-US">
                <a:solidFill>
                  <a:srgbClr val="000054"/>
                </a:solidFill>
                <a:latin typeface="Arial" panose="020B0604020202020204" pitchFamily="34" charset="0"/>
                <a:ea typeface="MS PGothic" pitchFamily="34" charset="-128"/>
              </a:rPr>
              <a:pPr>
                <a:spcBef>
                  <a:spcPct val="0"/>
                </a:spcBef>
              </a:pPr>
              <a:t>44</a:t>
            </a:fld>
            <a:endParaRPr lang="en-US" altLang="en-US" dirty="0">
              <a:solidFill>
                <a:srgbClr val="000054"/>
              </a:solidFill>
              <a:latin typeface="Arial" panose="020B0604020202020204" pitchFamily="34" charset="0"/>
              <a:ea typeface="MS PGothic" pitchFamily="34" charset="-128"/>
            </a:endParaRPr>
          </a:p>
        </p:txBody>
      </p:sp>
      <p:sp>
        <p:nvSpPr>
          <p:cNvPr id="2590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2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369" indent="-237369">
              <a:spcBef>
                <a:spcPct val="0"/>
              </a:spcBef>
              <a:buFontTx/>
              <a:buAutoNum type="arabicPeriod"/>
              <a:defRPr/>
            </a:pPr>
            <a:r>
              <a:rPr lang="en-US" dirty="0">
                <a:latin typeface="Arial" pitchFamily="34" charset="0"/>
                <a:ea typeface="ＭＳ Ｐゴシック" pitchFamily="34" charset="-128"/>
                <a:cs typeface="Arial" pitchFamily="34" charset="0"/>
              </a:rPr>
              <a:t>The National Secondary Transition Technical Assistance Center (NSTTAC), which is funded by the Office of Special Education Programs (OSEP), has done research on predictors and practices that lead to positive post-school outcomes.  </a:t>
            </a:r>
          </a:p>
          <a:p>
            <a:pPr marL="237369" indent="-237369">
              <a:spcBef>
                <a:spcPct val="0"/>
              </a:spcBef>
              <a:buFontTx/>
              <a:buAutoNum type="arabicPeriod"/>
              <a:defRPr/>
            </a:pPr>
            <a:r>
              <a:rPr lang="en-US" dirty="0">
                <a:latin typeface="Arial" pitchFamily="34" charset="0"/>
                <a:ea typeface="ＭＳ Ｐゴシック" pitchFamily="34" charset="-128"/>
                <a:cs typeface="Arial" pitchFamily="34" charset="0"/>
              </a:rPr>
              <a:t>Research has shown that when youth participate in the in-school predictors listed here, there is strong evidence of post-school success in the areas of education, employment and/or independent living.</a:t>
            </a:r>
          </a:p>
          <a:p>
            <a:pPr marL="237369" indent="-237369">
              <a:spcBef>
                <a:spcPct val="0"/>
              </a:spcBef>
              <a:buFontTx/>
              <a:buAutoNum type="arabicPeriod"/>
              <a:defRPr/>
            </a:pPr>
            <a:r>
              <a:rPr lang="en-US" dirty="0">
                <a:latin typeface="Arial" pitchFamily="34" charset="0"/>
                <a:ea typeface="ＭＳ Ｐゴシック" pitchFamily="34" charset="-128"/>
                <a:cs typeface="Arial" pitchFamily="34" charset="0"/>
              </a:rPr>
              <a:t>Note that students who participate in paid employment/work experience and are included in general education have demonstrated post-school success in all three areas.  </a:t>
            </a:r>
          </a:p>
          <a:p>
            <a:pPr marL="237369" indent="-237369">
              <a:spcBef>
                <a:spcPct val="0"/>
              </a:spcBef>
              <a:buFontTx/>
              <a:buAutoNum type="arabicPeriod"/>
              <a:defRPr/>
            </a:pPr>
            <a:r>
              <a:rPr lang="en-US" dirty="0">
                <a:latin typeface="Arial" pitchFamily="34" charset="0"/>
                <a:ea typeface="ＭＳ Ｐゴシック" pitchFamily="34" charset="-128"/>
                <a:cs typeface="Arial" pitchFamily="34" charset="0"/>
              </a:rPr>
              <a:t>Why do you think that is so?</a:t>
            </a:r>
          </a:p>
          <a:p>
            <a:pPr>
              <a:spcBef>
                <a:spcPct val="0"/>
              </a:spcBef>
              <a:defRPr/>
            </a:pPr>
            <a:endParaRPr lang="en-US" dirty="0">
              <a:latin typeface="Times" pitchFamily="-84" charset="0"/>
              <a:ea typeface="ＭＳ Ｐゴシック" pitchFamily="34" charset="-128"/>
            </a:endParaRPr>
          </a:p>
          <a:p>
            <a:pPr>
              <a:spcBef>
                <a:spcPct val="0"/>
              </a:spcBef>
              <a:defRPr/>
            </a:pPr>
            <a:endParaRPr lang="en-US" dirty="0">
              <a:latin typeface="Times" pitchFamily="-84" charset="0"/>
              <a:ea typeface="ＭＳ Ｐゴシック" pitchFamily="34" charset="-128"/>
            </a:endParaRPr>
          </a:p>
        </p:txBody>
      </p:sp>
      <p:sp>
        <p:nvSpPr>
          <p:cNvPr id="259077" name="Slide Number Placeholder 3"/>
          <p:cNvSpPr txBox="1">
            <a:spLocks noGrp="1"/>
          </p:cNvSpPr>
          <p:nvPr/>
        </p:nvSpPr>
        <p:spPr bwMode="auto">
          <a:xfrm>
            <a:off x="4146198" y="9120479"/>
            <a:ext cx="3170908" cy="4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A652A2D-F2C4-4D89-9421-D695565F4DD2}" type="slidenum">
              <a:rPr lang="en-US" altLang="en-US">
                <a:solidFill>
                  <a:srgbClr val="000000"/>
                </a:solidFill>
                <a:ea typeface="MS PGothic" pitchFamily="34" charset="-128"/>
              </a:rPr>
              <a:pPr algn="r" eaLnBrk="1" hangingPunct="1">
                <a:spcBef>
                  <a:spcPct val="0"/>
                </a:spcBef>
              </a:pPr>
              <a:t>44</a:t>
            </a:fld>
            <a:endParaRPr lang="en-US" altLang="en-US" dirty="0">
              <a:solidFill>
                <a:srgbClr val="000000"/>
              </a:solidFill>
              <a:ea typeface="MS PGothic" pitchFamily="34" charset="-128"/>
            </a:endParaRPr>
          </a:p>
        </p:txBody>
      </p:sp>
    </p:spTree>
    <p:extLst>
      <p:ext uri="{BB962C8B-B14F-4D97-AF65-F5344CB8AC3E}">
        <p14:creationId xmlns:p14="http://schemas.microsoft.com/office/powerpoint/2010/main" val="57775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a:spcBef>
                <a:spcPct val="30000"/>
              </a:spcBef>
              <a:defRPr sz="1200">
                <a:solidFill>
                  <a:schemeClr val="tx1"/>
                </a:solidFill>
                <a:latin typeface="Calibri" panose="020F0502020204030204" pitchFamily="34" charset="0"/>
              </a:defRPr>
            </a:lvl1pPr>
            <a:lvl2pPr marL="770007" indent="-296033" defTabSz="930156">
              <a:spcBef>
                <a:spcPct val="30000"/>
              </a:spcBef>
              <a:defRPr sz="1200">
                <a:solidFill>
                  <a:schemeClr val="tx1"/>
                </a:solidFill>
                <a:latin typeface="Calibri" panose="020F0502020204030204" pitchFamily="34" charset="0"/>
              </a:defRPr>
            </a:lvl2pPr>
            <a:lvl3pPr marL="1185747" indent="-236179" defTabSz="930156">
              <a:spcBef>
                <a:spcPct val="30000"/>
              </a:spcBef>
              <a:defRPr sz="1200">
                <a:solidFill>
                  <a:schemeClr val="tx1"/>
                </a:solidFill>
                <a:latin typeface="Calibri" panose="020F0502020204030204" pitchFamily="34" charset="0"/>
              </a:defRPr>
            </a:lvl3pPr>
            <a:lvl4pPr marL="1661340" indent="-236179" defTabSz="930156">
              <a:spcBef>
                <a:spcPct val="30000"/>
              </a:spcBef>
              <a:defRPr sz="1200">
                <a:solidFill>
                  <a:schemeClr val="tx1"/>
                </a:solidFill>
                <a:latin typeface="Calibri" panose="020F0502020204030204" pitchFamily="34" charset="0"/>
              </a:defRPr>
            </a:lvl4pPr>
            <a:lvl5pPr marL="2135315" indent="-236179" defTabSz="930156">
              <a:spcBef>
                <a:spcPct val="30000"/>
              </a:spcBef>
              <a:defRPr sz="1200">
                <a:solidFill>
                  <a:schemeClr val="tx1"/>
                </a:solidFill>
                <a:latin typeface="Calibri" panose="020F0502020204030204" pitchFamily="34" charset="0"/>
              </a:defRPr>
            </a:lvl5pPr>
            <a:lvl6pPr marL="2601201" indent="-236179" defTabSz="930156"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930156"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930156"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93015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8C09CB-B2E4-48F4-915E-A94B6A03FD59}" type="slidenum">
              <a:rPr lang="en-US" altLang="en-US">
                <a:solidFill>
                  <a:srgbClr val="000054"/>
                </a:solidFill>
                <a:latin typeface="Arial" panose="020B0604020202020204" pitchFamily="34" charset="0"/>
                <a:ea typeface="MS PGothic" pitchFamily="34" charset="-128"/>
              </a:rPr>
              <a:pPr>
                <a:spcBef>
                  <a:spcPct val="0"/>
                </a:spcBef>
              </a:pPr>
              <a:t>45</a:t>
            </a:fld>
            <a:endParaRPr lang="en-US" altLang="en-US" dirty="0">
              <a:solidFill>
                <a:srgbClr val="000054"/>
              </a:solidFill>
              <a:latin typeface="Arial" panose="020B0604020202020204" pitchFamily="34" charset="0"/>
              <a:ea typeface="MS PGothic" pitchFamily="34" charset="-128"/>
            </a:endParaRPr>
          </a:p>
        </p:txBody>
      </p:sp>
      <p:sp>
        <p:nvSpPr>
          <p:cNvPr id="26112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179" indent="-236179">
              <a:spcBef>
                <a:spcPts val="1873"/>
              </a:spcBef>
              <a:buFontTx/>
              <a:buAutoNum type="arabicPeriod"/>
            </a:pPr>
            <a:r>
              <a:rPr lang="en-US" altLang="en-US" dirty="0">
                <a:latin typeface="Arial" panose="020B0604020202020204" pitchFamily="34" charset="0"/>
                <a:ea typeface="MS PGothic" pitchFamily="34" charset="-128"/>
                <a:cs typeface="Arial" panose="020B0604020202020204" pitchFamily="34" charset="0"/>
              </a:rPr>
              <a:t>Note that self-care/independent living and student support also show positive outcomes in all 3 areas.</a:t>
            </a:r>
          </a:p>
          <a:p>
            <a:pPr marL="236179" indent="-236179">
              <a:spcBef>
                <a:spcPts val="1873"/>
              </a:spcBef>
              <a:buFontTx/>
              <a:buAutoNum type="arabicPeriod"/>
            </a:pPr>
            <a:r>
              <a:rPr lang="en-US" altLang="en-US" dirty="0">
                <a:latin typeface="Arial" panose="020B0604020202020204" pitchFamily="34" charset="0"/>
                <a:ea typeface="MS PGothic" pitchFamily="34" charset="-128"/>
                <a:cs typeface="Arial" panose="020B0604020202020204" pitchFamily="34" charset="0"/>
              </a:rPr>
              <a:t>There’s a direct relationship between student outcomes and school experiences.</a:t>
            </a:r>
          </a:p>
          <a:p>
            <a:pPr marL="236179" indent="-236179">
              <a:spcBef>
                <a:spcPts val="1873"/>
              </a:spcBef>
              <a:buFontTx/>
              <a:buAutoNum type="arabicPeriod"/>
            </a:pPr>
            <a:r>
              <a:rPr lang="en-US" altLang="en-US" i="1" dirty="0">
                <a:latin typeface="Arial" panose="020B0604020202020204" pitchFamily="34" charset="0"/>
                <a:ea typeface="MS PGothic" pitchFamily="34" charset="-128"/>
                <a:cs typeface="Arial" panose="020B0604020202020204" pitchFamily="34" charset="0"/>
              </a:rPr>
              <a:t>We</a:t>
            </a:r>
            <a:r>
              <a:rPr lang="en-US" altLang="en-US" dirty="0">
                <a:latin typeface="Arial" panose="020B0604020202020204" pitchFamily="34" charset="0"/>
                <a:ea typeface="MS PGothic" pitchFamily="34" charset="-128"/>
                <a:cs typeface="Arial" panose="020B0604020202020204" pitchFamily="34" charset="0"/>
              </a:rPr>
              <a:t> have responsibility for students’ school experiences.</a:t>
            </a:r>
          </a:p>
          <a:p>
            <a:pPr marL="236179" indent="-236179">
              <a:spcBef>
                <a:spcPts val="1873"/>
              </a:spcBef>
              <a:buFontTx/>
              <a:buAutoNum type="arabicPeriod"/>
            </a:pPr>
            <a:r>
              <a:rPr lang="en-US" altLang="en-US" dirty="0">
                <a:latin typeface="Arial" panose="020B0604020202020204" pitchFamily="34" charset="0"/>
                <a:ea typeface="MS PGothic" pitchFamily="34" charset="-128"/>
                <a:cs typeface="Arial" panose="020B0604020202020204" pitchFamily="34" charset="0"/>
              </a:rPr>
              <a:t>By improving transition planning, we can improve the post-school outcomes of youth.</a:t>
            </a:r>
          </a:p>
          <a:p>
            <a:pPr marL="236179" indent="-236179">
              <a:spcBef>
                <a:spcPts val="1873"/>
              </a:spcBef>
              <a:buFontTx/>
              <a:buAutoNum type="arabicPeriod"/>
            </a:pPr>
            <a:r>
              <a:rPr lang="en-US" altLang="en-US" dirty="0">
                <a:latin typeface="Arial" panose="020B0604020202020204" pitchFamily="34" charset="0"/>
                <a:ea typeface="MS PGothic" pitchFamily="34" charset="-128"/>
                <a:cs typeface="Arial" panose="020B0604020202020204" pitchFamily="34" charset="0"/>
              </a:rPr>
              <a:t>If you would like more information about the state performance indicators please refer to the websites on the Resources handout, State Performance Plan section on page 1.</a:t>
            </a:r>
          </a:p>
        </p:txBody>
      </p:sp>
      <p:sp>
        <p:nvSpPr>
          <p:cNvPr id="261125" name="Slide Number Placeholder 3"/>
          <p:cNvSpPr txBox="1">
            <a:spLocks noGrp="1"/>
          </p:cNvSpPr>
          <p:nvPr/>
        </p:nvSpPr>
        <p:spPr bwMode="auto">
          <a:xfrm>
            <a:off x="4146198" y="9120479"/>
            <a:ext cx="3170908" cy="4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lnSpc>
                <a:spcPct val="90000"/>
              </a:lnSpc>
              <a:spcBef>
                <a:spcPct val="20000"/>
              </a:spcBef>
            </a:pPr>
            <a:fld id="{D9418BE3-8E8B-4347-9369-499619C6DB0E}" type="slidenum">
              <a:rPr lang="en-US" altLang="en-US">
                <a:solidFill>
                  <a:srgbClr val="000000"/>
                </a:solidFill>
                <a:latin typeface="Maiandra GD" panose="020E0502030308020204" pitchFamily="34" charset="0"/>
                <a:ea typeface="MS PGothic" pitchFamily="34" charset="-128"/>
              </a:rPr>
              <a:pPr algn="r" eaLnBrk="1" hangingPunct="1">
                <a:lnSpc>
                  <a:spcPct val="90000"/>
                </a:lnSpc>
                <a:spcBef>
                  <a:spcPct val="20000"/>
                </a:spcBef>
              </a:pPr>
              <a:t>45</a:t>
            </a:fld>
            <a:endParaRPr lang="en-US" altLang="en-US" dirty="0">
              <a:solidFill>
                <a:srgbClr val="000000"/>
              </a:solidFill>
              <a:latin typeface="Maiandra GD" panose="020E0502030308020204" pitchFamily="34" charset="0"/>
              <a:ea typeface="MS PGothic" pitchFamily="34" charset="-128"/>
            </a:endParaRPr>
          </a:p>
        </p:txBody>
      </p:sp>
    </p:spTree>
    <p:extLst>
      <p:ext uri="{BB962C8B-B14F-4D97-AF65-F5344CB8AC3E}">
        <p14:creationId xmlns:p14="http://schemas.microsoft.com/office/powerpoint/2010/main" val="42378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66596" name="Slide Number Placeholder 3"/>
          <p:cNvSpPr txBox="1">
            <a:spLocks noGrp="1"/>
          </p:cNvSpPr>
          <p:nvPr/>
        </p:nvSpPr>
        <p:spPr bwMode="auto">
          <a:xfrm>
            <a:off x="4058568" y="8978451"/>
            <a:ext cx="3105997" cy="4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155" rIns="96311" bIns="4815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C122D2E-5B6D-4449-A1E2-C16828917787}" type="slidenum">
              <a:rPr lang="en-US" altLang="en-US"/>
              <a:pPr algn="r" eaLnBrk="1" hangingPunct="1">
                <a:spcBef>
                  <a:spcPct val="0"/>
                </a:spcBef>
              </a:pPr>
              <a:t>47</a:t>
            </a:fld>
            <a:endParaRPr lang="en-US" altLang="en-US" dirty="0"/>
          </a:p>
        </p:txBody>
      </p:sp>
    </p:spTree>
    <p:extLst>
      <p:ext uri="{BB962C8B-B14F-4D97-AF65-F5344CB8AC3E}">
        <p14:creationId xmlns:p14="http://schemas.microsoft.com/office/powerpoint/2010/main" val="3247200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endParaRPr lang="en-US" altLang="en-US" dirty="0"/>
          </a:p>
        </p:txBody>
      </p:sp>
      <p:sp>
        <p:nvSpPr>
          <p:cNvPr id="368644" name="Slide Number Placeholder 3"/>
          <p:cNvSpPr txBox="1">
            <a:spLocks noGrp="1"/>
          </p:cNvSpPr>
          <p:nvPr/>
        </p:nvSpPr>
        <p:spPr bwMode="auto">
          <a:xfrm>
            <a:off x="4058568" y="8978451"/>
            <a:ext cx="3105997" cy="4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155" rIns="96311" bIns="4815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4A87E32-BA0C-4A0C-B4EA-87D2E03C7732}" type="slidenum">
              <a:rPr lang="en-US" altLang="en-US"/>
              <a:pPr algn="r" eaLnBrk="1" hangingPunct="1">
                <a:spcBef>
                  <a:spcPct val="0"/>
                </a:spcBef>
              </a:pPr>
              <a:t>54</a:t>
            </a:fld>
            <a:endParaRPr lang="en-US" altLang="en-US" dirty="0"/>
          </a:p>
        </p:txBody>
      </p:sp>
    </p:spTree>
    <p:extLst>
      <p:ext uri="{BB962C8B-B14F-4D97-AF65-F5344CB8AC3E}">
        <p14:creationId xmlns:p14="http://schemas.microsoft.com/office/powerpoint/2010/main" val="320773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70692" name="Slide Number Placeholder 3"/>
          <p:cNvSpPr txBox="1">
            <a:spLocks noGrp="1"/>
          </p:cNvSpPr>
          <p:nvPr/>
        </p:nvSpPr>
        <p:spPr bwMode="auto">
          <a:xfrm>
            <a:off x="4058568" y="8978451"/>
            <a:ext cx="3105997" cy="4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155" rIns="96311" bIns="4815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C37F349-2DBB-4E7C-A795-B5844D25CAC3}" type="slidenum">
              <a:rPr lang="en-US" altLang="en-US"/>
              <a:pPr algn="r" eaLnBrk="1" hangingPunct="1">
                <a:spcBef>
                  <a:spcPct val="0"/>
                </a:spcBef>
              </a:pPr>
              <a:t>55</a:t>
            </a:fld>
            <a:endParaRPr lang="en-US" altLang="en-US" dirty="0"/>
          </a:p>
        </p:txBody>
      </p:sp>
    </p:spTree>
    <p:extLst>
      <p:ext uri="{BB962C8B-B14F-4D97-AF65-F5344CB8AC3E}">
        <p14:creationId xmlns:p14="http://schemas.microsoft.com/office/powerpoint/2010/main" val="22037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C5B2D8-938C-415B-982B-6FA5FB617637}" type="slidenum">
              <a:rPr lang="en-US" altLang="en-US"/>
              <a:pPr>
                <a:spcBef>
                  <a:spcPct val="0"/>
                </a:spcBef>
              </a:pPr>
              <a:t>4</a:t>
            </a:fld>
            <a:endParaRPr lang="en-US" altLang="en-US" dirty="0"/>
          </a:p>
        </p:txBody>
      </p:sp>
    </p:spTree>
    <p:extLst>
      <p:ext uri="{BB962C8B-B14F-4D97-AF65-F5344CB8AC3E}">
        <p14:creationId xmlns:p14="http://schemas.microsoft.com/office/powerpoint/2010/main" val="1876152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latin typeface="Arial" panose="020B0604020202020204" pitchFamily="34" charset="0"/>
              </a:rPr>
              <a:t>This is a small Example of some of the successful corporate business partners we have developed.  If you share these locations with others in your office, or other neighboring school districts, we then are all working together to place our participants into jobs in our communities.  </a:t>
            </a:r>
          </a:p>
        </p:txBody>
      </p:sp>
      <p:sp>
        <p:nvSpPr>
          <p:cNvPr id="394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4861" indent="-297650">
              <a:spcBef>
                <a:spcPct val="30000"/>
              </a:spcBef>
              <a:defRPr sz="1200">
                <a:solidFill>
                  <a:schemeClr val="tx1"/>
                </a:solidFill>
                <a:latin typeface="Calibri" panose="020F0502020204030204" pitchFamily="34" charset="0"/>
              </a:defRPr>
            </a:lvl2pPr>
            <a:lvl3pPr marL="1192218" indent="-237797">
              <a:spcBef>
                <a:spcPct val="30000"/>
              </a:spcBef>
              <a:defRPr sz="1200">
                <a:solidFill>
                  <a:schemeClr val="tx1"/>
                </a:solidFill>
                <a:latin typeface="Calibri" panose="020F0502020204030204" pitchFamily="34" charset="0"/>
              </a:defRPr>
            </a:lvl3pPr>
            <a:lvl4pPr marL="1669428" indent="-237797">
              <a:spcBef>
                <a:spcPct val="30000"/>
              </a:spcBef>
              <a:defRPr sz="1200">
                <a:solidFill>
                  <a:schemeClr val="tx1"/>
                </a:solidFill>
                <a:latin typeface="Calibri" panose="020F0502020204030204" pitchFamily="34" charset="0"/>
              </a:defRPr>
            </a:lvl4pPr>
            <a:lvl5pPr marL="2145020" indent="-237797">
              <a:spcBef>
                <a:spcPct val="30000"/>
              </a:spcBef>
              <a:defRPr sz="1200">
                <a:solidFill>
                  <a:schemeClr val="tx1"/>
                </a:solidFill>
                <a:latin typeface="Calibri" panose="020F0502020204030204" pitchFamily="34" charset="0"/>
              </a:defRPr>
            </a:lvl5pPr>
            <a:lvl6pPr marL="2610907" indent="-237797" eaLnBrk="0" fontAlgn="base" hangingPunct="0">
              <a:spcBef>
                <a:spcPct val="30000"/>
              </a:spcBef>
              <a:spcAft>
                <a:spcPct val="0"/>
              </a:spcAft>
              <a:defRPr sz="1200">
                <a:solidFill>
                  <a:schemeClr val="tx1"/>
                </a:solidFill>
                <a:latin typeface="Calibri" panose="020F0502020204030204" pitchFamily="34" charset="0"/>
              </a:defRPr>
            </a:lvl6pPr>
            <a:lvl7pPr marL="3076794" indent="-237797" eaLnBrk="0" fontAlgn="base" hangingPunct="0">
              <a:spcBef>
                <a:spcPct val="30000"/>
              </a:spcBef>
              <a:spcAft>
                <a:spcPct val="0"/>
              </a:spcAft>
              <a:defRPr sz="1200">
                <a:solidFill>
                  <a:schemeClr val="tx1"/>
                </a:solidFill>
                <a:latin typeface="Calibri" panose="020F0502020204030204" pitchFamily="34" charset="0"/>
              </a:defRPr>
            </a:lvl7pPr>
            <a:lvl8pPr marL="3542681" indent="-237797" eaLnBrk="0" fontAlgn="base" hangingPunct="0">
              <a:spcBef>
                <a:spcPct val="30000"/>
              </a:spcBef>
              <a:spcAft>
                <a:spcPct val="0"/>
              </a:spcAft>
              <a:defRPr sz="1200">
                <a:solidFill>
                  <a:schemeClr val="tx1"/>
                </a:solidFill>
                <a:latin typeface="Calibri" panose="020F0502020204030204" pitchFamily="34" charset="0"/>
              </a:defRPr>
            </a:lvl8pPr>
            <a:lvl9pPr marL="4008568" indent="-237797" eaLnBrk="0" fontAlgn="base" hangingPunct="0">
              <a:spcBef>
                <a:spcPct val="30000"/>
              </a:spcBef>
              <a:spcAft>
                <a:spcPct val="0"/>
              </a:spcAft>
              <a:defRPr sz="1200">
                <a:solidFill>
                  <a:schemeClr val="tx1"/>
                </a:solidFill>
                <a:latin typeface="Calibri" panose="020F0502020204030204" pitchFamily="34" charset="0"/>
              </a:defRPr>
            </a:lvl9pPr>
          </a:lstStyle>
          <a:p>
            <a:pPr defTabSz="931774">
              <a:spcBef>
                <a:spcPct val="0"/>
              </a:spcBef>
              <a:defRPr/>
            </a:pPr>
            <a:fld id="{83394D55-2690-4205-B0B7-24A69AEBC476}" type="slidenum">
              <a:rPr lang="en-US" altLang="en-US" kern="0">
                <a:latin typeface="Arial" panose="020B0604020202020204" pitchFamily="34" charset="0"/>
              </a:rPr>
              <a:pPr defTabSz="931774">
                <a:spcBef>
                  <a:spcPct val="0"/>
                </a:spcBef>
                <a:defRPr/>
              </a:pPr>
              <a:t>60</a:t>
            </a:fld>
            <a:endParaRPr lang="en-US" altLang="en-US" kern="0" dirty="0">
              <a:latin typeface="Arial" panose="020B0604020202020204" pitchFamily="34" charset="0"/>
            </a:endParaRPr>
          </a:p>
        </p:txBody>
      </p:sp>
    </p:spTree>
    <p:extLst>
      <p:ext uri="{BB962C8B-B14F-4D97-AF65-F5344CB8AC3E}">
        <p14:creationId xmlns:p14="http://schemas.microsoft.com/office/powerpoint/2010/main" val="377940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latin typeface="Arial" panose="020B0604020202020204" pitchFamily="34" charset="0"/>
              </a:rPr>
              <a:t>This is a small Example of some of the successful corporate business partners we have developed.  If you share these locations with others in your office, or other neighboring school districts, we then are all working together to place our participants into jobs in our communities.  </a:t>
            </a:r>
          </a:p>
        </p:txBody>
      </p:sp>
      <p:sp>
        <p:nvSpPr>
          <p:cNvPr id="396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4861" indent="-297650">
              <a:spcBef>
                <a:spcPct val="30000"/>
              </a:spcBef>
              <a:defRPr sz="1200">
                <a:solidFill>
                  <a:schemeClr val="tx1"/>
                </a:solidFill>
                <a:latin typeface="Calibri" panose="020F0502020204030204" pitchFamily="34" charset="0"/>
              </a:defRPr>
            </a:lvl2pPr>
            <a:lvl3pPr marL="1192218" indent="-237797">
              <a:spcBef>
                <a:spcPct val="30000"/>
              </a:spcBef>
              <a:defRPr sz="1200">
                <a:solidFill>
                  <a:schemeClr val="tx1"/>
                </a:solidFill>
                <a:latin typeface="Calibri" panose="020F0502020204030204" pitchFamily="34" charset="0"/>
              </a:defRPr>
            </a:lvl3pPr>
            <a:lvl4pPr marL="1669428" indent="-237797">
              <a:spcBef>
                <a:spcPct val="30000"/>
              </a:spcBef>
              <a:defRPr sz="1200">
                <a:solidFill>
                  <a:schemeClr val="tx1"/>
                </a:solidFill>
                <a:latin typeface="Calibri" panose="020F0502020204030204" pitchFamily="34" charset="0"/>
              </a:defRPr>
            </a:lvl4pPr>
            <a:lvl5pPr marL="2145020" indent="-237797">
              <a:spcBef>
                <a:spcPct val="30000"/>
              </a:spcBef>
              <a:defRPr sz="1200">
                <a:solidFill>
                  <a:schemeClr val="tx1"/>
                </a:solidFill>
                <a:latin typeface="Calibri" panose="020F0502020204030204" pitchFamily="34" charset="0"/>
              </a:defRPr>
            </a:lvl5pPr>
            <a:lvl6pPr marL="2610907" indent="-237797" eaLnBrk="0" fontAlgn="base" hangingPunct="0">
              <a:spcBef>
                <a:spcPct val="30000"/>
              </a:spcBef>
              <a:spcAft>
                <a:spcPct val="0"/>
              </a:spcAft>
              <a:defRPr sz="1200">
                <a:solidFill>
                  <a:schemeClr val="tx1"/>
                </a:solidFill>
                <a:latin typeface="Calibri" panose="020F0502020204030204" pitchFamily="34" charset="0"/>
              </a:defRPr>
            </a:lvl6pPr>
            <a:lvl7pPr marL="3076794" indent="-237797" eaLnBrk="0" fontAlgn="base" hangingPunct="0">
              <a:spcBef>
                <a:spcPct val="30000"/>
              </a:spcBef>
              <a:spcAft>
                <a:spcPct val="0"/>
              </a:spcAft>
              <a:defRPr sz="1200">
                <a:solidFill>
                  <a:schemeClr val="tx1"/>
                </a:solidFill>
                <a:latin typeface="Calibri" panose="020F0502020204030204" pitchFamily="34" charset="0"/>
              </a:defRPr>
            </a:lvl7pPr>
            <a:lvl8pPr marL="3542681" indent="-237797" eaLnBrk="0" fontAlgn="base" hangingPunct="0">
              <a:spcBef>
                <a:spcPct val="30000"/>
              </a:spcBef>
              <a:spcAft>
                <a:spcPct val="0"/>
              </a:spcAft>
              <a:defRPr sz="1200">
                <a:solidFill>
                  <a:schemeClr val="tx1"/>
                </a:solidFill>
                <a:latin typeface="Calibri" panose="020F0502020204030204" pitchFamily="34" charset="0"/>
              </a:defRPr>
            </a:lvl8pPr>
            <a:lvl9pPr marL="4008568" indent="-237797" eaLnBrk="0" fontAlgn="base" hangingPunct="0">
              <a:spcBef>
                <a:spcPct val="30000"/>
              </a:spcBef>
              <a:spcAft>
                <a:spcPct val="0"/>
              </a:spcAft>
              <a:defRPr sz="1200">
                <a:solidFill>
                  <a:schemeClr val="tx1"/>
                </a:solidFill>
                <a:latin typeface="Calibri" panose="020F0502020204030204" pitchFamily="34" charset="0"/>
              </a:defRPr>
            </a:lvl9pPr>
          </a:lstStyle>
          <a:p>
            <a:pPr defTabSz="931774">
              <a:spcBef>
                <a:spcPct val="0"/>
              </a:spcBef>
              <a:defRPr/>
            </a:pPr>
            <a:fld id="{3F55D898-650E-48E4-A72B-E59878A9B8F5}" type="slidenum">
              <a:rPr lang="en-US" altLang="en-US" kern="0">
                <a:latin typeface="Arial" panose="020B0604020202020204" pitchFamily="34" charset="0"/>
              </a:rPr>
              <a:pPr defTabSz="931774">
                <a:spcBef>
                  <a:spcPct val="0"/>
                </a:spcBef>
                <a:defRPr/>
              </a:pPr>
              <a:t>61</a:t>
            </a:fld>
            <a:endParaRPr lang="en-US" altLang="en-US" kern="0" dirty="0">
              <a:latin typeface="Arial" panose="020B0604020202020204" pitchFamily="34" charset="0"/>
            </a:endParaRPr>
          </a:p>
        </p:txBody>
      </p:sp>
    </p:spTree>
    <p:extLst>
      <p:ext uri="{BB962C8B-B14F-4D97-AF65-F5344CB8AC3E}">
        <p14:creationId xmlns:p14="http://schemas.microsoft.com/office/powerpoint/2010/main" val="118701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txBox="1">
            <a:spLocks noGrp="1" noChangeArrowheads="1"/>
          </p:cNvSpPr>
          <p:nvPr/>
        </p:nvSpPr>
        <p:spPr bwMode="auto">
          <a:xfrm>
            <a:off x="4058568" y="8978451"/>
            <a:ext cx="3105997" cy="4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155" rIns="96311" bIns="4815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95434A4-C9EC-45BA-89B7-FCF12F5954F9}" type="slidenum">
              <a:rPr lang="en-US" altLang="en-US"/>
              <a:pPr algn="r" eaLnBrk="1" hangingPunct="1">
                <a:spcBef>
                  <a:spcPct val="0"/>
                </a:spcBef>
              </a:pPr>
              <a:t>63</a:t>
            </a:fld>
            <a:endParaRPr lang="en-US" altLang="en-US" dirty="0"/>
          </a:p>
        </p:txBody>
      </p:sp>
      <p:sp>
        <p:nvSpPr>
          <p:cNvPr id="462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2852" name="Rectangle 3"/>
          <p:cNvSpPr>
            <a:spLocks noGrp="1" noChangeArrowheads="1"/>
          </p:cNvSpPr>
          <p:nvPr>
            <p:ph type="body" idx="1"/>
          </p:nvPr>
        </p:nvSpPr>
        <p:spPr bwMode="auto">
          <a:xfrm>
            <a:off x="718891" y="4491647"/>
            <a:ext cx="5728406" cy="4249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955512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28677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statistics about individuals with severe disabilities are even more dire.</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A371F3-A0C7-4B65-878F-347CE2640873}" type="slidenum">
              <a:rPr lang="en-US" altLang="en-US"/>
              <a:pPr>
                <a:spcBef>
                  <a:spcPct val="0"/>
                </a:spcBef>
              </a:pPr>
              <a:t>5</a:t>
            </a:fld>
            <a:endParaRPr lang="en-US" altLang="en-US" dirty="0"/>
          </a:p>
        </p:txBody>
      </p:sp>
    </p:spTree>
    <p:extLst>
      <p:ext uri="{BB962C8B-B14F-4D97-AF65-F5344CB8AC3E}">
        <p14:creationId xmlns:p14="http://schemas.microsoft.com/office/powerpoint/2010/main" val="104855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08025"/>
            <a:ext cx="5462587" cy="3071813"/>
          </a:xfrm>
        </p:spPr>
      </p:sp>
      <p:sp>
        <p:nvSpPr>
          <p:cNvPr id="3" name="Notes Placeholder 2"/>
          <p:cNvSpPr>
            <a:spLocks noGrp="1"/>
          </p:cNvSpPr>
          <p:nvPr>
            <p:ph type="body" idx="1"/>
          </p:nvPr>
        </p:nvSpPr>
        <p:spPr>
          <a:xfrm>
            <a:off x="477746" y="4016819"/>
            <a:ext cx="6210695" cy="5040715"/>
          </a:xfrm>
        </p:spPr>
        <p:txBody>
          <a:bodyPr/>
          <a:lstStyle/>
          <a:p>
            <a:r>
              <a:rPr lang="en-US" sz="800" dirty="0"/>
              <a:t>Latest RI. national movement in invoking  the Olmstead Act to move people out of large institutions.  One of the last institutional settings is the sheltered workshop.</a:t>
            </a:r>
          </a:p>
          <a:p>
            <a:r>
              <a:rPr lang="en-US" sz="800" dirty="0"/>
              <a:t>A summary of the status of Employment First nationally is as follows:</a:t>
            </a:r>
          </a:p>
          <a:p>
            <a:r>
              <a:rPr lang="en-US" sz="800" dirty="0"/>
              <a:t>• </a:t>
            </a:r>
            <a:r>
              <a:rPr lang="en-US" sz="800" u="sng" dirty="0"/>
              <a:t>Employment First efforts have been identified in 42 states.</a:t>
            </a:r>
            <a:endParaRPr lang="en-US" sz="800" dirty="0"/>
          </a:p>
          <a:p>
            <a:r>
              <a:rPr lang="en-US" sz="800" dirty="0"/>
              <a:t>• Twenty-six states have been identified that have something akin to an official Employment First policy (based on legislation, policy directive, etc.). </a:t>
            </a:r>
            <a:r>
              <a:rPr lang="en-US" sz="800" u="sng" dirty="0"/>
              <a:t>Twelve states have passed legislation</a:t>
            </a:r>
            <a:r>
              <a:rPr lang="en-US" sz="800" dirty="0"/>
              <a:t>: California, Delaware,</a:t>
            </a:r>
          </a:p>
          <a:p>
            <a:r>
              <a:rPr lang="en-US" sz="800" dirty="0"/>
              <a:t>Illinois, Kansas, Maine, North Dakota, Ohio, Pennsylvania, Texas, Virginia, Utah, and Washington.</a:t>
            </a:r>
          </a:p>
          <a:p>
            <a:r>
              <a:rPr lang="en-US" sz="800" dirty="0"/>
              <a:t> </a:t>
            </a:r>
          </a:p>
          <a:p>
            <a:r>
              <a:rPr lang="en-US" sz="800" u="sng" dirty="0"/>
              <a:t>The other 14 (Arkansas, Colorado, Connecticut, District of Columbia, Louisiana, Maryland,</a:t>
            </a:r>
            <a:r>
              <a:rPr lang="en-US" sz="800" dirty="0"/>
              <a:t> </a:t>
            </a:r>
            <a:r>
              <a:rPr lang="en-US" sz="800" u="sng" dirty="0"/>
              <a:t>Massachusetts, Missouri, New Jersey, Oklahoma, Oregon, Rhode Island, Tennessee, Vermont)</a:t>
            </a:r>
            <a:r>
              <a:rPr lang="en-US" sz="800" dirty="0"/>
              <a:t> </a:t>
            </a:r>
            <a:r>
              <a:rPr lang="en-US" sz="800" u="sng" dirty="0"/>
              <a:t>have a policy directive, Executive Order, or similar official policy statement, but not legislation.</a:t>
            </a:r>
            <a:endParaRPr lang="en-US" sz="800" dirty="0"/>
          </a:p>
          <a:p>
            <a:r>
              <a:rPr lang="en-US" sz="800" dirty="0"/>
              <a:t> </a:t>
            </a:r>
          </a:p>
          <a:p>
            <a:r>
              <a:rPr lang="en-US" sz="800" dirty="0"/>
              <a:t>• Eleven of these policies are cross-disability: Arkansas, Delaware, District of Columbia, Illinois, Kansas, Maine, New Jersey, North Dakota, Texas, Virginia, and Utah. The remainder of states with policies, have policies that focus exclusively on individuals with intellectual and developmental disabilities: California, Colorado, Connecticut, Louisiana, Maryland, Massachusetts, Missouri, Ohio, Oklahoma, Oregon, Pennsylvania, Rhode Island, Tennessee, Vermont, Washington.</a:t>
            </a:r>
          </a:p>
          <a:p>
            <a:r>
              <a:rPr lang="en-US" sz="800" dirty="0"/>
              <a:t> </a:t>
            </a:r>
          </a:p>
          <a:p>
            <a:r>
              <a:rPr lang="en-US" sz="800" dirty="0"/>
              <a:t>• In addition to the </a:t>
            </a:r>
            <a:r>
              <a:rPr lang="en-US" sz="800" u="sng" dirty="0"/>
              <a:t>26 states with Employment First policies, </a:t>
            </a:r>
            <a:r>
              <a:rPr lang="en-US" sz="800" dirty="0"/>
              <a:t>the other 16 states on this list (Alabama, Florida, Georgia, Idaho, Indiana, Iowa, Kentucky, Michigan, Minnesota, Mississippi, Nevada, New Mexico, New York, North Carolina, South Dakota, Wisconsin) have Employment First efforts and initiatives underway, but at this point it appears no official Employment First policy has been issued.  It is important to recognize that the presence or lack of presence on this list of any state should not necessarily be an indicator regarding the state’s focus on employment for people with disabilities. There are a number of states that have not been linked with Employment First, who have consistently had relatively strong outcomes in terms of employment of people with disabilities. However, the emergence of Employment First as a national movement has served as a catalyst for an increased focus on employment of people with disabilities across the United States.</a:t>
            </a:r>
          </a:p>
          <a:p>
            <a:r>
              <a:rPr lang="en-US" sz="800" dirty="0"/>
              <a:t>In the course of developing this document, the focus has been on including as many examples as possible, particularly in terms of resources from individual states. The underlying rationale for doing so is to provide an understanding of the wide range of approaches to Employment First. Inclusion of specific policies and documents on this list should in no way be viewed as an endorsement of these documents, and in fact, the Employment First legislation/policies that have been developed vary significantly in terms of the strength and clarity of their language.  The wide range of attention and emphasis on Employment First has been encouraging, and provides a potential catalyst for the long needed increase in workforce participation for individuals with disabilities. At the same time, </a:t>
            </a:r>
            <a:r>
              <a:rPr lang="en-US" sz="800" b="1" i="1" dirty="0"/>
              <a:t>it is important to recognize that creation of documents, reports, and policies, in and of itself, will not result in increases in workforce participation, without a long-term commitment to action steps that make the Employment</a:t>
            </a:r>
          </a:p>
          <a:p>
            <a:r>
              <a:rPr lang="en-US" sz="800" b="1" i="1" dirty="0"/>
              <a:t>First vision a reality for all citizens with disabilities. Setting a vision and direction is a starting point – but it must be done in conjunction with comprehensive systems change that results in shifting of resources towards integrated employment, a service system that provides consistent and high quality employment assistance and supports, and measurement and accountability for achieving employment outcomes. Employment First is also about more than just simply changing how services and supports for people with disabilities are provided – it is a catalyst for and reflective of an ongoing fundamental cultural shift and view by policymakers, public officials, service systems, service providers, employers, and most importantly by individuals with disabilities themselves, that views people with disabilities as full participants in the economic mainstream, working side-by-side with their fellow citizens.</a:t>
            </a:r>
          </a:p>
        </p:txBody>
      </p:sp>
      <p:sp>
        <p:nvSpPr>
          <p:cNvPr id="4" name="Slide Number Placeholder 3"/>
          <p:cNvSpPr>
            <a:spLocks noGrp="1"/>
          </p:cNvSpPr>
          <p:nvPr>
            <p:ph type="sldNum" sz="quarter" idx="10"/>
          </p:nvPr>
        </p:nvSpPr>
        <p:spPr/>
        <p:txBody>
          <a:bodyPr/>
          <a:lstStyle/>
          <a:p>
            <a:fld id="{62710498-BEFA-4BEC-B867-CAFC19E932D5}" type="slidenum">
              <a:rPr lang="en-US" smtClean="0"/>
              <a:t>8</a:t>
            </a:fld>
            <a:endParaRPr lang="en-US" dirty="0"/>
          </a:p>
        </p:txBody>
      </p:sp>
    </p:spTree>
    <p:extLst>
      <p:ext uri="{BB962C8B-B14F-4D97-AF65-F5344CB8AC3E}">
        <p14:creationId xmlns:p14="http://schemas.microsoft.com/office/powerpoint/2010/main" val="407703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34656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38320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471488" y="723900"/>
            <a:ext cx="6453187" cy="3630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Secondary Transition as defined in IDEA </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8E4468B-B558-4709-B9AF-77CF87D31586}" type="slidenum">
              <a:rPr lang="en-US" altLang="en-US">
                <a:latin typeface="Calibri" panose="020F0502020204030204" pitchFamily="34" charset="0"/>
              </a:rPr>
              <a:pPr/>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3040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While the elements of a compliant IEP are listed numerically, for the purposes of this training, we are going to construct the IEP in a logical sequence and share resources for each section.</a:t>
            </a: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1C45FE5-F2E8-46A1-A298-5667FD7BAE87}" type="slidenum">
              <a:rPr lang="en-US" altLang="en-US">
                <a:latin typeface="Calibri" panose="020F0502020204030204" pitchFamily="34" charset="0"/>
              </a:rPr>
              <a:pPr/>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9228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xfrm>
            <a:off x="660471" y="4707917"/>
            <a:ext cx="6476506" cy="44593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MS PGothic" pitchFamily="34" charset="-128"/>
                <a:cs typeface="Arial" panose="020B0604020202020204" pitchFamily="34" charset="0"/>
              </a:rPr>
              <a:t>Transition services are required </a:t>
            </a:r>
            <a:r>
              <a:rPr lang="en-US" altLang="en-US" b="1" dirty="0">
                <a:latin typeface="Arial" panose="020B0604020202020204" pitchFamily="34" charset="0"/>
                <a:ea typeface="MS PGothic" pitchFamily="34" charset="-128"/>
                <a:cs typeface="Arial" panose="020B0604020202020204" pitchFamily="34" charset="0"/>
              </a:rPr>
              <a:t>by</a:t>
            </a:r>
            <a:r>
              <a:rPr lang="en-US" altLang="en-US" dirty="0">
                <a:latin typeface="Arial" panose="020B0604020202020204" pitchFamily="34" charset="0"/>
                <a:ea typeface="MS PGothic" pitchFamily="34" charset="-128"/>
                <a:cs typeface="Arial" panose="020B0604020202020204" pitchFamily="34" charset="0"/>
              </a:rPr>
              <a:t> the child’s 16 birthday.  It is recommended that they begin no later than age 15.</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127">
              <a:spcBef>
                <a:spcPct val="30000"/>
              </a:spcBef>
              <a:defRPr sz="1200">
                <a:solidFill>
                  <a:schemeClr val="tx1"/>
                </a:solidFill>
                <a:latin typeface="Calibri" panose="020F0502020204030204" pitchFamily="34" charset="0"/>
              </a:defRPr>
            </a:lvl1pPr>
            <a:lvl2pPr marL="799125" indent="-305739" defTabSz="964127">
              <a:spcBef>
                <a:spcPct val="30000"/>
              </a:spcBef>
              <a:defRPr sz="1200">
                <a:solidFill>
                  <a:schemeClr val="tx1"/>
                </a:solidFill>
                <a:latin typeface="Calibri" panose="020F0502020204030204" pitchFamily="34" charset="0"/>
              </a:defRPr>
            </a:lvl2pPr>
            <a:lvl3pPr marL="1227806" indent="-244268" defTabSz="964127">
              <a:spcBef>
                <a:spcPct val="30000"/>
              </a:spcBef>
              <a:defRPr sz="1200">
                <a:solidFill>
                  <a:schemeClr val="tx1"/>
                </a:solidFill>
                <a:latin typeface="Calibri" panose="020F0502020204030204" pitchFamily="34" charset="0"/>
              </a:defRPr>
            </a:lvl3pPr>
            <a:lvl4pPr marL="1719576" indent="-244268" defTabSz="964127">
              <a:spcBef>
                <a:spcPct val="30000"/>
              </a:spcBef>
              <a:defRPr sz="1200">
                <a:solidFill>
                  <a:schemeClr val="tx1"/>
                </a:solidFill>
                <a:latin typeface="Calibri" panose="020F0502020204030204" pitchFamily="34" charset="0"/>
              </a:defRPr>
            </a:lvl4pPr>
            <a:lvl5pPr marL="2212962" indent="-244268" defTabSz="964127">
              <a:spcBef>
                <a:spcPct val="30000"/>
              </a:spcBef>
              <a:defRPr sz="1200">
                <a:solidFill>
                  <a:schemeClr val="tx1"/>
                </a:solidFill>
                <a:latin typeface="Calibri" panose="020F0502020204030204" pitchFamily="34" charset="0"/>
              </a:defRPr>
            </a:lvl5pPr>
            <a:lvl6pPr marL="2678849" indent="-244268" defTabSz="964127" eaLnBrk="0" fontAlgn="base" hangingPunct="0">
              <a:spcBef>
                <a:spcPct val="30000"/>
              </a:spcBef>
              <a:spcAft>
                <a:spcPct val="0"/>
              </a:spcAft>
              <a:defRPr sz="1200">
                <a:solidFill>
                  <a:schemeClr val="tx1"/>
                </a:solidFill>
                <a:latin typeface="Calibri" panose="020F0502020204030204" pitchFamily="34" charset="0"/>
              </a:defRPr>
            </a:lvl6pPr>
            <a:lvl7pPr marL="3144736" indent="-244268" defTabSz="964127" eaLnBrk="0" fontAlgn="base" hangingPunct="0">
              <a:spcBef>
                <a:spcPct val="30000"/>
              </a:spcBef>
              <a:spcAft>
                <a:spcPct val="0"/>
              </a:spcAft>
              <a:defRPr sz="1200">
                <a:solidFill>
                  <a:schemeClr val="tx1"/>
                </a:solidFill>
                <a:latin typeface="Calibri" panose="020F0502020204030204" pitchFamily="34" charset="0"/>
              </a:defRPr>
            </a:lvl7pPr>
            <a:lvl8pPr marL="3610623" indent="-244268" defTabSz="964127" eaLnBrk="0" fontAlgn="base" hangingPunct="0">
              <a:spcBef>
                <a:spcPct val="30000"/>
              </a:spcBef>
              <a:spcAft>
                <a:spcPct val="0"/>
              </a:spcAft>
              <a:defRPr sz="1200">
                <a:solidFill>
                  <a:schemeClr val="tx1"/>
                </a:solidFill>
                <a:latin typeface="Calibri" panose="020F0502020204030204" pitchFamily="34" charset="0"/>
              </a:defRPr>
            </a:lvl8pPr>
            <a:lvl9pPr marL="4076510" indent="-244268" defTabSz="964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BB5726-44C8-451B-BAA6-88E00893B503}" type="slidenum">
              <a:rPr lang="en-US" altLang="en-US">
                <a:solidFill>
                  <a:srgbClr val="000054"/>
                </a:solidFill>
                <a:latin typeface="Arial" panose="020B0604020202020204" pitchFamily="34" charset="0"/>
                <a:ea typeface="MS PGothic" pitchFamily="34" charset="-128"/>
              </a:rPr>
              <a:pPr>
                <a:spcBef>
                  <a:spcPct val="0"/>
                </a:spcBef>
              </a:pPr>
              <a:t>24</a:t>
            </a:fld>
            <a:endParaRPr lang="en-US" altLang="en-US" dirty="0">
              <a:solidFill>
                <a:srgbClr val="000054"/>
              </a:solidFill>
              <a:latin typeface="Arial" panose="020B0604020202020204" pitchFamily="34" charset="0"/>
              <a:ea typeface="MS PGothic" pitchFamily="34" charset="-128"/>
            </a:endParaRPr>
          </a:p>
        </p:txBody>
      </p:sp>
    </p:spTree>
    <p:extLst>
      <p:ext uri="{BB962C8B-B14F-4D97-AF65-F5344CB8AC3E}">
        <p14:creationId xmlns:p14="http://schemas.microsoft.com/office/powerpoint/2010/main" val="946313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4.xml"/><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96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17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2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11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710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3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19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61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714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7258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2641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40860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55076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35373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0171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87136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8860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8313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12550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06557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53379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9276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748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12603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30855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44008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B4B83-CBD3-4527-B699-D6FB8A1BE558}" type="datetimeFigureOut">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CC4787-E2C3-4BA0-9D56-B99CE33AF540}"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28944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481138"/>
            <a:ext cx="10972800" cy="4525962"/>
          </a:xfrm>
        </p:spPr>
        <p:txBody>
          <a:bodyPr rtlCol="0">
            <a:normAutofit/>
          </a:bodyPr>
          <a:lstStyle/>
          <a:p>
            <a:pPr lvl="0"/>
            <a:endParaRPr lang="en-US" noProof="0" dirty="0"/>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F8984433-9685-4E53-837E-2E73B215F8DE}" type="datetime1">
              <a:rPr lang="en-US"/>
              <a:pPr>
                <a:defRPr/>
              </a:pPr>
              <a:t>10/9/2016</a:t>
            </a:fld>
            <a:endParaRPr lang="en-US" dirty="0"/>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11529484" y="6408739"/>
            <a:ext cx="488949" cy="365125"/>
          </a:xfrm>
        </p:spPr>
        <p:txBody>
          <a:bodyPr/>
          <a:lstStyle>
            <a:lvl1pPr>
              <a:defRPr smtClean="0"/>
            </a:lvl1pPr>
          </a:lstStyle>
          <a:p>
            <a:pPr>
              <a:defRPr/>
            </a:pPr>
            <a:fld id="{C3B04D76-DEFE-446A-A5B5-189C042F3EB5}" type="slidenum">
              <a:rPr lang="en-US" altLang="en-US"/>
              <a:pPr>
                <a:defRPr/>
              </a:pPr>
              <a:t>‹#›</a:t>
            </a:fld>
            <a:endParaRPr lang="en-US" altLang="en-US" dirty="0"/>
          </a:p>
        </p:txBody>
      </p:sp>
    </p:spTree>
    <p:extLst>
      <p:ext uri="{BB962C8B-B14F-4D97-AF65-F5344CB8AC3E}">
        <p14:creationId xmlns:p14="http://schemas.microsoft.com/office/powerpoint/2010/main" val="69871268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55D7FAD8-610C-4F74-AE68-A0559F6E29F4}" type="slidenum">
              <a:rPr lang="en-US" altLang="en-US"/>
              <a:pPr/>
              <a:t>‹#›</a:t>
            </a:fld>
            <a:endParaRPr lang="en-US" altLang="en-US" dirty="0"/>
          </a:p>
        </p:txBody>
      </p:sp>
    </p:spTree>
    <p:extLst>
      <p:ext uri="{BB962C8B-B14F-4D97-AF65-F5344CB8AC3E}">
        <p14:creationId xmlns:p14="http://schemas.microsoft.com/office/powerpoint/2010/main" val="3758896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C9525CFC-654B-46B4-801F-27502CDBF29E}" type="slidenum">
              <a:rPr lang="en-US" altLang="en-US"/>
              <a:pPr/>
              <a:t>‹#›</a:t>
            </a:fld>
            <a:endParaRPr lang="en-US" altLang="en-US" dirty="0"/>
          </a:p>
        </p:txBody>
      </p:sp>
    </p:spTree>
    <p:extLst>
      <p:ext uri="{BB962C8B-B14F-4D97-AF65-F5344CB8AC3E}">
        <p14:creationId xmlns:p14="http://schemas.microsoft.com/office/powerpoint/2010/main" val="2683327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A714F4C5-F966-4625-B91A-16837184BD68}" type="slidenum">
              <a:rPr lang="en-US" altLang="en-US"/>
              <a:pPr/>
              <a:t>‹#›</a:t>
            </a:fld>
            <a:endParaRPr lang="en-US" altLang="en-US" dirty="0"/>
          </a:p>
        </p:txBody>
      </p:sp>
    </p:spTree>
    <p:extLst>
      <p:ext uri="{BB962C8B-B14F-4D97-AF65-F5344CB8AC3E}">
        <p14:creationId xmlns:p14="http://schemas.microsoft.com/office/powerpoint/2010/main" val="369895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F8D38C7B-9AB7-4B0E-B6E2-F7C5C5D05A23}" type="slidenum">
              <a:rPr lang="en-US" altLang="en-US"/>
              <a:pPr/>
              <a:t>‹#›</a:t>
            </a:fld>
            <a:endParaRPr lang="en-US" altLang="en-US" dirty="0"/>
          </a:p>
        </p:txBody>
      </p:sp>
    </p:spTree>
    <p:extLst>
      <p:ext uri="{BB962C8B-B14F-4D97-AF65-F5344CB8AC3E}">
        <p14:creationId xmlns:p14="http://schemas.microsoft.com/office/powerpoint/2010/main" val="4242543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fld id="{D7A5B74A-00C1-4180-8477-F55F4E87129E}" type="slidenum">
              <a:rPr lang="en-US" altLang="en-US"/>
              <a:pPr/>
              <a:t>‹#›</a:t>
            </a:fld>
            <a:endParaRPr lang="en-US" altLang="en-US" dirty="0"/>
          </a:p>
        </p:txBody>
      </p:sp>
    </p:spTree>
    <p:extLst>
      <p:ext uri="{BB962C8B-B14F-4D97-AF65-F5344CB8AC3E}">
        <p14:creationId xmlns:p14="http://schemas.microsoft.com/office/powerpoint/2010/main" val="200879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864320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fld id="{BF6B9761-A2A3-4E8A-B982-C6425C21539F}" type="slidenum">
              <a:rPr lang="en-US" altLang="en-US"/>
              <a:pPr/>
              <a:t>‹#›</a:t>
            </a:fld>
            <a:endParaRPr lang="en-US" altLang="en-US" dirty="0"/>
          </a:p>
        </p:txBody>
      </p:sp>
    </p:spTree>
    <p:extLst>
      <p:ext uri="{BB962C8B-B14F-4D97-AF65-F5344CB8AC3E}">
        <p14:creationId xmlns:p14="http://schemas.microsoft.com/office/powerpoint/2010/main" val="3705100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fld id="{E9A7F072-3002-41E6-B92E-2A0BBEA99CA5}" type="slidenum">
              <a:rPr lang="en-US" altLang="en-US"/>
              <a:pPr/>
              <a:t>‹#›</a:t>
            </a:fld>
            <a:endParaRPr lang="en-US" altLang="en-US" dirty="0"/>
          </a:p>
        </p:txBody>
      </p:sp>
    </p:spTree>
    <p:extLst>
      <p:ext uri="{BB962C8B-B14F-4D97-AF65-F5344CB8AC3E}">
        <p14:creationId xmlns:p14="http://schemas.microsoft.com/office/powerpoint/2010/main" val="1284075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935D5E1E-AF6B-42A5-99FF-0A00C3506B72}" type="slidenum">
              <a:rPr lang="en-US" altLang="en-US"/>
              <a:pPr/>
              <a:t>‹#›</a:t>
            </a:fld>
            <a:endParaRPr lang="en-US" altLang="en-US" dirty="0"/>
          </a:p>
        </p:txBody>
      </p:sp>
    </p:spTree>
    <p:extLst>
      <p:ext uri="{BB962C8B-B14F-4D97-AF65-F5344CB8AC3E}">
        <p14:creationId xmlns:p14="http://schemas.microsoft.com/office/powerpoint/2010/main" val="770038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7" name="Right Triangle 6"/>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lvl1pPr>
          </a:lstStyle>
          <a:p>
            <a:fld id="{6CE67730-0624-4776-BDDA-7FE3B2F1FD1A}" type="slidenum">
              <a:rPr lang="en-US" altLang="en-US"/>
              <a:pPr/>
              <a:t>‹#›</a:t>
            </a:fld>
            <a:endParaRPr lang="en-US" altLang="en-US" dirty="0"/>
          </a:p>
        </p:txBody>
      </p:sp>
    </p:spTree>
    <p:extLst>
      <p:ext uri="{BB962C8B-B14F-4D97-AF65-F5344CB8AC3E}">
        <p14:creationId xmlns:p14="http://schemas.microsoft.com/office/powerpoint/2010/main" val="3473054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B78B6D42-DCC3-4A04-BDF2-43DE0DCBB448}" type="slidenum">
              <a:rPr lang="en-US" altLang="en-US"/>
              <a:pPr/>
              <a:t>‹#›</a:t>
            </a:fld>
            <a:endParaRPr lang="en-US" altLang="en-US" dirty="0"/>
          </a:p>
        </p:txBody>
      </p:sp>
    </p:spTree>
    <p:extLst>
      <p:ext uri="{BB962C8B-B14F-4D97-AF65-F5344CB8AC3E}">
        <p14:creationId xmlns:p14="http://schemas.microsoft.com/office/powerpoint/2010/main" val="215374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1730D9F0-19C9-4E5E-9B53-87B97CC18918}" type="slidenum">
              <a:rPr lang="en-US" altLang="en-US"/>
              <a:pPr/>
              <a:t>‹#›</a:t>
            </a:fld>
            <a:endParaRPr lang="en-US" altLang="en-US" dirty="0"/>
          </a:p>
        </p:txBody>
      </p:sp>
    </p:spTree>
    <p:extLst>
      <p:ext uri="{BB962C8B-B14F-4D97-AF65-F5344CB8AC3E}">
        <p14:creationId xmlns:p14="http://schemas.microsoft.com/office/powerpoint/2010/main" val="2291188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F1300F8F-CC7C-49BA-B3D6-A5A308D25BD5}" type="slidenum">
              <a:rPr lang="en-US" altLang="en-US"/>
              <a:pPr>
                <a:defRPr/>
              </a:pPr>
              <a:t>‹#›</a:t>
            </a:fld>
            <a:endParaRPr lang="en-US" altLang="en-US" dirty="0"/>
          </a:p>
        </p:txBody>
      </p:sp>
    </p:spTree>
    <p:extLst>
      <p:ext uri="{BB962C8B-B14F-4D97-AF65-F5344CB8AC3E}">
        <p14:creationId xmlns:p14="http://schemas.microsoft.com/office/powerpoint/2010/main" val="2645738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6ED930D-DA69-4287-91A0-3AD3E2A55758}" type="slidenum">
              <a:rPr lang="en-US" altLang="en-US"/>
              <a:pPr>
                <a:defRPr/>
              </a:pPr>
              <a:t>‹#›</a:t>
            </a:fld>
            <a:endParaRPr lang="en-US" altLang="en-US" dirty="0"/>
          </a:p>
        </p:txBody>
      </p:sp>
    </p:spTree>
    <p:extLst>
      <p:ext uri="{BB962C8B-B14F-4D97-AF65-F5344CB8AC3E}">
        <p14:creationId xmlns:p14="http://schemas.microsoft.com/office/powerpoint/2010/main" val="756917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smtClean="0"/>
            </a:lvl1pPr>
          </a:lstStyle>
          <a:p>
            <a:pPr>
              <a:defRPr/>
            </a:pPr>
            <a:fld id="{1134699B-0619-485F-83AD-5727B69FD797}" type="slidenum">
              <a:rPr lang="en-US" altLang="en-US"/>
              <a:pPr>
                <a:defRPr/>
              </a:pPr>
              <a:t>‹#›</a:t>
            </a:fld>
            <a:endParaRPr lang="en-US" altLang="en-US" dirty="0"/>
          </a:p>
        </p:txBody>
      </p:sp>
    </p:spTree>
    <p:extLst>
      <p:ext uri="{BB962C8B-B14F-4D97-AF65-F5344CB8AC3E}">
        <p14:creationId xmlns:p14="http://schemas.microsoft.com/office/powerpoint/2010/main" val="128418465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DBE821E-C18B-4263-B799-8BC0CC7C5C7D}" type="slidenum">
              <a:rPr lang="en-US" altLang="en-US"/>
              <a:pPr>
                <a:defRPr/>
              </a:pPr>
              <a:t>‹#›</a:t>
            </a:fld>
            <a:endParaRPr lang="en-US" altLang="en-US" dirty="0"/>
          </a:p>
        </p:txBody>
      </p:sp>
    </p:spTree>
    <p:extLst>
      <p:ext uri="{BB962C8B-B14F-4D97-AF65-F5344CB8AC3E}">
        <p14:creationId xmlns:p14="http://schemas.microsoft.com/office/powerpoint/2010/main" val="257369581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033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EEC44582-80EA-4CC9-B0FD-4CE9630F23C6}" type="slidenum">
              <a:rPr lang="en-US" altLang="en-US"/>
              <a:pPr>
                <a:defRPr/>
              </a:pPr>
              <a:t>‹#›</a:t>
            </a:fld>
            <a:endParaRPr lang="en-US" altLang="en-US" dirty="0"/>
          </a:p>
        </p:txBody>
      </p:sp>
    </p:spTree>
    <p:extLst>
      <p:ext uri="{BB962C8B-B14F-4D97-AF65-F5344CB8AC3E}">
        <p14:creationId xmlns:p14="http://schemas.microsoft.com/office/powerpoint/2010/main" val="134493112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6035DAC3-6A5C-4DC2-82D2-EEA35061EC56}" type="slidenum">
              <a:rPr lang="en-US" altLang="en-US"/>
              <a:pPr>
                <a:defRPr/>
              </a:pPr>
              <a:t>‹#›</a:t>
            </a:fld>
            <a:endParaRPr lang="en-US" altLang="en-US" dirty="0"/>
          </a:p>
        </p:txBody>
      </p:sp>
    </p:spTree>
    <p:extLst>
      <p:ext uri="{BB962C8B-B14F-4D97-AF65-F5344CB8AC3E}">
        <p14:creationId xmlns:p14="http://schemas.microsoft.com/office/powerpoint/2010/main" val="399198091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B1D5D0BE-8686-408C-B04E-2640F41CC9ED}" type="slidenum">
              <a:rPr lang="en-US" altLang="en-US"/>
              <a:pPr>
                <a:defRPr/>
              </a:pPr>
              <a:t>‹#›</a:t>
            </a:fld>
            <a:endParaRPr lang="en-US" altLang="en-US" dirty="0"/>
          </a:p>
        </p:txBody>
      </p:sp>
    </p:spTree>
    <p:extLst>
      <p:ext uri="{BB962C8B-B14F-4D97-AF65-F5344CB8AC3E}">
        <p14:creationId xmlns:p14="http://schemas.microsoft.com/office/powerpoint/2010/main" val="2310659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1B93CE7F-9F7D-4C7C-A002-A8BBF2C2316A}" type="slidenum">
              <a:rPr lang="en-US" altLang="en-US"/>
              <a:pPr>
                <a:defRPr/>
              </a:pPr>
              <a:t>‹#›</a:t>
            </a:fld>
            <a:endParaRPr lang="en-US" altLang="en-US" dirty="0"/>
          </a:p>
        </p:txBody>
      </p:sp>
    </p:spTree>
    <p:extLst>
      <p:ext uri="{BB962C8B-B14F-4D97-AF65-F5344CB8AC3E}">
        <p14:creationId xmlns:p14="http://schemas.microsoft.com/office/powerpoint/2010/main" val="216880074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lvl1pPr>
          </a:lstStyle>
          <a:p>
            <a:pPr>
              <a:defRPr/>
            </a:pPr>
            <a:fld id="{D3398471-5C44-4833-8D6F-12EB0D2C2640}" type="slidenum">
              <a:rPr lang="en-US" altLang="en-US"/>
              <a:pPr>
                <a:defRPr/>
              </a:pPr>
              <a:t>‹#›</a:t>
            </a:fld>
            <a:endParaRPr lang="en-US" altLang="en-US" dirty="0"/>
          </a:p>
        </p:txBody>
      </p:sp>
    </p:spTree>
    <p:extLst>
      <p:ext uri="{BB962C8B-B14F-4D97-AF65-F5344CB8AC3E}">
        <p14:creationId xmlns:p14="http://schemas.microsoft.com/office/powerpoint/2010/main" val="4233711263"/>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1075D68-5610-481C-B481-266AD449ACD7}" type="slidenum">
              <a:rPr lang="en-US" altLang="en-US"/>
              <a:pPr>
                <a:defRPr/>
              </a:pPr>
              <a:t>‹#›</a:t>
            </a:fld>
            <a:endParaRPr lang="en-US" altLang="en-US" dirty="0"/>
          </a:p>
        </p:txBody>
      </p:sp>
    </p:spTree>
    <p:extLst>
      <p:ext uri="{BB962C8B-B14F-4D97-AF65-F5344CB8AC3E}">
        <p14:creationId xmlns:p14="http://schemas.microsoft.com/office/powerpoint/2010/main" val="1223908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C43BB7A-6FD8-4F87-937E-04254A50B615}" type="slidenum">
              <a:rPr lang="en-US" altLang="en-US"/>
              <a:pPr>
                <a:defRPr/>
              </a:pPr>
              <a:t>‹#›</a:t>
            </a:fld>
            <a:endParaRPr lang="en-US" altLang="en-US" dirty="0"/>
          </a:p>
        </p:txBody>
      </p:sp>
    </p:spTree>
    <p:extLst>
      <p:ext uri="{BB962C8B-B14F-4D97-AF65-F5344CB8AC3E}">
        <p14:creationId xmlns:p14="http://schemas.microsoft.com/office/powerpoint/2010/main" val="28903285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0C0-A302-4A71-A906-4090F98E1D40}" type="datetime1">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634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D6596-8EB1-41C5-8320-DA6C4F292426}" type="datetime1">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0055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A3CC3-E6AB-4274-977C-56D9B3BE9B11}" type="datetime1">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46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571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54A038-765A-4BA5-BC71-78CFAEFCC37A}" type="datetime1">
              <a:rPr lang="en-US" smtClean="0">
                <a:solidFill>
                  <a:prstClr val="black">
                    <a:tint val="75000"/>
                  </a:prstClr>
                </a:solidFill>
              </a:rPr>
              <a:pPr/>
              <a:t>10/9/2016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447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993240-2E76-43EC-B93F-AE75ED92AE9F}" type="datetime1">
              <a:rPr lang="en-US" smtClean="0">
                <a:solidFill>
                  <a:prstClr val="black">
                    <a:tint val="75000"/>
                  </a:prstClr>
                </a:solidFill>
              </a:rPr>
              <a:pPr/>
              <a:t>10/9/2016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0372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61B90-1204-4669-B07E-53DE8E1703AC}" type="datetime1">
              <a:rPr lang="en-US" smtClean="0">
                <a:solidFill>
                  <a:prstClr val="black">
                    <a:tint val="75000"/>
                  </a:prstClr>
                </a:solidFill>
              </a:rPr>
              <a:pPr/>
              <a:t>10/9/2016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09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A819D-1DB6-4E85-9583-90726EC9C2D9}" type="datetime1">
              <a:rPr lang="en-US" smtClean="0">
                <a:solidFill>
                  <a:prstClr val="black">
                    <a:tint val="75000"/>
                  </a:prstClr>
                </a:solidFill>
              </a:rPr>
              <a:pPr/>
              <a:t>10/9/2016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3285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25210-2A00-4BFE-BBC4-35B437F05348}" type="datetime1">
              <a:rPr lang="en-US" smtClean="0">
                <a:solidFill>
                  <a:prstClr val="black">
                    <a:tint val="75000"/>
                  </a:prstClr>
                </a:solidFill>
              </a:rPr>
              <a:pPr/>
              <a:t>10/9/2016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1536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286B52-6145-4F94-9BB1-0F455EE32314}" type="datetime1">
              <a:rPr lang="en-US" smtClean="0">
                <a:solidFill>
                  <a:prstClr val="black">
                    <a:tint val="75000"/>
                  </a:prstClr>
                </a:solidFill>
              </a:rPr>
              <a:pPr/>
              <a:t>10/9/2016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425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A736A-732D-472D-93B7-A4C0AFF80990}" type="datetime1">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7605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7CABF-D940-4214-BEB2-4F98F3514283}" type="datetime1">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2613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abstract-final4-rgb.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2641600" y="1219200"/>
            <a:ext cx="8534400" cy="762000"/>
          </a:xfrm>
        </p:spPr>
        <p:txBody>
          <a:bodyPr/>
          <a:lstStyle>
            <a:lvl1pPr>
              <a:defRPr sz="3200">
                <a:solidFill>
                  <a:schemeClr val="bg1"/>
                </a:solidFill>
              </a:defRPr>
            </a:lvl1pPr>
          </a:lstStyle>
          <a:p>
            <a:r>
              <a:rPr lang="en-US" dirty="0"/>
              <a:t>Click to edit Master title style</a:t>
            </a:r>
          </a:p>
        </p:txBody>
      </p:sp>
      <p:sp>
        <p:nvSpPr>
          <p:cNvPr id="5123" name="Rectangle 3"/>
          <p:cNvSpPr>
            <a:spLocks noGrp="1" noChangeArrowheads="1"/>
          </p:cNvSpPr>
          <p:nvPr>
            <p:ph type="subTitle" idx="1"/>
          </p:nvPr>
        </p:nvSpPr>
        <p:spPr>
          <a:xfrm>
            <a:off x="2628901" y="1752600"/>
            <a:ext cx="6574367" cy="609600"/>
          </a:xfrm>
        </p:spPr>
        <p:txBody>
          <a:bodyPr/>
          <a:lstStyle>
            <a:lvl1pPr marL="0" indent="0">
              <a:buFontTx/>
              <a:buNone/>
              <a:defRPr>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192923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67188"/>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667001"/>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032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61751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9855200" cy="876300"/>
          </a:xfrm>
        </p:spPr>
        <p:txBody>
          <a:bodyPr/>
          <a:lstStyle/>
          <a:p>
            <a:r>
              <a:rPr lang="en-US"/>
              <a:t>Click to edit Master title style</a:t>
            </a:r>
          </a:p>
        </p:txBody>
      </p:sp>
      <p:sp>
        <p:nvSpPr>
          <p:cNvPr id="3" name="Content Placeholder 2"/>
          <p:cNvSpPr>
            <a:spLocks noGrp="1"/>
          </p:cNvSpPr>
          <p:nvPr>
            <p:ph sz="half" idx="1"/>
          </p:nvPr>
        </p:nvSpPr>
        <p:spPr>
          <a:xfrm>
            <a:off x="914400" y="1333500"/>
            <a:ext cx="4826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333500"/>
            <a:ext cx="4826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123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9505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9047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3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5502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81205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3194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5800" y="723900"/>
            <a:ext cx="24638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23900"/>
            <a:ext cx="71882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7890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23900"/>
            <a:ext cx="9855200" cy="876300"/>
          </a:xfrm>
        </p:spPr>
        <p:txBody>
          <a:bodyPr/>
          <a:lstStyle/>
          <a:p>
            <a:r>
              <a:rPr lang="en-US"/>
              <a:t>Click to edit Master title style</a:t>
            </a:r>
          </a:p>
        </p:txBody>
      </p:sp>
      <p:sp>
        <p:nvSpPr>
          <p:cNvPr id="3" name="Content Placeholder 2"/>
          <p:cNvSpPr>
            <a:spLocks noGrp="1"/>
          </p:cNvSpPr>
          <p:nvPr>
            <p:ph idx="1"/>
          </p:nvPr>
        </p:nvSpPr>
        <p:spPr>
          <a:xfrm>
            <a:off x="914400" y="1752600"/>
            <a:ext cx="9855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231764"/>
      </p:ext>
    </p:extLst>
  </p:cSld>
  <p:clrMapOvr>
    <a:masterClrMapping/>
  </p:clrMapOvr>
  <p:transition spd="slow">
    <p:checke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967" y="1219200"/>
            <a:ext cx="1180253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152400"/>
            <a:ext cx="8940800" cy="1143000"/>
          </a:xfrm>
        </p:spPr>
        <p:txBody>
          <a:bodyPr/>
          <a:lstStyle>
            <a:lvl1pPr>
              <a:defRPr sz="3600" b="1">
                <a:solidFill>
                  <a:srgbClr val="004E6C"/>
                </a:solidFill>
                <a:latin typeface="+mj-lt"/>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06400" y="685800"/>
            <a:ext cx="10972800" cy="762000"/>
          </a:xfrm>
        </p:spPr>
        <p:txBody>
          <a:bodyPr/>
          <a:lstStyle>
            <a:lvl1pPr marL="0" indent="0">
              <a:buNone/>
              <a:defRPr sz="2400">
                <a:solidFill>
                  <a:srgbClr val="009DD4"/>
                </a:solidFill>
                <a:latin typeface="+mj-lt"/>
              </a:defRPr>
            </a:lvl1pPr>
          </a:lstStyle>
          <a:p>
            <a:pPr lvl="0"/>
            <a:r>
              <a:rPr lang="en-US" dirty="0"/>
              <a:t>Click to edit Master text styles</a:t>
            </a:r>
          </a:p>
        </p:txBody>
      </p:sp>
      <p:sp>
        <p:nvSpPr>
          <p:cNvPr id="9" name="Text Placeholder 8"/>
          <p:cNvSpPr>
            <a:spLocks noGrp="1"/>
          </p:cNvSpPr>
          <p:nvPr>
            <p:ph type="body" sz="quarter" idx="10"/>
          </p:nvPr>
        </p:nvSpPr>
        <p:spPr>
          <a:xfrm>
            <a:off x="508000" y="1905000"/>
            <a:ext cx="11176000" cy="4648200"/>
          </a:xfrm>
        </p:spPr>
        <p:txBody>
          <a:bodyPr/>
          <a:lstStyle>
            <a:lvl1pPr>
              <a:defRPr sz="2400" b="1">
                <a:solidFill>
                  <a:schemeClr val="tx1"/>
                </a:solidFill>
                <a:latin typeface="+mj-lt"/>
              </a:defRPr>
            </a:lvl1pPr>
            <a:lvl2pPr>
              <a:defRPr sz="2000">
                <a:solidFill>
                  <a:schemeClr val="tx1"/>
                </a:solidFill>
                <a:latin typeface="+mj-lt"/>
              </a:defRPr>
            </a:lvl2pPr>
            <a:lvl3pPr>
              <a:defRPr sz="2000">
                <a:solidFill>
                  <a:schemeClr val="tx1"/>
                </a:solidFill>
                <a:latin typeface="+mj-lt"/>
              </a:defRPr>
            </a:lvl3pPr>
            <a:lvl4pPr>
              <a:defRPr sz="2000">
                <a:solidFill>
                  <a:schemeClr val="tx1"/>
                </a:solidFill>
                <a:latin typeface="+mj-lt"/>
              </a:defRPr>
            </a:lvl4pPr>
            <a:lvl5pPr>
              <a:defRPr sz="20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240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40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54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9.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887695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2D0B4B83-CBD3-4527-B699-D6FB8A1BE558}" type="datetimeFigureOut">
              <a:rPr lang="en-US" smtClean="0">
                <a:solidFill>
                  <a:prstClr val="black">
                    <a:tint val="75000"/>
                  </a:prstClr>
                </a:solidFill>
              </a:rPr>
              <a:pPr defTabSz="914400"/>
              <a:t>10/9/2016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20CC4787-E2C3-4BA0-9D56-B99CE33AF540}" type="slidenum">
              <a:rPr lang="en-US" smtClean="0">
                <a:solidFill>
                  <a:srgbClr val="90C226"/>
                </a:solidFill>
              </a:rPr>
              <a:pPr defTabSz="914400"/>
              <a:t>‹#›</a:t>
            </a:fld>
            <a:endParaRPr lang="en-US" dirty="0">
              <a:solidFill>
                <a:srgbClr val="90C226"/>
              </a:solidFill>
            </a:endParaRPr>
          </a:p>
        </p:txBody>
      </p:sp>
    </p:spTree>
    <p:extLst>
      <p:ext uri="{BB962C8B-B14F-4D97-AF65-F5344CB8AC3E}">
        <p14:creationId xmlns:p14="http://schemas.microsoft.com/office/powerpoint/2010/main" val="326801509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dirty="0"/>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dirty="0"/>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8898F840-8635-4187-ABE7-3CE21B2914AE}" type="slidenum">
              <a:rPr lang="en-US" altLang="en-US"/>
              <a:pPr/>
              <a:t>‹#›</a:t>
            </a:fld>
            <a:endParaRPr lang="en-US" altLang="en-US" dirty="0"/>
          </a:p>
        </p:txBody>
      </p:sp>
    </p:spTree>
    <p:extLst>
      <p:ext uri="{BB962C8B-B14F-4D97-AF65-F5344CB8AC3E}">
        <p14:creationId xmlns:p14="http://schemas.microsoft.com/office/powerpoint/2010/main" val="40058971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dirty="0"/>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dirty="0"/>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C7329448-A502-43DE-A34C-1EDEF25B3EBC}" type="slidenum">
              <a:rPr lang="en-US" altLang="en-US"/>
              <a:pPr>
                <a:defRPr/>
              </a:pPr>
              <a:t>‹#›</a:t>
            </a:fld>
            <a:endParaRPr lang="en-US" altLang="en-US" dirty="0"/>
          </a:p>
        </p:txBody>
      </p:sp>
    </p:spTree>
    <p:extLst>
      <p:ext uri="{BB962C8B-B14F-4D97-AF65-F5344CB8AC3E}">
        <p14:creationId xmlns:p14="http://schemas.microsoft.com/office/powerpoint/2010/main" val="196663690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D0435-252A-47A9-8E67-055E80F84CBF}" type="datetime1">
              <a:rPr lang="en-US" smtClean="0">
                <a:solidFill>
                  <a:prstClr val="black">
                    <a:tint val="75000"/>
                  </a:prstClr>
                </a:solidFill>
              </a:rPr>
              <a:pPr/>
              <a:t>10/9/2016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FB6DF-2186-4796-A8A5-2F9CF86289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34713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abstract-final4-rgb-light.jpg"/>
          <p:cNvPicPr>
            <a:picLocks noChangeAspect="1"/>
          </p:cNvPicPr>
          <p:nvPr userDrawn="1"/>
        </p:nvPicPr>
        <p:blipFill>
          <a:blip r:embed="rId14"/>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723900"/>
            <a:ext cx="9855200" cy="87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752600"/>
            <a:ext cx="9855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9" descr="color.png"/>
          <p:cNvPicPr>
            <a:picLocks noChangeAspect="1"/>
          </p:cNvPicPr>
          <p:nvPr userDrawn="1"/>
        </p:nvPicPr>
        <p:blipFill>
          <a:blip r:embed="rId15"/>
          <a:srcRect/>
          <a:stretch>
            <a:fillRect/>
          </a:stretch>
        </p:blipFill>
        <p:spPr bwMode="auto">
          <a:xfrm>
            <a:off x="9652000" y="6016626"/>
            <a:ext cx="2540000" cy="841375"/>
          </a:xfrm>
          <a:prstGeom prst="rect">
            <a:avLst/>
          </a:prstGeom>
          <a:noFill/>
          <a:ln w="9525">
            <a:noFill/>
            <a:miter lim="800000"/>
            <a:headEnd/>
            <a:tailEnd/>
          </a:ln>
        </p:spPr>
      </p:pic>
    </p:spTree>
    <p:extLst>
      <p:ext uri="{BB962C8B-B14F-4D97-AF65-F5344CB8AC3E}">
        <p14:creationId xmlns:p14="http://schemas.microsoft.com/office/powerpoint/2010/main" val="335179768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Lst>
  <p:transition spd="slow">
    <p:checker dir="vert"/>
  </p:transition>
  <p:txStyles>
    <p:titleStyle>
      <a:lvl1pPr algn="l" rtl="0" eaLnBrk="0" fontAlgn="base" hangingPunct="0">
        <a:spcBef>
          <a:spcPct val="0"/>
        </a:spcBef>
        <a:spcAft>
          <a:spcPct val="0"/>
        </a:spcAft>
        <a:defRPr sz="2800">
          <a:solidFill>
            <a:srgbClr val="005195"/>
          </a:solidFill>
          <a:latin typeface="+mj-lt"/>
          <a:ea typeface="+mj-ea"/>
          <a:cs typeface="ヒラギノ角ゴ Pro W3"/>
        </a:defRPr>
      </a:lvl1pPr>
      <a:lvl2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a:defRPr>
      </a:lvl2pPr>
      <a:lvl3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a:defRPr>
      </a:lvl3pPr>
      <a:lvl4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a:defRPr>
      </a:lvl4pPr>
      <a:lvl5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a:defRPr>
      </a:lvl5pPr>
      <a:lvl6pPr marL="457200" algn="l" rtl="0" fontAlgn="base">
        <a:spcBef>
          <a:spcPct val="0"/>
        </a:spcBef>
        <a:spcAft>
          <a:spcPct val="0"/>
        </a:spcAft>
        <a:defRPr sz="2800">
          <a:solidFill>
            <a:srgbClr val="005195"/>
          </a:solidFill>
          <a:latin typeface="Arial" charset="0"/>
          <a:ea typeface="ヒラギノ角ゴ Pro W3" pitchFamily="28" charset="-128"/>
        </a:defRPr>
      </a:lvl6pPr>
      <a:lvl7pPr marL="914400" algn="l" rtl="0" fontAlgn="base">
        <a:spcBef>
          <a:spcPct val="0"/>
        </a:spcBef>
        <a:spcAft>
          <a:spcPct val="0"/>
        </a:spcAft>
        <a:defRPr sz="2800">
          <a:solidFill>
            <a:srgbClr val="005195"/>
          </a:solidFill>
          <a:latin typeface="Arial" charset="0"/>
          <a:ea typeface="ヒラギノ角ゴ Pro W3" pitchFamily="28" charset="-128"/>
        </a:defRPr>
      </a:lvl7pPr>
      <a:lvl8pPr marL="1371600" algn="l" rtl="0" fontAlgn="base">
        <a:spcBef>
          <a:spcPct val="0"/>
        </a:spcBef>
        <a:spcAft>
          <a:spcPct val="0"/>
        </a:spcAft>
        <a:defRPr sz="2800">
          <a:solidFill>
            <a:srgbClr val="005195"/>
          </a:solidFill>
          <a:latin typeface="Arial" charset="0"/>
          <a:ea typeface="ヒラギノ角ゴ Pro W3" pitchFamily="28" charset="-128"/>
        </a:defRPr>
      </a:lvl8pPr>
      <a:lvl9pPr marL="1828800" algn="l" rtl="0" fontAlgn="base">
        <a:spcBef>
          <a:spcPct val="0"/>
        </a:spcBef>
        <a:spcAft>
          <a:spcPct val="0"/>
        </a:spcAft>
        <a:defRPr sz="2800">
          <a:solidFill>
            <a:srgbClr val="005195"/>
          </a:solidFill>
          <a:latin typeface="Arial" charset="0"/>
          <a:ea typeface="ヒラギノ角ゴ Pro W3" pitchFamily="28"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0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a:defRPr>
      </a:lvl3pPr>
      <a:lvl4pPr marL="1600200" indent="-228600" algn="l" rtl="0" eaLnBrk="0" fontAlgn="base" hangingPunct="0">
        <a:spcBef>
          <a:spcPct val="20000"/>
        </a:spcBef>
        <a:spcAft>
          <a:spcPct val="0"/>
        </a:spcAft>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jpeg"/><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image" Target="../media/image45.jpeg"/><Relationship Id="rId16"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png"/><Relationship Id="rId19" Type="http://schemas.openxmlformats.org/officeDocument/2006/relationships/image" Target="../media/image62.jpeg"/><Relationship Id="rId4" Type="http://schemas.openxmlformats.org/officeDocument/2006/relationships/image" Target="../media/image47.jpeg"/><Relationship Id="rId9" Type="http://schemas.openxmlformats.org/officeDocument/2006/relationships/image" Target="../media/image52.png"/><Relationship Id="rId1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3.png"/><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5.wmf"/></Relationships>
</file>

<file path=ppt/slides/_rels/slide61.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8.wmf"/><Relationship Id="rId4" Type="http://schemas.openxmlformats.org/officeDocument/2006/relationships/diagramLayout" Target="../diagrams/layout4.xml"/><Relationship Id="rId9" Type="http://schemas.openxmlformats.org/officeDocument/2006/relationships/image" Target="../media/image67.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906926"/>
            <a:ext cx="6815669" cy="1515533"/>
          </a:xfrm>
        </p:spPr>
        <p:txBody>
          <a:bodyPr/>
          <a:lstStyle/>
          <a:p>
            <a:r>
              <a:rPr lang="en-US" b="1" dirty="0">
                <a:solidFill>
                  <a:srgbClr val="0000FF"/>
                </a:solidFill>
                <a:latin typeface="Arial" panose="020B0604020202020204" pitchFamily="34" charset="0"/>
                <a:cs typeface="Arial" panose="020B0604020202020204" pitchFamily="34" charset="0"/>
              </a:rPr>
              <a:t>Transition Planning</a:t>
            </a:r>
          </a:p>
        </p:txBody>
      </p:sp>
      <p:sp>
        <p:nvSpPr>
          <p:cNvPr id="3" name="Subtitle 2"/>
          <p:cNvSpPr>
            <a:spLocks noGrp="1"/>
          </p:cNvSpPr>
          <p:nvPr>
            <p:ph type="subTitle" idx="1"/>
          </p:nvPr>
        </p:nvSpPr>
        <p:spPr>
          <a:xfrm>
            <a:off x="2692398" y="3657597"/>
            <a:ext cx="6815669" cy="1536360"/>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Creating a Life Full of Possibilities </a:t>
            </a:r>
          </a:p>
          <a:p>
            <a:r>
              <a:rPr lang="en-US" sz="3000" b="1" dirty="0">
                <a:latin typeface="Arial" panose="020B0604020202020204" pitchFamily="34" charset="0"/>
                <a:cs typeface="Arial" panose="020B0604020202020204" pitchFamily="34" charset="0"/>
              </a:rPr>
              <a:t>Fall 2016 #1</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93197" y="496230"/>
            <a:ext cx="2360341" cy="1971598"/>
          </a:xfrm>
          <a:prstGeom prst="rect">
            <a:avLst/>
          </a:prstGeom>
        </p:spPr>
      </p:pic>
      <p:pic>
        <p:nvPicPr>
          <p:cNvPr id="6" name="Picture 5" descr="C:\Users\Jknudsen\AppData\Local\Microsoft\Windows\Temporary Internet Files\Content.IE5\60DLM010\1383919678[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0516" y="4515854"/>
            <a:ext cx="2309448" cy="1940308"/>
          </a:xfrm>
          <a:prstGeom prst="rect">
            <a:avLst/>
          </a:prstGeom>
          <a:noFill/>
          <a:ln>
            <a:noFill/>
          </a:ln>
        </p:spPr>
      </p:pic>
    </p:spTree>
    <p:extLst>
      <p:ext uri="{BB962C8B-B14F-4D97-AF65-F5344CB8AC3E}">
        <p14:creationId xmlns:p14="http://schemas.microsoft.com/office/powerpoint/2010/main" val="409784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 y="206828"/>
            <a:ext cx="11556797" cy="6067847"/>
          </a:xfrm>
          <a:prstGeom prst="rect">
            <a:avLst/>
          </a:prstGeom>
        </p:spPr>
      </p:pic>
      <p:sp>
        <p:nvSpPr>
          <p:cNvPr id="3" name="Rectangle 2"/>
          <p:cNvSpPr/>
          <p:nvPr/>
        </p:nvSpPr>
        <p:spPr>
          <a:xfrm>
            <a:off x="952056" y="6242350"/>
            <a:ext cx="10300384" cy="584775"/>
          </a:xfrm>
          <a:prstGeom prst="rect">
            <a:avLst/>
          </a:prstGeom>
        </p:spPr>
        <p:txBody>
          <a:bodyPr wrap="none">
            <a:spAutoFit/>
          </a:bodyPr>
          <a:lstStyle/>
          <a:p>
            <a:r>
              <a:rPr lang="en-US" sz="3200" b="1" dirty="0">
                <a:solidFill>
                  <a:srgbClr val="0000FF"/>
                </a:solidFill>
                <a:latin typeface="Arial" panose="020B0604020202020204" pitchFamily="34" charset="0"/>
                <a:cs typeface="Arial" panose="020B0604020202020204" pitchFamily="34" charset="0"/>
              </a:rPr>
              <a:t>http://www.rehab.cahwnet.gov/Public/CIE-MOU.html</a:t>
            </a:r>
          </a:p>
        </p:txBody>
      </p:sp>
    </p:spTree>
    <p:extLst>
      <p:ext uri="{BB962C8B-B14F-4D97-AF65-F5344CB8AC3E}">
        <p14:creationId xmlns:p14="http://schemas.microsoft.com/office/powerpoint/2010/main" val="226780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S Department of Lab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921" y="3845959"/>
            <a:ext cx="2015970" cy="20249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982" y="675860"/>
            <a:ext cx="11231217" cy="3170099"/>
          </a:xfrm>
          <a:prstGeom prst="rect">
            <a:avLst/>
          </a:prstGeom>
          <a:noFill/>
        </p:spPr>
        <p:txBody>
          <a:bodyPr wrap="square" rtlCol="0">
            <a:spAutoFit/>
          </a:bodyPr>
          <a:lstStyle/>
          <a:p>
            <a:r>
              <a:rPr lang="en-US" sz="4000" b="1" dirty="0">
                <a:solidFill>
                  <a:srgbClr val="0000FF"/>
                </a:solidFill>
                <a:latin typeface="Arial" panose="020B0604020202020204" pitchFamily="34" charset="0"/>
                <a:cs typeface="Arial" panose="020B0604020202020204" pitchFamily="34" charset="0"/>
              </a:rPr>
              <a:t>FEDERAL ADVISORY COMMITTEE ON INCREASINIG </a:t>
            </a:r>
            <a:r>
              <a:rPr lang="en-US" sz="4000" b="1" dirty="0">
                <a:solidFill>
                  <a:srgbClr val="FF6600"/>
                </a:solidFill>
                <a:latin typeface="Arial" panose="020B0604020202020204" pitchFamily="34" charset="0"/>
                <a:cs typeface="Arial" panose="020B0604020202020204" pitchFamily="34" charset="0"/>
              </a:rPr>
              <a:t>COMPETITIVE INTEGRATED EMPLOYMENT</a:t>
            </a:r>
            <a:r>
              <a:rPr lang="en-US" sz="4000" b="1" dirty="0">
                <a:solidFill>
                  <a:srgbClr val="0000FF"/>
                </a:solidFill>
                <a:latin typeface="Arial" panose="020B0604020202020204" pitchFamily="34" charset="0"/>
                <a:cs typeface="Arial" panose="020B0604020202020204" pitchFamily="34" charset="0"/>
              </a:rPr>
              <a:t> FOR INDIVIDUALS WITH DISABILITIES        </a:t>
            </a:r>
          </a:p>
          <a:p>
            <a:r>
              <a:rPr lang="en-US" sz="4000" b="1" dirty="0">
                <a:solidFill>
                  <a:srgbClr val="0000FF"/>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September 2014-2016</a:t>
            </a:r>
          </a:p>
        </p:txBody>
      </p:sp>
      <p:pic>
        <p:nvPicPr>
          <p:cNvPr id="2052" name="Picture 4" descr="https://grothman.house.gov/images/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296" y="3845959"/>
            <a:ext cx="2005092" cy="20050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eaction.net/wp-content/uploads/2015/08/us-senate-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586" y="3845959"/>
            <a:ext cx="2005092" cy="2005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orkforce Innovation and Opportunity Act (WIO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408" y="4208979"/>
            <a:ext cx="2801117" cy="147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0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692728"/>
            <a:ext cx="10907486" cy="5632311"/>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The Advisory Committee on Increasing Competitive Integrated </a:t>
            </a:r>
          </a:p>
          <a:p>
            <a:r>
              <a:rPr lang="en-US" sz="2400" b="1" dirty="0">
                <a:latin typeface="Arial" panose="020B0604020202020204" pitchFamily="34" charset="0"/>
                <a:cs typeface="Arial" panose="020B0604020202020204" pitchFamily="34" charset="0"/>
              </a:rPr>
              <a:t>Employment for Individuals with Disabilities (the “Committee”) was established under Section 461 of the Workforce Innovation and Opportunity Act (WIOA) signed into law on July 22, 2014, to advise the Secretary of Labor and Congress on: </a:t>
            </a:r>
          </a:p>
          <a:p>
            <a:endParaRPr lang="en-US" sz="2400" b="1" dirty="0">
              <a:latin typeface="Arial" panose="020B0604020202020204" pitchFamily="34" charset="0"/>
              <a:cs typeface="Arial" panose="020B0604020202020204" pitchFamily="34" charset="0"/>
            </a:endParaRPr>
          </a:p>
          <a:p>
            <a:pPr marL="293688" indent="-293688"/>
            <a:r>
              <a:rPr lang="en-US" sz="2400" dirty="0">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Ways to increase employment participation of individuals with intellectual or developmental disabilities (I/DD) and other individuals with significant disabilities through opportunities for competitive integrated employment (CIE);  </a:t>
            </a:r>
          </a:p>
          <a:p>
            <a:pPr marL="636588" indent="-636588"/>
            <a:endParaRPr lang="en-US" sz="2400" dirty="0">
              <a:latin typeface="Arial" panose="020B0604020202020204" pitchFamily="34" charset="0"/>
              <a:cs typeface="Arial" panose="020B0604020202020204" pitchFamily="34" charset="0"/>
            </a:endParaRPr>
          </a:p>
          <a:p>
            <a:pPr marL="293688" indent="-293688"/>
            <a:r>
              <a:rPr lang="en-US" sz="2400" dirty="0">
                <a:latin typeface="Arial" panose="020B0604020202020204" pitchFamily="34" charset="0"/>
                <a:cs typeface="Arial" panose="020B0604020202020204" pitchFamily="34" charset="0"/>
              </a:rPr>
              <a:t> </a:t>
            </a:r>
            <a:r>
              <a:rPr lang="en-US" sz="2400" b="1" dirty="0">
                <a:solidFill>
                  <a:srgbClr val="009900"/>
                </a:solidFill>
                <a:latin typeface="Arial" panose="020B0604020202020204" pitchFamily="34" charset="0"/>
                <a:cs typeface="Arial" panose="020B0604020202020204" pitchFamily="34" charset="0"/>
              </a:rPr>
              <a:t>The use of the certificate program carried out under Section 14(c) of the Fair Labor Standards Act (FLSA) for employing individuals with I/DD and other individuals with significant disabilities, including ways to improve oversight of such certificates. </a:t>
            </a:r>
          </a:p>
        </p:txBody>
      </p:sp>
    </p:spTree>
    <p:extLst>
      <p:ext uri="{BB962C8B-B14F-4D97-AF65-F5344CB8AC3E}">
        <p14:creationId xmlns:p14="http://schemas.microsoft.com/office/powerpoint/2010/main" val="20526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788" y="769861"/>
            <a:ext cx="9601196" cy="1303867"/>
          </a:xfrm>
        </p:spPr>
        <p:txBody>
          <a:bodyPr>
            <a:normAutofit fontScale="90000"/>
          </a:bodyPr>
          <a:lstStyle/>
          <a:p>
            <a:r>
              <a:rPr lang="en-US" b="1" dirty="0">
                <a:solidFill>
                  <a:srgbClr val="009900"/>
                </a:solidFill>
                <a:latin typeface="Arial" panose="020B0604020202020204" pitchFamily="34" charset="0"/>
                <a:cs typeface="Arial" panose="020B0604020202020204" pitchFamily="34" charset="0"/>
              </a:rPr>
              <a:t>Competitive Integrated Employment</a:t>
            </a:r>
            <a:br>
              <a:rPr lang="en-US" b="1" dirty="0">
                <a:solidFill>
                  <a:srgbClr val="009900"/>
                </a:solidFill>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Work performed on a full or part-time basis (including self-employment)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for which an individual is: </a:t>
            </a:r>
            <a:br>
              <a:rPr lang="en-US" sz="2200" b="1" dirty="0">
                <a:latin typeface="Arial" panose="020B0604020202020204" pitchFamily="34" charset="0"/>
                <a:cs typeface="Arial" panose="020B0604020202020204" pitchFamily="34" charset="0"/>
              </a:rPr>
            </a:br>
            <a:endParaRPr lang="en-US" sz="2200" b="1" dirty="0">
              <a:solidFill>
                <a:srgbClr val="0099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3516" y="2073728"/>
            <a:ext cx="10395856" cy="3909182"/>
          </a:xfrm>
        </p:spPr>
        <p:txBody>
          <a:bodyPr>
            <a:normAutofit fontScale="85000" lnSpcReduction="20000"/>
          </a:bodyPr>
          <a:lstStyle/>
          <a:p>
            <a:r>
              <a:rPr lang="en-US" b="1" dirty="0">
                <a:latin typeface="Arial" panose="020B0604020202020204" pitchFamily="34" charset="0"/>
                <a:cs typeface="Arial" panose="020B0604020202020204" pitchFamily="34" charset="0"/>
              </a:rPr>
              <a:t>1. Compensated at not less than federal minimum wage requirements or state or local minimum wage law (whichever is higher) and not less than the customary rate paid by the employer for the same or similar work performed by other individuals without disabilities;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At a location where the employee interacts with other persons who do not have disabilities (not including supervisory personnel or individuals who are providing services to such employee) to the same extent that individuals who do not have disabilities and who are in comparable positions interact with other persons; and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3. Presented, as appropriate, with opportunities for advancement that are similar to those offered other employees who are not individuals with disabilities and who have similar positions. </a:t>
            </a:r>
          </a:p>
        </p:txBody>
      </p:sp>
    </p:spTree>
    <p:extLst>
      <p:ext uri="{BB962C8B-B14F-4D97-AF65-F5344CB8AC3E}">
        <p14:creationId xmlns:p14="http://schemas.microsoft.com/office/powerpoint/2010/main" val="32242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51" y="856721"/>
            <a:ext cx="11280913" cy="1303867"/>
          </a:xfrm>
        </p:spPr>
        <p:txBody>
          <a:bodyPr>
            <a:normAutofit/>
          </a:bodyPr>
          <a:lstStyle/>
          <a:p>
            <a:pPr algn="l"/>
            <a:r>
              <a:rPr lang="en-US" sz="3600" b="1" dirty="0">
                <a:solidFill>
                  <a:srgbClr val="0000FF"/>
                </a:solidFill>
                <a:latin typeface="Arial" panose="020B0604020202020204" pitchFamily="34" charset="0"/>
                <a:cs typeface="Arial" panose="020B0604020202020204" pitchFamily="34" charset="0"/>
              </a:rPr>
              <a:t>                   Recommendations Year #1</a:t>
            </a:r>
            <a:r>
              <a:rPr lang="en-US" sz="3600" b="1" dirty="0">
                <a:solidFill>
                  <a:srgbClr val="0000FF"/>
                </a:solidFill>
              </a:rPr>
              <a:t>:</a:t>
            </a:r>
            <a:endParaRPr lang="en-US" sz="3600" dirty="0"/>
          </a:p>
        </p:txBody>
      </p:sp>
      <p:sp>
        <p:nvSpPr>
          <p:cNvPr id="3" name="Content Placeholder 2"/>
          <p:cNvSpPr>
            <a:spLocks noGrp="1"/>
          </p:cNvSpPr>
          <p:nvPr>
            <p:ph idx="1"/>
          </p:nvPr>
        </p:nvSpPr>
        <p:spPr>
          <a:xfrm>
            <a:off x="372979" y="2429160"/>
            <a:ext cx="11819022" cy="3318936"/>
          </a:xfrm>
        </p:spPr>
        <p:txBody>
          <a:bodyPr/>
          <a:lstStyle/>
          <a:p>
            <a:pPr marL="0" indent="0">
              <a:buNone/>
            </a:pPr>
            <a:endParaRPr lang="en-US" sz="3600" b="1" dirty="0"/>
          </a:p>
          <a:p>
            <a:endParaRPr lang="en-US" dirty="0"/>
          </a:p>
        </p:txBody>
      </p:sp>
      <p:sp>
        <p:nvSpPr>
          <p:cNvPr id="4" name="Rectangle 3"/>
          <p:cNvSpPr/>
          <p:nvPr/>
        </p:nvSpPr>
        <p:spPr>
          <a:xfrm>
            <a:off x="591051" y="2160588"/>
            <a:ext cx="11280913" cy="4502771"/>
          </a:xfrm>
          <a:prstGeom prst="rect">
            <a:avLst/>
          </a:prstGeom>
        </p:spPr>
        <p:txBody>
          <a:bodyPr wrap="square">
            <a:spAutoFit/>
          </a:bodyPr>
          <a:lstStyle/>
          <a:p>
            <a:pPr marL="457200" lvl="0" indent="-457200">
              <a:spcBef>
                <a:spcPct val="20000"/>
              </a:spcBef>
              <a:spcAft>
                <a:spcPts val="600"/>
              </a:spcAft>
              <a:buClr>
                <a:srgbClr val="D9B247"/>
              </a:buClr>
              <a:buSzPct val="115000"/>
              <a:buFont typeface="Arial" panose="020B0604020202020204" pitchFamily="34" charset="0"/>
              <a:buChar char="•"/>
            </a:pPr>
            <a:r>
              <a:rPr lang="en-US" sz="2800" b="1" dirty="0">
                <a:solidFill>
                  <a:prstClr val="black">
                    <a:lumMod val="85000"/>
                    <a:lumOff val="15000"/>
                  </a:prstClr>
                </a:solidFill>
                <a:latin typeface="Arial" panose="020B0604020202020204" pitchFamily="34" charset="0"/>
                <a:cs typeface="Arial" panose="020B0604020202020204" pitchFamily="34" charset="0"/>
              </a:rPr>
              <a:t>Increase opportunities for Post Secondary Education</a:t>
            </a:r>
          </a:p>
          <a:p>
            <a:pPr marL="342900" lvl="0" indent="-342900">
              <a:spcBef>
                <a:spcPct val="20000"/>
              </a:spcBef>
              <a:spcAft>
                <a:spcPts val="600"/>
              </a:spcAft>
              <a:buClr>
                <a:srgbClr val="D9B247"/>
              </a:buClr>
              <a:buSzPct val="115000"/>
              <a:buFont typeface="Arial"/>
              <a:buChar char="•"/>
            </a:pPr>
            <a:r>
              <a:rPr lang="en-US" sz="2800" b="1" dirty="0">
                <a:solidFill>
                  <a:srgbClr val="FF0000"/>
                </a:solidFill>
                <a:latin typeface="Arial" panose="020B0604020202020204" pitchFamily="34" charset="0"/>
                <a:cs typeface="Arial" panose="020B0604020202020204" pitchFamily="34" charset="0"/>
              </a:rPr>
              <a:t>Address family expectations for Competitive Integrated                Employment (CIE) from early age</a:t>
            </a:r>
          </a:p>
          <a:p>
            <a:pPr marL="285750" lvl="0" indent="-285750">
              <a:spcBef>
                <a:spcPct val="20000"/>
              </a:spcBef>
              <a:spcAft>
                <a:spcPts val="600"/>
              </a:spcAft>
              <a:buClr>
                <a:srgbClr val="D9B247"/>
              </a:buClr>
              <a:buSzPct val="115000"/>
              <a:buFont typeface="Arial"/>
              <a:buChar char="•"/>
            </a:pPr>
            <a:r>
              <a:rPr lang="en-US" sz="2800" b="1" dirty="0">
                <a:solidFill>
                  <a:prstClr val="black">
                    <a:lumMod val="85000"/>
                    <a:lumOff val="15000"/>
                  </a:prstClr>
                </a:solidFill>
                <a:latin typeface="Arial" panose="020B0604020202020204" pitchFamily="34" charset="0"/>
                <a:cs typeface="Arial" panose="020B0604020202020204" pitchFamily="34" charset="0"/>
              </a:rPr>
              <a:t>Increase opportunities for early Integrated Work Experiences       beginning at age 14</a:t>
            </a:r>
          </a:p>
          <a:p>
            <a:pPr marL="285750" lvl="0" indent="-285750">
              <a:spcBef>
                <a:spcPct val="20000"/>
              </a:spcBef>
              <a:spcAft>
                <a:spcPts val="600"/>
              </a:spcAft>
              <a:buClr>
                <a:srgbClr val="D9B247"/>
              </a:buClr>
              <a:buSzPct val="115000"/>
              <a:buFont typeface="Arial"/>
              <a:buChar char="•"/>
            </a:pPr>
            <a:r>
              <a:rPr lang="en-US" sz="2800" b="1" dirty="0">
                <a:solidFill>
                  <a:srgbClr val="FF0000"/>
                </a:solidFill>
                <a:latin typeface="Arial" panose="020B0604020202020204" pitchFamily="34" charset="0"/>
                <a:cs typeface="Arial" panose="020B0604020202020204" pitchFamily="34" charset="0"/>
              </a:rPr>
              <a:t>Improve professional supports &amp; incentives by improving school &amp; provider competencies</a:t>
            </a:r>
          </a:p>
          <a:p>
            <a:pPr marL="285750" lvl="0" indent="-285750">
              <a:spcBef>
                <a:spcPct val="20000"/>
              </a:spcBef>
              <a:spcAft>
                <a:spcPts val="600"/>
              </a:spcAft>
              <a:buClr>
                <a:srgbClr val="D9B247"/>
              </a:buClr>
              <a:buSzPct val="115000"/>
              <a:buFont typeface="Arial"/>
              <a:buChar char="•"/>
            </a:pPr>
            <a:endParaRPr lang="en-US" sz="3600" b="1" dirty="0">
              <a:solidFill>
                <a:prstClr val="black">
                  <a:lumMod val="85000"/>
                  <a:lumOff val="15000"/>
                </a:prstClr>
              </a:solidFill>
            </a:endParaRPr>
          </a:p>
        </p:txBody>
      </p:sp>
      <p:pic>
        <p:nvPicPr>
          <p:cNvPr id="5" name="Picture 2" descr="Image result for US Department of Lab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1548" y="5392685"/>
            <a:ext cx="896629" cy="900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S Department of Lab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17" y="586154"/>
            <a:ext cx="1567436" cy="157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9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367" y="1101075"/>
            <a:ext cx="10434962" cy="660400"/>
          </a:xfrm>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    </a:t>
            </a:r>
            <a:br>
              <a:rPr lang="en-US" b="1" dirty="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  </a:t>
            </a:r>
            <a:r>
              <a:rPr lang="en-US" sz="3600" b="1" dirty="0">
                <a:solidFill>
                  <a:srgbClr val="0000FF"/>
                </a:solidFill>
                <a:latin typeface="Arial" panose="020B0604020202020204" pitchFamily="34" charset="0"/>
                <a:cs typeface="Arial" panose="020B0604020202020204" pitchFamily="34" charset="0"/>
              </a:rPr>
              <a:t>USDOL Recommendations Year #1 </a:t>
            </a:r>
            <a:br>
              <a:rPr lang="en-US" sz="3600" b="1" dirty="0">
                <a:solidFill>
                  <a:srgbClr val="0000FF"/>
                </a:solidFill>
                <a:latin typeface="Arial" panose="020B0604020202020204" pitchFamily="34" charset="0"/>
                <a:cs typeface="Arial" panose="020B0604020202020204" pitchFamily="34" charset="0"/>
              </a:rPr>
            </a:br>
            <a:r>
              <a:rPr lang="en-US" sz="2700" b="1" dirty="0">
                <a:solidFill>
                  <a:srgbClr val="0000FF"/>
                </a:solidFill>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695737" y="2416461"/>
            <a:ext cx="11380305" cy="4900246"/>
          </a:xfrm>
        </p:spPr>
        <p:txBody>
          <a:bodyPr>
            <a:normAutofit/>
          </a:bodyPr>
          <a:lstStyle/>
          <a:p>
            <a:r>
              <a:rPr lang="en-US" sz="2800" b="1" dirty="0">
                <a:latin typeface="Arial" panose="020B0604020202020204" pitchFamily="34" charset="0"/>
                <a:cs typeface="Arial" panose="020B0604020202020204" pitchFamily="34" charset="0"/>
              </a:rPr>
              <a:t>Address concerns regarding real &amp; perceived disincentives to employment caused by </a:t>
            </a:r>
            <a:r>
              <a:rPr lang="en-US" sz="2800" b="1" dirty="0">
                <a:solidFill>
                  <a:srgbClr val="009900"/>
                </a:solidFill>
                <a:latin typeface="Arial" panose="020B0604020202020204" pitchFamily="34" charset="0"/>
                <a:cs typeface="Arial" panose="020B0604020202020204" pitchFamily="34" charset="0"/>
              </a:rPr>
              <a:t>concerns for loosing benefits</a:t>
            </a:r>
          </a:p>
          <a:p>
            <a:r>
              <a:rPr lang="en-US" sz="2800" b="1" dirty="0">
                <a:solidFill>
                  <a:srgbClr val="FF0000"/>
                </a:solidFill>
                <a:latin typeface="Arial" panose="020B0604020202020204" pitchFamily="34" charset="0"/>
                <a:cs typeface="Arial" panose="020B0604020202020204" pitchFamily="34" charset="0"/>
              </a:rPr>
              <a:t>Address systemic low expectations by providing effective CIE practices</a:t>
            </a:r>
          </a:p>
          <a:p>
            <a:r>
              <a:rPr lang="en-US" sz="2800" b="1" dirty="0">
                <a:latin typeface="Arial" panose="020B0604020202020204" pitchFamily="34" charset="0"/>
                <a:cs typeface="Arial" panose="020B0604020202020204" pitchFamily="34" charset="0"/>
              </a:rPr>
              <a:t>Improve accountability for achieving CIE</a:t>
            </a:r>
          </a:p>
          <a:p>
            <a:r>
              <a:rPr lang="en-US" sz="2800" b="1" dirty="0">
                <a:solidFill>
                  <a:srgbClr val="FF0000"/>
                </a:solidFill>
                <a:latin typeface="Arial" panose="020B0604020202020204" pitchFamily="34" charset="0"/>
                <a:cs typeface="Arial" panose="020B0604020202020204" pitchFamily="34" charset="0"/>
              </a:rPr>
              <a:t>Build better business partnerships</a:t>
            </a:r>
          </a:p>
          <a:p>
            <a:r>
              <a:rPr lang="en-US" sz="2800" b="1" dirty="0">
                <a:latin typeface="Arial" panose="020B0604020202020204" pitchFamily="34" charset="0"/>
                <a:cs typeface="Arial" panose="020B0604020202020204" pitchFamily="34" charset="0"/>
              </a:rPr>
              <a:t>Address complex transportation issues</a:t>
            </a:r>
          </a:p>
        </p:txBody>
      </p:sp>
      <p:sp>
        <p:nvSpPr>
          <p:cNvPr id="4" name="AutoShape 2" descr="Image result for US DOL ODEP Logo"/>
          <p:cNvSpPr>
            <a:spLocks noChangeAspect="1" noChangeArrowheads="1"/>
          </p:cNvSpPr>
          <p:nvPr/>
        </p:nvSpPr>
        <p:spPr bwMode="auto">
          <a:xfrm>
            <a:off x="155575" y="-411163"/>
            <a:ext cx="66675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2" descr="Image result for US Department of Lab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67" y="740336"/>
            <a:ext cx="1668675" cy="167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8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43" y="959288"/>
            <a:ext cx="11266714" cy="1114441"/>
          </a:xfrm>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      </a:t>
            </a:r>
            <a:br>
              <a:rPr lang="en-US" b="1" dirty="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      USDOL Recommendations Year #2</a:t>
            </a:r>
            <a:br>
              <a:rPr lang="en-US"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700" b="1" dirty="0">
                <a:solidFill>
                  <a:srgbClr val="009900"/>
                </a:solidFill>
                <a:latin typeface="Arial" panose="020B0604020202020204" pitchFamily="34" charset="0"/>
                <a:cs typeface="Arial" panose="020B0604020202020204" pitchFamily="34" charset="0"/>
              </a:rPr>
              <a:t>For youth to effectively transition to adult employment there needs to be...</a:t>
            </a:r>
            <a:br>
              <a:rPr lang="en-US" sz="2700" b="1" dirty="0">
                <a:solidFill>
                  <a:srgbClr val="009900"/>
                </a:solidFill>
                <a:latin typeface="Arial" panose="020B0604020202020204" pitchFamily="34" charset="0"/>
                <a:cs typeface="Arial" panose="020B0604020202020204" pitchFamily="34" charset="0"/>
              </a:rPr>
            </a:br>
            <a:endParaRPr lang="en-US" sz="2700" b="1" dirty="0">
              <a:solidFill>
                <a:srgbClr val="009900"/>
              </a:solidFill>
            </a:endParaRPr>
          </a:p>
        </p:txBody>
      </p:sp>
      <p:sp>
        <p:nvSpPr>
          <p:cNvPr id="3" name="Content Placeholder 2"/>
          <p:cNvSpPr>
            <a:spLocks noGrp="1"/>
          </p:cNvSpPr>
          <p:nvPr>
            <p:ph idx="1"/>
          </p:nvPr>
        </p:nvSpPr>
        <p:spPr/>
        <p:txBody>
          <a:bodyPr>
            <a:normAutofit/>
          </a:bodyPr>
          <a:lstStyle/>
          <a:p>
            <a:r>
              <a:rPr lang="en-US" sz="3200" b="1" dirty="0">
                <a:latin typeface="Arial" panose="020B0604020202020204" pitchFamily="34" charset="0"/>
                <a:cs typeface="Arial" panose="020B0604020202020204" pitchFamily="34" charset="0"/>
              </a:rPr>
              <a:t>Early Work Experiences</a:t>
            </a:r>
          </a:p>
          <a:p>
            <a:r>
              <a:rPr lang="en-US" sz="3200" b="1" dirty="0">
                <a:solidFill>
                  <a:srgbClr val="FF0000"/>
                </a:solidFill>
                <a:latin typeface="Arial" panose="020B0604020202020204" pitchFamily="34" charset="0"/>
                <a:cs typeface="Arial" panose="020B0604020202020204" pitchFamily="34" charset="0"/>
              </a:rPr>
              <a:t>Family Expectations, Involvement &amp; Support</a:t>
            </a:r>
          </a:p>
          <a:p>
            <a:r>
              <a:rPr lang="en-US" sz="3200" b="1" dirty="0">
                <a:latin typeface="Arial" panose="020B0604020202020204" pitchFamily="34" charset="0"/>
                <a:cs typeface="Arial" panose="020B0604020202020204" pitchFamily="34" charset="0"/>
              </a:rPr>
              <a:t>Professional Development &amp; Training</a:t>
            </a:r>
          </a:p>
          <a:p>
            <a:r>
              <a:rPr lang="en-US" sz="3200" b="1" dirty="0">
                <a:solidFill>
                  <a:srgbClr val="FF0000"/>
                </a:solidFill>
                <a:latin typeface="Arial" panose="020B0604020202020204" pitchFamily="34" charset="0"/>
                <a:cs typeface="Arial" panose="020B0604020202020204" pitchFamily="34" charset="0"/>
              </a:rPr>
              <a:t>Systems Integration &amp; Seamless Transition</a:t>
            </a:r>
          </a:p>
          <a:p>
            <a:r>
              <a:rPr lang="en-US" sz="3200" b="1" dirty="0">
                <a:latin typeface="Arial" panose="020B0604020202020204" pitchFamily="34" charset="0"/>
                <a:cs typeface="Arial" panose="020B0604020202020204" pitchFamily="34" charset="0"/>
              </a:rPr>
              <a:t>Available &amp; Transferable Assistive Technology</a:t>
            </a:r>
          </a:p>
        </p:txBody>
      </p:sp>
      <p:pic>
        <p:nvPicPr>
          <p:cNvPr id="4" name="Picture 2" descr="Image result for US Department of Lab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57" y="544551"/>
            <a:ext cx="1355271" cy="136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5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Building Capacity in the Marketplace </a:t>
            </a:r>
            <a:br>
              <a:rPr lang="en-US" b="1" dirty="0">
                <a:solidFill>
                  <a:srgbClr val="0000FF"/>
                </a:solidFill>
                <a:latin typeface="Arial" panose="020B0604020202020204" pitchFamily="34" charset="0"/>
                <a:cs typeface="Arial" panose="020B0604020202020204" pitchFamily="34" charset="0"/>
              </a:rPr>
            </a:br>
            <a:r>
              <a:rPr lang="en-US" sz="2700" b="1" dirty="0">
                <a:solidFill>
                  <a:srgbClr val="009900"/>
                </a:solidFill>
                <a:latin typeface="Arial" panose="020B0604020202020204" pitchFamily="34" charset="0"/>
                <a:cs typeface="Arial" panose="020B0604020202020204" pitchFamily="34" charset="0"/>
              </a:rPr>
              <a:t>Increased business &amp; employer engagement will be necessary to increase CIE...</a:t>
            </a:r>
          </a:p>
        </p:txBody>
      </p:sp>
      <p:sp>
        <p:nvSpPr>
          <p:cNvPr id="3" name="Content Placeholder 2"/>
          <p:cNvSpPr>
            <a:spLocks noGrp="1"/>
          </p:cNvSpPr>
          <p:nvPr>
            <p:ph idx="1"/>
          </p:nvPr>
        </p:nvSpPr>
        <p:spPr>
          <a:xfrm>
            <a:off x="996044" y="2736546"/>
            <a:ext cx="9900554" cy="3318936"/>
          </a:xfrm>
        </p:spPr>
        <p:txBody>
          <a:bodyPr>
            <a:normAutofit lnSpcReduction="10000"/>
          </a:bodyPr>
          <a:lstStyle/>
          <a:p>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Increased and more effective communication and outreach to businesses,  </a:t>
            </a:r>
          </a:p>
          <a:p>
            <a:r>
              <a:rPr lang="en-US" b="1" dirty="0">
                <a:latin typeface="Arial" panose="020B0604020202020204" pitchFamily="34" charset="0"/>
                <a:cs typeface="Arial" panose="020B0604020202020204" pitchFamily="34" charset="0"/>
              </a:rPr>
              <a:t>2. Specific business-oriented professional development for employment services personnel, </a:t>
            </a:r>
          </a:p>
          <a:p>
            <a:r>
              <a:rPr lang="en-US" b="1" dirty="0">
                <a:latin typeface="Arial" panose="020B0604020202020204" pitchFamily="34" charset="0"/>
                <a:cs typeface="Arial" panose="020B0604020202020204" pitchFamily="34" charset="0"/>
              </a:rPr>
              <a:t>3. Incentives to create work experiences as preludes to employment, </a:t>
            </a:r>
          </a:p>
          <a:p>
            <a:r>
              <a:rPr lang="en-US" b="1" dirty="0">
                <a:latin typeface="Arial" panose="020B0604020202020204" pitchFamily="34" charset="0"/>
                <a:cs typeface="Arial" panose="020B0604020202020204" pitchFamily="34" charset="0"/>
              </a:rPr>
              <a:t>4. Expansion of available benefits counseling and financial coaching, </a:t>
            </a:r>
          </a:p>
        </p:txBody>
      </p:sp>
    </p:spTree>
    <p:extLst>
      <p:ext uri="{BB962C8B-B14F-4D97-AF65-F5344CB8AC3E}">
        <p14:creationId xmlns:p14="http://schemas.microsoft.com/office/powerpoint/2010/main" val="73449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Building Capacity in the Marketplace </a:t>
            </a:r>
            <a:br>
              <a:rPr lang="en-US" b="1" dirty="0">
                <a:solidFill>
                  <a:srgbClr val="0000FF"/>
                </a:solidFill>
                <a:latin typeface="Arial" panose="020B0604020202020204" pitchFamily="34" charset="0"/>
                <a:cs typeface="Arial" panose="020B0604020202020204" pitchFamily="34" charset="0"/>
              </a:rPr>
            </a:br>
            <a:r>
              <a:rPr lang="en-US" sz="2700" b="1" dirty="0">
                <a:solidFill>
                  <a:srgbClr val="009900"/>
                </a:solidFill>
                <a:latin typeface="Arial" panose="020B0604020202020204" pitchFamily="34" charset="0"/>
                <a:cs typeface="Arial" panose="020B0604020202020204" pitchFamily="34" charset="0"/>
              </a:rPr>
              <a:t>Increased business &amp; employer engagement will be necessary to increase CIE, continued...</a:t>
            </a:r>
            <a:endParaRPr lang="en-US" sz="2700" dirty="0">
              <a:solidFill>
                <a:srgbClr val="009900"/>
              </a:solidFill>
            </a:endParaRPr>
          </a:p>
        </p:txBody>
      </p:sp>
      <p:sp>
        <p:nvSpPr>
          <p:cNvPr id="3" name="Content Placeholder 2"/>
          <p:cNvSpPr>
            <a:spLocks noGrp="1"/>
          </p:cNvSpPr>
          <p:nvPr>
            <p:ph idx="1"/>
          </p:nvPr>
        </p:nvSpPr>
        <p:spPr>
          <a:xfrm>
            <a:off x="881743" y="2834518"/>
            <a:ext cx="10727871" cy="3909182"/>
          </a:xfrm>
        </p:spPr>
        <p:txBody>
          <a:bodyPr/>
          <a:lstStyle/>
          <a:p>
            <a:r>
              <a:rPr lang="en-US" b="1" dirty="0">
                <a:latin typeface="Arial" panose="020B0604020202020204" pitchFamily="34" charset="0"/>
                <a:cs typeface="Arial" panose="020B0604020202020204" pitchFamily="34" charset="0"/>
              </a:rPr>
              <a:t>5. More accessible transportation,  </a:t>
            </a:r>
          </a:p>
          <a:p>
            <a:r>
              <a:rPr lang="en-US" b="1" dirty="0">
                <a:latin typeface="Arial" panose="020B0604020202020204" pitchFamily="34" charset="0"/>
                <a:cs typeface="Arial" panose="020B0604020202020204" pitchFamily="34" charset="0"/>
              </a:rPr>
              <a:t>6. Hiring initiatives in high-growth industries, particularly healthcare,</a:t>
            </a:r>
          </a:p>
          <a:p>
            <a:r>
              <a:rPr lang="en-US" b="1" dirty="0">
                <a:latin typeface="Arial" panose="020B0604020202020204" pitchFamily="34" charset="0"/>
                <a:cs typeface="Arial" panose="020B0604020202020204" pitchFamily="34" charset="0"/>
              </a:rPr>
              <a:t>7. Additional outreach to federal contractors regarding the Office of Federal Contract Compliance Programs (OFCCP) Section 503 regulations which establish disability hiring goals, and  </a:t>
            </a:r>
          </a:p>
          <a:p>
            <a:r>
              <a:rPr lang="en-US" b="1" dirty="0">
                <a:latin typeface="Arial" panose="020B0604020202020204" pitchFamily="34" charset="0"/>
                <a:cs typeface="Arial" panose="020B0604020202020204" pitchFamily="34" charset="0"/>
              </a:rPr>
              <a:t>8. Revisions to federal tax incentives and credits available to employers who hire people with disabilities. </a:t>
            </a:r>
          </a:p>
        </p:txBody>
      </p:sp>
    </p:spTree>
    <p:extLst>
      <p:ext uri="{BB962C8B-B14F-4D97-AF65-F5344CB8AC3E}">
        <p14:creationId xmlns:p14="http://schemas.microsoft.com/office/powerpoint/2010/main" val="70354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5800"/>
            <a:ext cx="9601196" cy="1600199"/>
          </a:xfrm>
        </p:spPr>
        <p:txBody>
          <a:bodyPr/>
          <a:lstStyle/>
          <a:p>
            <a:r>
              <a:rPr lang="en-US" b="1" dirty="0">
                <a:solidFill>
                  <a:srgbClr val="0000FF"/>
                </a:solidFill>
                <a:latin typeface="Arial" panose="020B0604020202020204" pitchFamily="34" charset="0"/>
                <a:cs typeface="Arial" panose="020B0604020202020204" pitchFamily="34" charset="0"/>
              </a:rPr>
              <a:t>CONCLUSIONS...</a:t>
            </a:r>
          </a:p>
        </p:txBody>
      </p:sp>
      <p:sp>
        <p:nvSpPr>
          <p:cNvPr id="3" name="Content Placeholder 2"/>
          <p:cNvSpPr>
            <a:spLocks noGrp="1"/>
          </p:cNvSpPr>
          <p:nvPr>
            <p:ph idx="1"/>
          </p:nvPr>
        </p:nvSpPr>
        <p:spPr>
          <a:xfrm>
            <a:off x="821872" y="2723581"/>
            <a:ext cx="10548256" cy="3938476"/>
          </a:xfrm>
        </p:spPr>
        <p:txBody>
          <a:bodyPr>
            <a:normAutofit/>
          </a:bodyPr>
          <a:lstStyle/>
          <a:p>
            <a:r>
              <a:rPr lang="en-US" dirty="0">
                <a:latin typeface="Arial" panose="020B0604020202020204" pitchFamily="34" charset="0"/>
                <a:cs typeface="Arial" panose="020B0604020202020204" pitchFamily="34" charset="0"/>
              </a:rPr>
              <a:t>The work of the Committee, and the formation of its recommendations, was intended to increase opportunities for CIE for individuals with I/DD or other significant disabilities. </a:t>
            </a:r>
            <a:r>
              <a:rPr lang="en-US" b="1" dirty="0">
                <a:solidFill>
                  <a:srgbClr val="009900"/>
                </a:solidFill>
                <a:latin typeface="Arial" panose="020B0604020202020204" pitchFamily="34" charset="0"/>
                <a:cs typeface="Arial" panose="020B0604020202020204" pitchFamily="34" charset="0"/>
              </a:rPr>
              <a:t>Ensuring that CIE is the first option for people with I/DD or other significant disabilities will increase their employment participation rate</a:t>
            </a:r>
            <a:r>
              <a:rPr lang="en-US" dirty="0">
                <a:solidFill>
                  <a:srgbClr val="009900"/>
                </a:solidFill>
                <a:latin typeface="Arial" panose="020B0604020202020204" pitchFamily="34" charset="0"/>
                <a:cs typeface="Arial" panose="020B0604020202020204" pitchFamily="34" charset="0"/>
              </a:rPr>
              <a:t> </a:t>
            </a:r>
            <a:r>
              <a:rPr lang="en-US" b="1" dirty="0">
                <a:solidFill>
                  <a:srgbClr val="009900"/>
                </a:solidFill>
                <a:latin typeface="Arial" panose="020B0604020202020204" pitchFamily="34" charset="0"/>
                <a:cs typeface="Arial" panose="020B0604020202020204" pitchFamily="34" charset="0"/>
              </a:rPr>
              <a:t>and lead to a significant reduction in segregated work and non-work programs and in the use of Section 14(c) certificates for paying subminimum wages.</a:t>
            </a:r>
            <a:r>
              <a:rPr lang="en-US" dirty="0">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CIE will create a critical pathway to better economic future and increased economic self-sufficiency for youth and adults with disabilities.</a:t>
            </a:r>
          </a:p>
          <a:p>
            <a:endParaRPr lang="en-US" dirty="0"/>
          </a:p>
        </p:txBody>
      </p:sp>
      <p:pic>
        <p:nvPicPr>
          <p:cNvPr id="4" name="Picture 2" descr="Image result for US Department of Labo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57" y="544551"/>
            <a:ext cx="1866481" cy="187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2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0000FF"/>
                </a:solidFill>
                <a:latin typeface="Arial" panose="020B0604020202020204" pitchFamily="34" charset="0"/>
                <a:cs typeface="Arial" panose="020B0604020202020204" pitchFamily="34" charset="0"/>
              </a:rPr>
              <a:t>Presenters</a:t>
            </a:r>
          </a:p>
        </p:txBody>
      </p:sp>
      <p:sp>
        <p:nvSpPr>
          <p:cNvPr id="3" name="Text Placeholder 2"/>
          <p:cNvSpPr>
            <a:spLocks noGrp="1"/>
          </p:cNvSpPr>
          <p:nvPr>
            <p:ph type="body" idx="1"/>
          </p:nvPr>
        </p:nvSpPr>
        <p:spPr>
          <a:xfrm>
            <a:off x="1473023" y="2612571"/>
            <a:ext cx="4718304" cy="576262"/>
          </a:xfrm>
        </p:spPr>
        <p:txBody>
          <a:bodyPr/>
          <a:lstStyle/>
          <a:p>
            <a:r>
              <a:rPr lang="en-US" b="1" dirty="0">
                <a:solidFill>
                  <a:srgbClr val="FF6600"/>
                </a:solidFill>
                <a:latin typeface="Arial" panose="020B0604020202020204" pitchFamily="34" charset="0"/>
                <a:cs typeface="Arial" panose="020B0604020202020204" pitchFamily="34" charset="0"/>
              </a:rPr>
              <a:t>Linda O’Neal, M.A.</a:t>
            </a:r>
          </a:p>
        </p:txBody>
      </p:sp>
      <p:sp>
        <p:nvSpPr>
          <p:cNvPr id="4" name="Content Placeholder 3"/>
          <p:cNvSpPr>
            <a:spLocks noGrp="1"/>
          </p:cNvSpPr>
          <p:nvPr>
            <p:ph sz="half" idx="2"/>
          </p:nvPr>
        </p:nvSpPr>
        <p:spPr>
          <a:xfrm>
            <a:off x="1473023" y="3188833"/>
            <a:ext cx="4718304" cy="2863624"/>
          </a:xfrm>
        </p:spPr>
        <p:txBody>
          <a:bodyPr>
            <a:normAutofit fontScale="77500" lnSpcReduction="20000"/>
          </a:bodyPr>
          <a:lstStyle/>
          <a:p>
            <a:r>
              <a:rPr lang="en-US" b="1" dirty="0">
                <a:latin typeface="Arial" panose="020B0604020202020204" pitchFamily="34" charset="0"/>
                <a:cs typeface="Arial" panose="020B0604020202020204" pitchFamily="34" charset="0"/>
              </a:rPr>
              <a:t>Regional Center of Orange County- Consultant</a:t>
            </a:r>
          </a:p>
          <a:p>
            <a:r>
              <a:rPr lang="en-US" b="1" dirty="0">
                <a:latin typeface="Arial" panose="020B0604020202020204" pitchFamily="34" charset="0"/>
                <a:cs typeface="Arial" panose="020B0604020202020204" pitchFamily="34" charset="0"/>
              </a:rPr>
              <a:t>SDSU Program Specialist</a:t>
            </a:r>
          </a:p>
          <a:p>
            <a:r>
              <a:rPr lang="en-US" b="1" dirty="0">
                <a:latin typeface="Arial" panose="020B0604020202020204" pitchFamily="34" charset="0"/>
                <a:cs typeface="Arial" panose="020B0604020202020204" pitchFamily="34" charset="0"/>
              </a:rPr>
              <a:t>Transition Specialist 30 Years</a:t>
            </a:r>
          </a:p>
          <a:p>
            <a:r>
              <a:rPr lang="en-US" b="1" dirty="0">
                <a:latin typeface="Arial" panose="020B0604020202020204" pitchFamily="34" charset="0"/>
                <a:cs typeface="Arial" panose="020B0604020202020204" pitchFamily="34" charset="0"/>
              </a:rPr>
              <a:t>Special Educator K- 12 &amp; Community College</a:t>
            </a:r>
          </a:p>
          <a:p>
            <a:r>
              <a:rPr lang="en-US" b="1" dirty="0">
                <a:latin typeface="Arial" panose="020B0604020202020204" pitchFamily="34" charset="0"/>
                <a:cs typeface="Arial" panose="020B0604020202020204" pitchFamily="34" charset="0"/>
              </a:rPr>
              <a:t>Chapman University: Thompson Policy Institute Co-Chair Regional Business Advisory Committee</a:t>
            </a:r>
          </a:p>
          <a:p>
            <a:endParaRPr lang="en-US" dirty="0"/>
          </a:p>
        </p:txBody>
      </p:sp>
      <p:sp>
        <p:nvSpPr>
          <p:cNvPr id="6" name="Content Placeholder 5"/>
          <p:cNvSpPr>
            <a:spLocks noGrp="1"/>
          </p:cNvSpPr>
          <p:nvPr>
            <p:ph sz="quarter" idx="4"/>
          </p:nvPr>
        </p:nvSpPr>
        <p:spPr>
          <a:xfrm>
            <a:off x="6703184" y="2656114"/>
            <a:ext cx="4718304" cy="3555115"/>
          </a:xfrm>
        </p:spPr>
        <p:txBody>
          <a:bodyPr>
            <a:normAutofit/>
          </a:bodyPr>
          <a:lstStyle/>
          <a:p>
            <a:pPr marL="0" indent="0">
              <a:buNone/>
            </a:pPr>
            <a:r>
              <a:rPr lang="en-US" sz="2800" b="1" dirty="0">
                <a:solidFill>
                  <a:srgbClr val="FF6600"/>
                </a:solidFill>
                <a:latin typeface="Arial" panose="020B0604020202020204" pitchFamily="34" charset="0"/>
                <a:cs typeface="Arial" panose="020B0604020202020204" pitchFamily="34" charset="0"/>
              </a:rPr>
              <a:t>Janis White, Ed.D.</a:t>
            </a: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Chief Operating Officer, Regional Center of Orange County</a:t>
            </a:r>
          </a:p>
          <a:p>
            <a:pPr marL="0" indent="0">
              <a:buNone/>
            </a:pPr>
            <a:r>
              <a:rPr lang="en-US" sz="2800" b="1" dirty="0">
                <a:solidFill>
                  <a:srgbClr val="FF6600"/>
                </a:solidFill>
                <a:latin typeface="Arial" panose="020B0604020202020204" pitchFamily="34" charset="0"/>
                <a:cs typeface="Arial" panose="020B0604020202020204" pitchFamily="34" charset="0"/>
              </a:rPr>
              <a:t>Arturo Cazares </a:t>
            </a:r>
            <a:endParaRPr lang="en-US" sz="28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Employment &amp; Day Services Manager Regional Center of Orange County </a:t>
            </a:r>
          </a:p>
        </p:txBody>
      </p:sp>
    </p:spTree>
    <p:extLst>
      <p:ext uri="{BB962C8B-B14F-4D97-AF65-F5344CB8AC3E}">
        <p14:creationId xmlns:p14="http://schemas.microsoft.com/office/powerpoint/2010/main" val="2752026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2209800" y="0"/>
            <a:ext cx="7772400" cy="876300"/>
          </a:xfrm>
        </p:spPr>
        <p:txBody>
          <a:bodyPr/>
          <a:lstStyle/>
          <a:p>
            <a:pPr>
              <a:defRPr/>
            </a:pPr>
            <a:r>
              <a:rPr lang="en-US" b="1" u="sng" dirty="0">
                <a:solidFill>
                  <a:srgbClr val="0000FF"/>
                </a:solidFill>
                <a:latin typeface="Arial" panose="020B0604020202020204" pitchFamily="34" charset="0"/>
                <a:cs typeface="Arial" panose="020B0604020202020204" pitchFamily="34" charset="0"/>
              </a:rPr>
              <a:t>Transition Planning</a:t>
            </a:r>
          </a:p>
        </p:txBody>
      </p:sp>
      <p:sp>
        <p:nvSpPr>
          <p:cNvPr id="28675" name="Rectangle 3"/>
          <p:cNvSpPr>
            <a:spLocks noGrp="1" noChangeArrowheads="1"/>
          </p:cNvSpPr>
          <p:nvPr>
            <p:ph idx="1"/>
          </p:nvPr>
        </p:nvSpPr>
        <p:spPr/>
        <p:txBody>
          <a:bodyPr/>
          <a:lstStyle/>
          <a:p>
            <a:pPr eaLnBrk="1" hangingPunct="1"/>
            <a:endParaRPr lang="en-US" altLang="en-US" dirty="0"/>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A6FB2C9-17B1-4354-96BD-921CADD16164}" type="slidenum">
              <a:rPr lang="en-US" altLang="en-US" sz="1400"/>
              <a:pPr>
                <a:spcBef>
                  <a:spcPct val="0"/>
                </a:spcBef>
                <a:buClrTx/>
                <a:buSzTx/>
                <a:buFontTx/>
                <a:buNone/>
              </a:pPr>
              <a:t>20</a:t>
            </a:fld>
            <a:endParaRPr lang="en-US" altLang="en-US" sz="1400" dirty="0"/>
          </a:p>
        </p:txBody>
      </p:sp>
      <p:pic>
        <p:nvPicPr>
          <p:cNvPr id="28677" name="Picture 4" descr="msotw9_temp0"/>
          <p:cNvPicPr>
            <a:picLocks noChangeAspect="1" noChangeArrowheads="1"/>
          </p:cNvPicPr>
          <p:nvPr/>
        </p:nvPicPr>
        <p:blipFill>
          <a:blip r:embed="rId3">
            <a:extLst>
              <a:ext uri="{28A0092B-C50C-407E-A947-70E740481C1C}">
                <a14:useLocalDpi xmlns:a14="http://schemas.microsoft.com/office/drawing/2010/main" val="0"/>
              </a:ext>
            </a:extLst>
          </a:blip>
          <a:srcRect t="27109"/>
          <a:stretch>
            <a:fillRect/>
          </a:stretch>
        </p:blipFill>
        <p:spPr bwMode="auto">
          <a:xfrm>
            <a:off x="613317" y="901700"/>
            <a:ext cx="10738624"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48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06301" y="1800647"/>
            <a:ext cx="12026838"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80000"/>
              </a:lnSpc>
              <a:spcBef>
                <a:spcPct val="0"/>
              </a:spcBef>
              <a:buClrTx/>
              <a:buSzTx/>
              <a:buFont typeface="Symbol" panose="05050102010706020507" pitchFamily="18" charset="2"/>
              <a:buNone/>
            </a:pPr>
            <a:r>
              <a:rPr lang="en-US" altLang="en-US" sz="5400" dirty="0"/>
              <a:t>…to </a:t>
            </a:r>
            <a:r>
              <a:rPr lang="en-US" altLang="en-US" sz="5400" dirty="0">
                <a:solidFill>
                  <a:srgbClr val="0000FF"/>
                </a:solidFill>
              </a:rPr>
              <a:t>empower all individuals </a:t>
            </a:r>
            <a:r>
              <a:rPr lang="en-US" altLang="en-US" sz="5400" dirty="0"/>
              <a:t>with disabilities with the skills necessary to achieve their full potential in adult living, through support and collaboration with families, education, and communities.</a:t>
            </a:r>
          </a:p>
          <a:p>
            <a:pPr eaLnBrk="1" hangingPunct="1">
              <a:lnSpc>
                <a:spcPct val="80000"/>
              </a:lnSpc>
              <a:spcBef>
                <a:spcPct val="0"/>
              </a:spcBef>
              <a:buClrTx/>
              <a:buSzTx/>
              <a:buFontTx/>
              <a:buNone/>
            </a:pPr>
            <a:endParaRPr lang="en-US" altLang="en-US" sz="5400" dirty="0"/>
          </a:p>
        </p:txBody>
      </p:sp>
      <p:sp>
        <p:nvSpPr>
          <p:cNvPr id="3" name="Title 2"/>
          <p:cNvSpPr>
            <a:spLocks noGrp="1"/>
          </p:cNvSpPr>
          <p:nvPr>
            <p:ph type="title"/>
          </p:nvPr>
        </p:nvSpPr>
        <p:spPr>
          <a:xfrm>
            <a:off x="1205314" y="356016"/>
            <a:ext cx="9601196" cy="1303867"/>
          </a:xfrm>
        </p:spPr>
        <p:txBody>
          <a:bodyPr/>
          <a:lstStyle/>
          <a:p>
            <a:pPr>
              <a:defRPr/>
            </a:pPr>
            <a:r>
              <a:rPr lang="en-US" b="1" dirty="0">
                <a:solidFill>
                  <a:schemeClr val="accent6">
                    <a:lumMod val="50000"/>
                  </a:schemeClr>
                </a:solidFill>
                <a:latin typeface="Arial" panose="020B0604020202020204" pitchFamily="34" charset="0"/>
                <a:cs typeface="Arial" panose="020B0604020202020204" pitchFamily="34" charset="0"/>
              </a:rPr>
              <a:t>Transition Planning Mission</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391AB8C-01C9-448A-AF32-D21A0CF7E62D}" type="slidenum">
              <a:rPr lang="en-US" altLang="en-US" sz="1400"/>
              <a:pPr>
                <a:spcBef>
                  <a:spcPct val="0"/>
                </a:spcBef>
                <a:buClrTx/>
                <a:buSzTx/>
                <a:buFontTx/>
                <a:buNone/>
              </a:pPr>
              <a:t>21</a:t>
            </a:fld>
            <a:endParaRPr lang="en-US" altLang="en-US" sz="1400" dirty="0"/>
          </a:p>
        </p:txBody>
      </p:sp>
    </p:spTree>
    <p:extLst>
      <p:ext uri="{BB962C8B-B14F-4D97-AF65-F5344CB8AC3E}">
        <p14:creationId xmlns:p14="http://schemas.microsoft.com/office/powerpoint/2010/main" val="301275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799120" y="540970"/>
            <a:ext cx="9258457" cy="885825"/>
          </a:xfrm>
        </p:spPr>
        <p:txBody>
          <a:bodyPr>
            <a:noAutofit/>
          </a:bodyPr>
          <a:lstStyle/>
          <a:p>
            <a:pPr eaLnBrk="1" hangingPunct="1">
              <a:defRPr/>
            </a:pPr>
            <a:r>
              <a:rPr lang="en-US" sz="3200" b="1" dirty="0">
                <a:latin typeface="Arial" panose="020B0604020202020204" pitchFamily="34" charset="0"/>
                <a:cs typeface="Arial" panose="020B0604020202020204" pitchFamily="34" charset="0"/>
              </a:rPr>
              <a:t>The Law:  Individuals with Disabilities Education Act (IDEA) Secondary Transition</a:t>
            </a:r>
          </a:p>
        </p:txBody>
      </p:sp>
      <p:sp>
        <p:nvSpPr>
          <p:cNvPr id="3" name="Content Placeholder 2"/>
          <p:cNvSpPr>
            <a:spLocks noGrp="1"/>
          </p:cNvSpPr>
          <p:nvPr>
            <p:ph idx="1"/>
          </p:nvPr>
        </p:nvSpPr>
        <p:spPr>
          <a:xfrm>
            <a:off x="720436" y="1879377"/>
            <a:ext cx="11055251" cy="5564188"/>
          </a:xfrm>
        </p:spPr>
        <p:txBody>
          <a:bodyPr>
            <a:noAutofit/>
          </a:bodyPr>
          <a:lstStyle/>
          <a:p>
            <a:pPr marL="0" indent="0">
              <a:buNone/>
              <a:defRPr/>
            </a:pPr>
            <a:r>
              <a:rPr lang="en-US" b="1" dirty="0">
                <a:solidFill>
                  <a:srgbClr val="FF0000"/>
                </a:solidFill>
                <a:latin typeface="Arial" panose="020B0604020202020204" pitchFamily="34" charset="0"/>
                <a:cs typeface="Arial" panose="020B0604020202020204" pitchFamily="34" charset="0"/>
              </a:rPr>
              <a:t>Focus:  </a:t>
            </a:r>
          </a:p>
          <a:p>
            <a:pPr marL="744538" lvl="1" indent="-515938">
              <a:buFont typeface="Wingdings 2"/>
              <a:buChar char=""/>
              <a:defRPr/>
            </a:pPr>
            <a:r>
              <a:rPr lang="en-US" sz="2400" b="1" dirty="0">
                <a:latin typeface="Arial" panose="020B0604020202020204" pitchFamily="34" charset="0"/>
                <a:cs typeface="Arial" panose="020B0604020202020204" pitchFamily="34" charset="0"/>
              </a:rPr>
              <a:t>Improve academic and functional achievement to </a:t>
            </a:r>
            <a:r>
              <a:rPr lang="en-US" sz="2400" b="1" dirty="0">
                <a:solidFill>
                  <a:srgbClr val="0000FF"/>
                </a:solidFill>
                <a:latin typeface="Arial" panose="020B0604020202020204" pitchFamily="34" charset="0"/>
                <a:cs typeface="Arial" panose="020B0604020202020204" pitchFamily="34" charset="0"/>
              </a:rPr>
              <a:t>facilitate movement from school to post-school activities</a:t>
            </a:r>
          </a:p>
          <a:p>
            <a:pPr marL="571500" indent="-342900">
              <a:buNone/>
              <a:defRPr/>
            </a:pPr>
            <a:endParaRPr lang="en-US" sz="800" b="1" dirty="0">
              <a:latin typeface="Arial" panose="020B0604020202020204" pitchFamily="34" charset="0"/>
              <a:cs typeface="Arial" panose="020B0604020202020204" pitchFamily="34" charset="0"/>
            </a:endParaRPr>
          </a:p>
          <a:p>
            <a:pPr marL="744538" lvl="1" indent="-515938">
              <a:buFont typeface="Wingdings 2"/>
              <a:buChar char=""/>
              <a:defRPr/>
            </a:pPr>
            <a:r>
              <a:rPr lang="en-US" sz="2400" b="1" dirty="0">
                <a:solidFill>
                  <a:srgbClr val="0000FF"/>
                </a:solidFill>
                <a:latin typeface="Arial" panose="020B0604020202020204" pitchFamily="34" charset="0"/>
                <a:cs typeface="Arial" panose="020B0604020202020204" pitchFamily="34" charset="0"/>
              </a:rPr>
              <a:t>Based on youth’s strengths and interests</a:t>
            </a:r>
          </a:p>
          <a:p>
            <a:pPr marL="571500" indent="-342900">
              <a:buNone/>
              <a:defRPr/>
            </a:pPr>
            <a:endParaRPr lang="en-US" sz="800" b="1" dirty="0">
              <a:latin typeface="Arial" panose="020B0604020202020204" pitchFamily="34" charset="0"/>
              <a:cs typeface="Arial" panose="020B0604020202020204" pitchFamily="34" charset="0"/>
            </a:endParaRPr>
          </a:p>
          <a:p>
            <a:pPr marL="744538" lvl="1" indent="-515938">
              <a:buFont typeface="Wingdings 2"/>
              <a:buChar char=""/>
              <a:defRPr/>
            </a:pPr>
            <a:r>
              <a:rPr lang="en-US" sz="2400" b="1" dirty="0">
                <a:latin typeface="Arial" panose="020B0604020202020204" pitchFamily="34" charset="0"/>
                <a:cs typeface="Arial" panose="020B0604020202020204" pitchFamily="34" charset="0"/>
              </a:rPr>
              <a:t>Includes instruction, related services, </a:t>
            </a:r>
            <a:r>
              <a:rPr lang="en-US" sz="2400" b="1" dirty="0">
                <a:solidFill>
                  <a:srgbClr val="0000FF"/>
                </a:solidFill>
                <a:latin typeface="Arial" panose="020B0604020202020204" pitchFamily="34" charset="0"/>
                <a:cs typeface="Arial" panose="020B0604020202020204" pitchFamily="34" charset="0"/>
              </a:rPr>
              <a:t>community experience, development of employment, </a:t>
            </a:r>
            <a:r>
              <a:rPr lang="en-US" sz="2400" b="1" dirty="0">
                <a:latin typeface="Arial" panose="020B0604020202020204" pitchFamily="34" charset="0"/>
                <a:cs typeface="Arial" panose="020B0604020202020204" pitchFamily="34" charset="0"/>
              </a:rPr>
              <a:t>and other post-school living objectives</a:t>
            </a:r>
          </a:p>
          <a:p>
            <a:pPr marL="571500" indent="-342900">
              <a:buNone/>
              <a:defRPr/>
            </a:pPr>
            <a:endParaRPr lang="en-US" sz="700" b="1" dirty="0">
              <a:latin typeface="Arial" panose="020B0604020202020204" pitchFamily="34" charset="0"/>
              <a:cs typeface="Arial" panose="020B0604020202020204" pitchFamily="34" charset="0"/>
            </a:endParaRPr>
          </a:p>
          <a:p>
            <a:pPr marL="744538" lvl="1" indent="-515938">
              <a:buFont typeface="Wingdings 2"/>
              <a:buChar char=""/>
              <a:defRPr/>
            </a:pPr>
            <a:r>
              <a:rPr lang="en-US" sz="2400" b="1" dirty="0">
                <a:latin typeface="Arial" panose="020B0604020202020204" pitchFamily="34" charset="0"/>
                <a:cs typeface="Arial" panose="020B0604020202020204" pitchFamily="34" charset="0"/>
              </a:rPr>
              <a:t>Mandates </a:t>
            </a:r>
            <a:r>
              <a:rPr lang="en-US" sz="2400" b="1" dirty="0">
                <a:solidFill>
                  <a:srgbClr val="0000FF"/>
                </a:solidFill>
                <a:latin typeface="Arial" panose="020B0604020202020204" pitchFamily="34" charset="0"/>
                <a:cs typeface="Arial" panose="020B0604020202020204" pitchFamily="34" charset="0"/>
              </a:rPr>
              <a:t>the development of a plan that summarizes </a:t>
            </a:r>
            <a:r>
              <a:rPr lang="en-US" sz="2400" b="1" dirty="0">
                <a:latin typeface="Arial" panose="020B0604020202020204" pitchFamily="34" charset="0"/>
                <a:cs typeface="Arial" panose="020B0604020202020204" pitchFamily="34" charset="0"/>
              </a:rPr>
              <a:t>skills, strengths, transition readiness, need</a:t>
            </a:r>
          </a:p>
        </p:txBody>
      </p:sp>
    </p:spTree>
    <p:extLst>
      <p:ext uri="{BB962C8B-B14F-4D97-AF65-F5344CB8AC3E}">
        <p14:creationId xmlns:p14="http://schemas.microsoft.com/office/powerpoint/2010/main" val="400300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646" y="215901"/>
            <a:ext cx="10038786" cy="1325563"/>
          </a:xfrm>
        </p:spPr>
        <p:txBody>
          <a:bodyPr>
            <a:normAutofit/>
          </a:bodyPr>
          <a:lstStyle/>
          <a:p>
            <a:pPr algn="ctr">
              <a:defRPr/>
            </a:pPr>
            <a:r>
              <a:rPr lang="en-US" b="1" dirty="0">
                <a:solidFill>
                  <a:srgbClr val="0000FF"/>
                </a:solidFill>
                <a:latin typeface="Arial" panose="020B0604020202020204" pitchFamily="34" charset="0"/>
                <a:cs typeface="Arial" panose="020B0604020202020204" pitchFamily="34" charset="0"/>
              </a:rPr>
              <a:t>Constructing the Transition IEP/ITP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5165255"/>
              </p:ext>
            </p:extLst>
          </p:nvPr>
        </p:nvGraphicFramePr>
        <p:xfrm>
          <a:off x="2870200" y="1202268"/>
          <a:ext cx="6353464" cy="5452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2133600" y="1541464"/>
            <a:ext cx="2819400" cy="127793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Arial" panose="020B0604020202020204" pitchFamily="34" charset="0"/>
                <a:cs typeface="Arial" panose="020B0604020202020204" pitchFamily="34" charset="0"/>
              </a:rPr>
              <a:t>Student Interests, Dreams</a:t>
            </a:r>
          </a:p>
        </p:txBody>
      </p:sp>
      <p:sp>
        <p:nvSpPr>
          <p:cNvPr id="8" name="Left Arrow 7"/>
          <p:cNvSpPr/>
          <p:nvPr/>
        </p:nvSpPr>
        <p:spPr>
          <a:xfrm>
            <a:off x="7112000" y="1690688"/>
            <a:ext cx="2108200" cy="1204912"/>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Arial" panose="020B0604020202020204" pitchFamily="34" charset="0"/>
                <a:cs typeface="Arial" panose="020B0604020202020204" pitchFamily="34" charset="0"/>
              </a:rPr>
              <a:t>Family Input / Needs</a:t>
            </a:r>
          </a:p>
        </p:txBody>
      </p:sp>
    </p:spTree>
    <p:extLst>
      <p:ext uri="{BB962C8B-B14F-4D97-AF65-F5344CB8AC3E}">
        <p14:creationId xmlns:p14="http://schemas.microsoft.com/office/powerpoint/2010/main" val="1385171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5001" y="304800"/>
            <a:ext cx="8524875" cy="838200"/>
          </a:xfrm>
        </p:spPr>
        <p:txBody>
          <a:bodyPr/>
          <a:lstStyle/>
          <a:p>
            <a:pPr algn="ctr">
              <a:defRPr/>
            </a:pPr>
            <a:r>
              <a:rPr lang="en-US" b="1" dirty="0">
                <a:solidFill>
                  <a:srgbClr val="0000FF"/>
                </a:solidFill>
                <a:latin typeface="Arial" panose="020B0604020202020204" pitchFamily="34" charset="0"/>
                <a:cs typeface="Arial" panose="020B0604020202020204" pitchFamily="34" charset="0"/>
              </a:rPr>
              <a:t>Transition Services</a:t>
            </a:r>
          </a:p>
        </p:txBody>
      </p:sp>
      <p:sp>
        <p:nvSpPr>
          <p:cNvPr id="184323" name="Content Placeholder 2"/>
          <p:cNvSpPr>
            <a:spLocks noGrp="1"/>
          </p:cNvSpPr>
          <p:nvPr>
            <p:ph idx="1"/>
          </p:nvPr>
        </p:nvSpPr>
        <p:spPr>
          <a:xfrm>
            <a:off x="999179" y="1155700"/>
            <a:ext cx="10482294" cy="5600700"/>
          </a:xfrm>
        </p:spPr>
        <p:txBody>
          <a:bodyPr>
            <a:normAutofit lnSpcReduction="10000"/>
          </a:bodyPr>
          <a:lstStyle/>
          <a:p>
            <a:r>
              <a:rPr lang="en-US" altLang="en-US" dirty="0">
                <a:latin typeface="Arial" panose="020B0604020202020204" pitchFamily="34" charset="0"/>
                <a:ea typeface="MS PGothic" pitchFamily="34" charset="-128"/>
                <a:cs typeface="Arial" panose="020B0604020202020204" pitchFamily="34" charset="0"/>
              </a:rPr>
              <a:t>Begin no later than the first IEP in effect before the child turns 16</a:t>
            </a:r>
          </a:p>
          <a:p>
            <a:r>
              <a:rPr lang="en-US" altLang="en-US" dirty="0">
                <a:latin typeface="Arial" panose="020B0604020202020204" pitchFamily="34" charset="0"/>
                <a:ea typeface="MS PGothic" pitchFamily="34" charset="-128"/>
                <a:cs typeface="Arial" panose="020B0604020202020204" pitchFamily="34" charset="0"/>
              </a:rPr>
              <a:t>Younger if determined appropriate by the IEP Team </a:t>
            </a:r>
          </a:p>
          <a:p>
            <a:r>
              <a:rPr lang="en-US" altLang="en-US" dirty="0">
                <a:latin typeface="Arial" panose="020B0604020202020204" pitchFamily="34" charset="0"/>
                <a:ea typeface="MS PGothic" pitchFamily="34" charset="-128"/>
                <a:cs typeface="Arial" panose="020B0604020202020204" pitchFamily="34" charset="0"/>
              </a:rPr>
              <a:t>Updated annually</a:t>
            </a:r>
          </a:p>
          <a:p>
            <a:r>
              <a:rPr lang="en-US" altLang="en-US" dirty="0">
                <a:latin typeface="Arial" panose="020B0604020202020204" pitchFamily="34" charset="0"/>
                <a:ea typeface="MS PGothic" pitchFamily="34" charset="-128"/>
                <a:cs typeface="Arial" panose="020B0604020202020204" pitchFamily="34" charset="0"/>
              </a:rPr>
              <a:t>Measurable postsecondary goals</a:t>
            </a:r>
          </a:p>
          <a:p>
            <a:r>
              <a:rPr lang="en-US" altLang="en-US" dirty="0">
                <a:latin typeface="Arial" panose="020B0604020202020204" pitchFamily="34" charset="0"/>
                <a:ea typeface="MS PGothic" pitchFamily="34" charset="-128"/>
                <a:cs typeface="Arial" panose="020B0604020202020204" pitchFamily="34" charset="0"/>
              </a:rPr>
              <a:t>Age appropriate transition assessments</a:t>
            </a:r>
          </a:p>
          <a:p>
            <a:pPr lvl="1"/>
            <a:r>
              <a:rPr lang="en-US" altLang="en-US" sz="1800" dirty="0">
                <a:latin typeface="Arial" panose="020B0604020202020204" pitchFamily="34" charset="0"/>
                <a:ea typeface="MS PGothic" pitchFamily="34" charset="-128"/>
                <a:cs typeface="Arial" panose="020B0604020202020204" pitchFamily="34" charset="0"/>
              </a:rPr>
              <a:t>Education/training</a:t>
            </a:r>
          </a:p>
          <a:p>
            <a:pPr lvl="1"/>
            <a:r>
              <a:rPr lang="en-US" altLang="en-US" sz="1800" dirty="0">
                <a:latin typeface="Arial" panose="020B0604020202020204" pitchFamily="34" charset="0"/>
                <a:ea typeface="MS PGothic" pitchFamily="34" charset="-128"/>
                <a:cs typeface="Arial" panose="020B0604020202020204" pitchFamily="34" charset="0"/>
              </a:rPr>
              <a:t>Employment</a:t>
            </a:r>
          </a:p>
          <a:p>
            <a:pPr lvl="1"/>
            <a:r>
              <a:rPr lang="en-US" altLang="en-US" sz="1800" dirty="0">
                <a:latin typeface="Arial" panose="020B0604020202020204" pitchFamily="34" charset="0"/>
                <a:ea typeface="MS PGothic" pitchFamily="34" charset="-128"/>
                <a:cs typeface="Arial" panose="020B0604020202020204" pitchFamily="34" charset="0"/>
              </a:rPr>
              <a:t>Independent living when appropriate</a:t>
            </a:r>
          </a:p>
          <a:p>
            <a:r>
              <a:rPr lang="en-US" altLang="en-US" dirty="0">
                <a:latin typeface="Arial" panose="020B0604020202020204" pitchFamily="34" charset="0"/>
                <a:ea typeface="MS PGothic" pitchFamily="34" charset="-128"/>
                <a:cs typeface="Arial" panose="020B0604020202020204" pitchFamily="34" charset="0"/>
              </a:rPr>
              <a:t>Course of study needed to reach the child’s goals</a:t>
            </a:r>
          </a:p>
          <a:p>
            <a:r>
              <a:rPr lang="en-US" altLang="en-US" dirty="0">
                <a:latin typeface="Arial" panose="020B0604020202020204" pitchFamily="34" charset="0"/>
                <a:ea typeface="MS PGothic" pitchFamily="34" charset="-128"/>
                <a:cs typeface="Arial" panose="020B0604020202020204" pitchFamily="34" charset="0"/>
              </a:rPr>
              <a:t>Child informed of rights one year prior to age of majority</a:t>
            </a:r>
          </a:p>
          <a:p>
            <a:pPr algn="r">
              <a:buFontTx/>
              <a:buNone/>
            </a:pPr>
            <a:endParaRPr lang="en-US" altLang="en-US" sz="1800" dirty="0">
              <a:latin typeface="Arial" panose="020B0604020202020204" pitchFamily="34" charset="0"/>
              <a:ea typeface="MS PGothic" pitchFamily="34" charset="-128"/>
              <a:cs typeface="Arial" panose="020B0604020202020204" pitchFamily="34" charset="0"/>
            </a:endParaRPr>
          </a:p>
          <a:p>
            <a:pPr algn="r">
              <a:buFontTx/>
              <a:buNone/>
            </a:pPr>
            <a:r>
              <a:rPr lang="en-US" altLang="en-US" sz="1800" dirty="0">
                <a:latin typeface="Arial" panose="020B0604020202020204" pitchFamily="34" charset="0"/>
                <a:ea typeface="MS PGothic" pitchFamily="34" charset="-128"/>
                <a:cs typeface="Arial" panose="020B0604020202020204" pitchFamily="34" charset="0"/>
              </a:rPr>
              <a:t>[34 CFR 300.320(b)(c)] [20 U.S.C. 1414(d)(1)(A)]</a:t>
            </a:r>
          </a:p>
          <a:p>
            <a:pPr lvl="1">
              <a:buFontTx/>
              <a:buNone/>
            </a:pPr>
            <a:endParaRPr lang="en-US" altLang="en-US" dirty="0">
              <a:ea typeface="MS PGothic" pitchFamily="34" charset="-128"/>
            </a:endParaRPr>
          </a:p>
        </p:txBody>
      </p:sp>
    </p:spTree>
    <p:extLst>
      <p:ext uri="{BB962C8B-B14F-4D97-AF65-F5344CB8AC3E}">
        <p14:creationId xmlns:p14="http://schemas.microsoft.com/office/powerpoint/2010/main" val="870230330"/>
      </p:ext>
    </p:extLst>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230909"/>
            <a:ext cx="7886700" cy="1092200"/>
          </a:xfrm>
        </p:spPr>
        <p:txBody>
          <a:bodyPr/>
          <a:lstStyle/>
          <a:p>
            <a:pPr algn="ctr">
              <a:defRPr/>
            </a:pPr>
            <a:r>
              <a:rPr lang="en-US" b="1" dirty="0">
                <a:solidFill>
                  <a:srgbClr val="0000FF"/>
                </a:solidFill>
                <a:latin typeface="Arial" panose="020B0604020202020204" pitchFamily="34" charset="0"/>
                <a:cs typeface="Arial" panose="020B0604020202020204" pitchFamily="34" charset="0"/>
              </a:rPr>
              <a:t>Post-Secondary Goals</a:t>
            </a:r>
          </a:p>
        </p:txBody>
      </p:sp>
      <p:sp>
        <p:nvSpPr>
          <p:cNvPr id="3" name="Content Placeholder 2"/>
          <p:cNvSpPr>
            <a:spLocks noGrp="1"/>
          </p:cNvSpPr>
          <p:nvPr>
            <p:ph idx="1"/>
          </p:nvPr>
        </p:nvSpPr>
        <p:spPr>
          <a:xfrm>
            <a:off x="565484" y="1143000"/>
            <a:ext cx="11273590" cy="5422900"/>
          </a:xfrm>
        </p:spPr>
        <p:txBody>
          <a:bodyPr>
            <a:normAutofit fontScale="92500" lnSpcReduction="10000"/>
          </a:bodyPr>
          <a:lstStyle/>
          <a:p>
            <a:pPr marL="609600" indent="-609600">
              <a:buClr>
                <a:schemeClr val="tx1"/>
              </a:buClr>
              <a:buNone/>
              <a:defRPr/>
            </a:pPr>
            <a:r>
              <a:rPr lang="en-US" sz="2200" b="1" dirty="0">
                <a:latin typeface="Arial" panose="020B0604020202020204" pitchFamily="34" charset="0"/>
                <a:ea typeface="ＭＳ Ｐゴシック" pitchFamily="34" charset="-128"/>
                <a:cs typeface="Arial" panose="020B0604020202020204" pitchFamily="34" charset="0"/>
              </a:rPr>
              <a:t>All students must have a postsecondary goal for:</a:t>
            </a:r>
          </a:p>
          <a:p>
            <a:pPr>
              <a:buClr>
                <a:schemeClr val="tx1"/>
              </a:buClr>
              <a:defRPr/>
            </a:pPr>
            <a:r>
              <a:rPr lang="en-US" sz="2200" b="1" dirty="0">
                <a:solidFill>
                  <a:srgbClr val="FF0000"/>
                </a:solidFill>
                <a:latin typeface="Arial" panose="020B0604020202020204" pitchFamily="34" charset="0"/>
                <a:ea typeface="ＭＳ Ｐゴシック" pitchFamily="34" charset="-128"/>
                <a:cs typeface="Arial" panose="020B0604020202020204" pitchFamily="34" charset="0"/>
              </a:rPr>
              <a:t>Education/training</a:t>
            </a:r>
          </a:p>
          <a:p>
            <a:pPr lvl="1">
              <a:buClr>
                <a:schemeClr val="tx1"/>
              </a:buClr>
              <a:defRPr/>
            </a:pPr>
            <a:r>
              <a:rPr lang="en-US" sz="2200" dirty="0">
                <a:latin typeface="Arial" panose="020B0604020202020204" pitchFamily="34" charset="0"/>
                <a:ea typeface="ＭＳ Ｐゴシック" pitchFamily="34" charset="-128"/>
                <a:cs typeface="Arial" panose="020B0604020202020204" pitchFamily="34" charset="0"/>
              </a:rPr>
              <a:t>Education: community college, university, technical, trade or vocational school</a:t>
            </a:r>
          </a:p>
          <a:p>
            <a:pPr lvl="1">
              <a:buClr>
                <a:schemeClr val="tx1"/>
              </a:buClr>
              <a:defRPr/>
            </a:pPr>
            <a:r>
              <a:rPr lang="en-US" sz="2200" dirty="0">
                <a:latin typeface="Arial" panose="020B0604020202020204" pitchFamily="34" charset="0"/>
                <a:ea typeface="ＭＳ Ｐゴシック" pitchFamily="34" charset="-128"/>
                <a:cs typeface="Arial" panose="020B0604020202020204" pitchFamily="34" charset="0"/>
              </a:rPr>
              <a:t>Training: vocational or career field training, independent living skills training, apprenticeship, job corps, etc.</a:t>
            </a:r>
          </a:p>
          <a:p>
            <a:pPr>
              <a:buClr>
                <a:schemeClr val="tx1"/>
              </a:buClr>
              <a:defRPr/>
            </a:pPr>
            <a:r>
              <a:rPr lang="en-US" sz="2200" b="1" dirty="0">
                <a:solidFill>
                  <a:srgbClr val="FF0000"/>
                </a:solidFill>
                <a:latin typeface="Arial" panose="020B0604020202020204" pitchFamily="34" charset="0"/>
                <a:ea typeface="ＭＳ Ｐゴシック" pitchFamily="34" charset="-128"/>
                <a:cs typeface="Arial" panose="020B0604020202020204" pitchFamily="34" charset="0"/>
              </a:rPr>
              <a:t>Employment</a:t>
            </a:r>
          </a:p>
          <a:p>
            <a:pPr lvl="1">
              <a:defRPr/>
            </a:pPr>
            <a:r>
              <a:rPr lang="en-US" sz="2200" dirty="0">
                <a:latin typeface="Arial" panose="020B0604020202020204" pitchFamily="34" charset="0"/>
                <a:ea typeface="ＭＳ Ｐゴシック" pitchFamily="34" charset="-128"/>
                <a:cs typeface="Arial" panose="020B0604020202020204" pitchFamily="34" charset="0"/>
              </a:rPr>
              <a:t>Paid employment (integrated, competitive, supported, center-based)</a:t>
            </a:r>
          </a:p>
          <a:p>
            <a:pPr lvl="1">
              <a:defRPr/>
            </a:pPr>
            <a:r>
              <a:rPr lang="en-US" sz="2200" dirty="0">
                <a:latin typeface="Arial" panose="020B0604020202020204" pitchFamily="34" charset="0"/>
                <a:ea typeface="ＭＳ Ｐゴシック" pitchFamily="34" charset="-128"/>
                <a:cs typeface="Arial" panose="020B0604020202020204" pitchFamily="34" charset="0"/>
              </a:rPr>
              <a:t>Non-paid employment (volunteer, internship)</a:t>
            </a:r>
          </a:p>
          <a:p>
            <a:pPr lvl="1">
              <a:defRPr/>
            </a:pPr>
            <a:r>
              <a:rPr lang="en-US" sz="2200" dirty="0">
                <a:latin typeface="Arial" panose="020B0604020202020204" pitchFamily="34" charset="0"/>
                <a:ea typeface="ＭＳ Ｐゴシック" pitchFamily="34" charset="-128"/>
                <a:cs typeface="Arial" panose="020B0604020202020204" pitchFamily="34" charset="0"/>
              </a:rPr>
              <a:t>Military</a:t>
            </a:r>
            <a:endParaRPr lang="en-US" sz="2200" dirty="0">
              <a:solidFill>
                <a:srgbClr val="284C6A"/>
              </a:solidFill>
              <a:latin typeface="Arial" panose="020B0604020202020204" pitchFamily="34" charset="0"/>
              <a:ea typeface="ＭＳ Ｐゴシック" pitchFamily="34" charset="-128"/>
              <a:cs typeface="Arial" panose="020B0604020202020204" pitchFamily="34" charset="0"/>
            </a:endParaRPr>
          </a:p>
          <a:p>
            <a:pPr marL="609600" indent="-609600">
              <a:buClr>
                <a:schemeClr val="tx1"/>
              </a:buClr>
              <a:buNone/>
              <a:defRPr/>
            </a:pPr>
            <a:r>
              <a:rPr lang="en-US" sz="2200" b="1" dirty="0">
                <a:solidFill>
                  <a:srgbClr val="009900"/>
                </a:solidFill>
                <a:latin typeface="Arial" panose="020B0604020202020204" pitchFamily="34" charset="0"/>
                <a:ea typeface="ＭＳ Ｐゴシック" pitchFamily="34" charset="-128"/>
                <a:cs typeface="Arial" panose="020B0604020202020204" pitchFamily="34" charset="0"/>
              </a:rPr>
              <a:t>Some</a:t>
            </a:r>
            <a:r>
              <a:rPr lang="en-US" sz="2200" b="1" i="1" dirty="0">
                <a:solidFill>
                  <a:srgbClr val="009900"/>
                </a:solidFill>
                <a:latin typeface="Arial" panose="020B0604020202020204" pitchFamily="34" charset="0"/>
                <a:ea typeface="ＭＳ Ｐゴシック" pitchFamily="34" charset="-128"/>
                <a:cs typeface="Arial" panose="020B0604020202020204" pitchFamily="34" charset="0"/>
              </a:rPr>
              <a:t> </a:t>
            </a:r>
            <a:r>
              <a:rPr lang="en-US" sz="2200" b="1" dirty="0">
                <a:solidFill>
                  <a:srgbClr val="009900"/>
                </a:solidFill>
                <a:latin typeface="Arial" panose="020B0604020202020204" pitchFamily="34" charset="0"/>
                <a:ea typeface="ＭＳ Ｐゴシック" pitchFamily="34" charset="-128"/>
                <a:cs typeface="Arial" panose="020B0604020202020204" pitchFamily="34" charset="0"/>
              </a:rPr>
              <a:t>students will need a postsecondary goal for:</a:t>
            </a:r>
          </a:p>
          <a:p>
            <a:pPr>
              <a:buClr>
                <a:schemeClr val="tx1"/>
              </a:buClr>
              <a:defRPr/>
            </a:pPr>
            <a:r>
              <a:rPr lang="en-US" sz="2200" b="1" dirty="0">
                <a:solidFill>
                  <a:srgbClr val="FF0000"/>
                </a:solidFill>
                <a:latin typeface="Arial" panose="020B0604020202020204" pitchFamily="34" charset="0"/>
                <a:ea typeface="ＭＳ Ｐゴシック" pitchFamily="34" charset="-128"/>
                <a:cs typeface="Arial" panose="020B0604020202020204" pitchFamily="34" charset="0"/>
              </a:rPr>
              <a:t>Independent living </a:t>
            </a:r>
            <a:r>
              <a:rPr lang="en-US" sz="2200" dirty="0">
                <a:latin typeface="Arial" panose="020B0604020202020204" pitchFamily="34" charset="0"/>
                <a:ea typeface="ＭＳ Ｐゴシック" pitchFamily="34" charset="-128"/>
                <a:cs typeface="Arial" panose="020B0604020202020204" pitchFamily="34" charset="0"/>
              </a:rPr>
              <a:t>(best practice – all students will have a goal in this area)</a:t>
            </a:r>
          </a:p>
          <a:p>
            <a:pPr lvl="1">
              <a:defRPr/>
            </a:pPr>
            <a:r>
              <a:rPr lang="en-US" sz="2200" dirty="0">
                <a:latin typeface="Arial" panose="020B0604020202020204" pitchFamily="34" charset="0"/>
                <a:ea typeface="ＭＳ Ｐゴシック" pitchFamily="34" charset="-128"/>
                <a:cs typeface="Arial" panose="020B0604020202020204" pitchFamily="34" charset="0"/>
              </a:rPr>
              <a:t>Adult living, social relationships, recreation, leisure, health, safety, financial management, transportation/mobility, self-advocacy		</a:t>
            </a:r>
            <a:r>
              <a:rPr lang="en-US" sz="1800" dirty="0">
                <a:latin typeface="Arial" panose="020B0604020202020204" pitchFamily="34" charset="0"/>
                <a:ea typeface="ＭＳ Ｐゴシック" pitchFamily="34" charset="-128"/>
                <a:cs typeface="Arial" panose="020B0604020202020204" pitchFamily="34" charset="0"/>
              </a:rPr>
              <a:t>			</a:t>
            </a:r>
          </a:p>
        </p:txBody>
      </p:sp>
    </p:spTree>
    <p:extLst>
      <p:ext uri="{BB962C8B-B14F-4D97-AF65-F5344CB8AC3E}">
        <p14:creationId xmlns:p14="http://schemas.microsoft.com/office/powerpoint/2010/main" val="159742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0000FF"/>
                </a:solidFill>
                <a:latin typeface="Arial Black" panose="020B0A04020102020204" pitchFamily="34" charset="0"/>
              </a:rPr>
              <a:t>Education/Training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609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80" y="480290"/>
            <a:ext cx="10599820" cy="1451697"/>
          </a:xfrm>
        </p:spPr>
        <p:txBody>
          <a:bodyPr>
            <a:normAutofit fontScale="90000"/>
          </a:bodyPr>
          <a:lstStyle/>
          <a:p>
            <a:pPr algn="ctr">
              <a:defRPr/>
            </a:pPr>
            <a:r>
              <a:rPr lang="en-US" sz="3600" b="1" dirty="0">
                <a:solidFill>
                  <a:srgbClr val="0000FF"/>
                </a:solidFill>
                <a:latin typeface="Arial" panose="020B0604020202020204" pitchFamily="34" charset="0"/>
                <a:cs typeface="Arial" panose="020B0604020202020204" pitchFamily="34" charset="0"/>
              </a:rPr>
              <a:t>When Developing the Postsecondary Education and Training Goal, Consider the Array of Options for Postsecondary Education and Training</a:t>
            </a:r>
          </a:p>
        </p:txBody>
      </p:sp>
      <p:sp>
        <p:nvSpPr>
          <p:cNvPr id="3" name="Content Placeholder 2"/>
          <p:cNvSpPr>
            <a:spLocks noGrp="1"/>
          </p:cNvSpPr>
          <p:nvPr>
            <p:ph idx="1"/>
          </p:nvPr>
        </p:nvSpPr>
        <p:spPr>
          <a:xfrm>
            <a:off x="659219" y="1931988"/>
            <a:ext cx="11252043" cy="4813300"/>
          </a:xfrm>
        </p:spPr>
        <p:txBody>
          <a:bodyPr>
            <a:normAutofit lnSpcReduction="10000"/>
          </a:bodyPr>
          <a:lstStyle/>
          <a:p>
            <a:pPr>
              <a:defRPr/>
            </a:pPr>
            <a:r>
              <a:rPr lang="en-US" b="1" dirty="0">
                <a:latin typeface="Arial" panose="020B0604020202020204" pitchFamily="34" charset="0"/>
                <a:cs typeface="Arial" panose="020B0604020202020204" pitchFamily="34" charset="0"/>
              </a:rPr>
              <a:t>College and Career Readiness</a:t>
            </a:r>
          </a:p>
          <a:p>
            <a:pPr>
              <a:defRPr/>
            </a:pPr>
            <a:r>
              <a:rPr lang="en-US" b="1" dirty="0">
                <a:latin typeface="Arial" panose="020B0604020202020204" pitchFamily="34" charset="0"/>
                <a:cs typeface="Arial" panose="020B0604020202020204" pitchFamily="34" charset="0"/>
              </a:rPr>
              <a:t>Career/Job information informs the need for postsecondary education that includes:</a:t>
            </a:r>
          </a:p>
          <a:p>
            <a:pPr algn="ctr">
              <a:buFont typeface="Arial" panose="020B0604020202020204" pitchFamily="34" charset="0"/>
              <a:buNone/>
              <a:defRPr/>
            </a:pPr>
            <a:r>
              <a:rPr lang="en-US" b="1" dirty="0">
                <a:latin typeface="Arial" panose="020B0604020202020204" pitchFamily="34" charset="0"/>
                <a:cs typeface="Arial" panose="020B0604020202020204" pitchFamily="34" charset="0"/>
              </a:rPr>
              <a:t>College:  University and Community College</a:t>
            </a:r>
          </a:p>
          <a:p>
            <a:pPr algn="ctr">
              <a:buFont typeface="Arial" panose="020B0604020202020204" pitchFamily="34" charset="0"/>
              <a:buNone/>
              <a:defRPr/>
            </a:pPr>
            <a:r>
              <a:rPr lang="en-US" b="1" dirty="0">
                <a:latin typeface="Arial" panose="020B0604020202020204" pitchFamily="34" charset="0"/>
                <a:cs typeface="Arial" panose="020B0604020202020204" pitchFamily="34" charset="0"/>
              </a:rPr>
              <a:t>Occupational Certification</a:t>
            </a:r>
          </a:p>
          <a:p>
            <a:pPr algn="ctr">
              <a:buFont typeface="Arial" panose="020B0604020202020204" pitchFamily="34" charset="0"/>
              <a:buNone/>
              <a:defRPr/>
            </a:pPr>
            <a:r>
              <a:rPr lang="en-US" b="1" dirty="0">
                <a:latin typeface="Arial" panose="020B0604020202020204" pitchFamily="34" charset="0"/>
                <a:cs typeface="Arial" panose="020B0604020202020204" pitchFamily="34" charset="0"/>
              </a:rPr>
              <a:t>Technical Training</a:t>
            </a:r>
          </a:p>
          <a:p>
            <a:pPr algn="ctr">
              <a:buFont typeface="Arial" panose="020B0604020202020204" pitchFamily="34" charset="0"/>
              <a:buNone/>
              <a:defRPr/>
            </a:pPr>
            <a:r>
              <a:rPr lang="en-US" b="1" dirty="0">
                <a:latin typeface="Arial" panose="020B0604020202020204" pitchFamily="34" charset="0"/>
                <a:cs typeface="Arial" panose="020B0604020202020204" pitchFamily="34" charset="0"/>
              </a:rPr>
              <a:t>Industry Certification</a:t>
            </a:r>
          </a:p>
          <a:p>
            <a:pPr algn="ctr">
              <a:buFont typeface="Arial" panose="020B0604020202020204" pitchFamily="34" charset="0"/>
              <a:buNone/>
              <a:defRPr/>
            </a:pPr>
            <a:r>
              <a:rPr lang="en-US" b="1" dirty="0">
                <a:latin typeface="Arial" panose="020B0604020202020204" pitchFamily="34" charset="0"/>
                <a:cs typeface="Arial" panose="020B0604020202020204" pitchFamily="34" charset="0"/>
              </a:rPr>
              <a:t>On the Job Training</a:t>
            </a:r>
          </a:p>
          <a:p>
            <a:pPr algn="ctr">
              <a:buFont typeface="Arial" panose="020B0604020202020204" pitchFamily="34" charset="0"/>
              <a:buNone/>
              <a:defRPr/>
            </a:pPr>
            <a:r>
              <a:rPr lang="en-US" b="1" dirty="0">
                <a:solidFill>
                  <a:srgbClr val="FF0000"/>
                </a:solidFill>
                <a:latin typeface="Arial" panose="020B0604020202020204" pitchFamily="34" charset="0"/>
                <a:cs typeface="Arial" panose="020B0604020202020204" pitchFamily="34" charset="0"/>
              </a:rPr>
              <a:t>Did you know that traditional college/universities only provide 35% of the post-secondary education?</a:t>
            </a:r>
          </a:p>
          <a:p>
            <a:pPr>
              <a:buFont typeface="Arial" panose="020B0604020202020204" pitchFamily="34" charset="0"/>
              <a:buNone/>
              <a:defRPr/>
            </a:pPr>
            <a:endParaRPr lang="en-US" dirty="0">
              <a:solidFill>
                <a:srgbClr val="FF0000"/>
              </a:solidFill>
            </a:endParaRPr>
          </a:p>
        </p:txBody>
      </p:sp>
    </p:spTree>
    <p:extLst>
      <p:ext uri="{BB962C8B-B14F-4D97-AF65-F5344CB8AC3E}">
        <p14:creationId xmlns:p14="http://schemas.microsoft.com/office/powerpoint/2010/main" val="3684179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1"/>
            <a:ext cx="11947358" cy="5447632"/>
          </a:xfrm>
        </p:spPr>
        <p:txBody>
          <a:bodyPr>
            <a:normAutofit fontScale="92500" lnSpcReduction="10000"/>
          </a:bodyPr>
          <a:lstStyle/>
          <a:p>
            <a:pPr marL="109728" indent="0">
              <a:spcAft>
                <a:spcPts val="0"/>
              </a:spcAft>
              <a:buNone/>
              <a:defRPr/>
            </a:pPr>
            <a:endParaRPr lang="en-US" b="1" dirty="0">
              <a:latin typeface="Arial" panose="020B0604020202020204" pitchFamily="34" charset="0"/>
              <a:cs typeface="Arial" panose="020B0604020202020204" pitchFamily="34" charset="0"/>
            </a:endParaRPr>
          </a:p>
          <a:p>
            <a:pPr marL="457200" indent="-347663">
              <a:spcAft>
                <a:spcPts val="0"/>
              </a:spcAft>
              <a:buFont typeface="Wingdings" pitchFamily="2" charset="2"/>
              <a:buChar char="ü"/>
              <a:defRPr/>
            </a:pPr>
            <a:r>
              <a:rPr lang="en-US" sz="3200" b="1" dirty="0">
                <a:latin typeface="Arial" panose="020B0604020202020204" pitchFamily="34" charset="0"/>
                <a:cs typeface="Arial" panose="020B0604020202020204" pitchFamily="34" charset="0"/>
              </a:rPr>
              <a:t>High school completion document or certificate classes (e.g.,    Adult Basic Education, General Education Development (GED) </a:t>
            </a:r>
          </a:p>
          <a:p>
            <a:pPr marL="365760" indent="-256032">
              <a:spcAft>
                <a:spcPts val="0"/>
              </a:spcAft>
              <a:buFont typeface="Wingdings" pitchFamily="2" charset="2"/>
              <a:buChar char="ü"/>
              <a:defRPr/>
            </a:pPr>
            <a:r>
              <a:rPr lang="en-US" sz="3200" b="1" dirty="0">
                <a:latin typeface="Arial" panose="020B0604020202020204" pitchFamily="34" charset="0"/>
                <a:cs typeface="Arial" panose="020B0604020202020204" pitchFamily="34" charset="0"/>
              </a:rPr>
              <a:t>Short-term education or employment training program (e.g.,    </a:t>
            </a:r>
          </a:p>
          <a:p>
            <a:pPr marL="109728" indent="0">
              <a:spcAft>
                <a:spcPts val="0"/>
              </a:spcAft>
              <a:buNone/>
              <a:defRPr/>
            </a:pPr>
            <a:r>
              <a:rPr lang="en-US" sz="3200" b="1" dirty="0">
                <a:latin typeface="Arial" panose="020B0604020202020204" pitchFamily="34" charset="0"/>
                <a:cs typeface="Arial" panose="020B0604020202020204" pitchFamily="34" charset="0"/>
              </a:rPr>
              <a:t>   Workforce Innovations &amp; Opportunities Act (WIOA) </a:t>
            </a:r>
          </a:p>
          <a:p>
            <a:pPr marL="365760" indent="-256032">
              <a:spcAft>
                <a:spcPts val="0"/>
              </a:spcAft>
              <a:buFont typeface="Wingdings" pitchFamily="2" charset="2"/>
              <a:buChar char="ü"/>
              <a:defRPr/>
            </a:pPr>
            <a:r>
              <a:rPr lang="en-US" sz="3200" b="1" dirty="0">
                <a:latin typeface="Arial" panose="020B0604020202020204" pitchFamily="34" charset="0"/>
                <a:cs typeface="Arial" panose="020B0604020202020204" pitchFamily="34" charset="0"/>
              </a:rPr>
              <a:t>Job Corps </a:t>
            </a:r>
          </a:p>
          <a:p>
            <a:pPr marL="365760" indent="-256032">
              <a:spcAft>
                <a:spcPts val="0"/>
              </a:spcAft>
              <a:buFont typeface="Wingdings" pitchFamily="2" charset="2"/>
              <a:buChar char="ü"/>
              <a:defRPr/>
            </a:pPr>
            <a:r>
              <a:rPr lang="en-US" sz="3200" b="1" dirty="0">
                <a:latin typeface="Arial" panose="020B0604020202020204" pitchFamily="34" charset="0"/>
                <a:cs typeface="Arial" panose="020B0604020202020204" pitchFamily="34" charset="0"/>
              </a:rPr>
              <a:t>Vocational technical school which is less than a two year      </a:t>
            </a:r>
          </a:p>
          <a:p>
            <a:pPr marL="109728" indent="0">
              <a:spcAft>
                <a:spcPts val="0"/>
              </a:spcAft>
              <a:buNone/>
              <a:defRPr/>
            </a:pPr>
            <a:r>
              <a:rPr lang="en-US" sz="3200" b="1" dirty="0">
                <a:latin typeface="Arial" panose="020B0604020202020204" pitchFamily="34" charset="0"/>
                <a:cs typeface="Arial" panose="020B0604020202020204" pitchFamily="34" charset="0"/>
              </a:rPr>
              <a:t>   program </a:t>
            </a:r>
          </a:p>
          <a:p>
            <a:pPr marL="365760" indent="-256032">
              <a:spcAft>
                <a:spcPts val="0"/>
              </a:spcAft>
              <a:buFont typeface="Wingdings" pitchFamily="2" charset="2"/>
              <a:buChar char="ü"/>
              <a:defRPr/>
            </a:pPr>
            <a:r>
              <a:rPr lang="en-US" sz="3200" b="1" dirty="0">
                <a:latin typeface="Arial" panose="020B0604020202020204" pitchFamily="34" charset="0"/>
                <a:cs typeface="Arial" panose="020B0604020202020204" pitchFamily="34" charset="0"/>
              </a:rPr>
              <a:t>Adult Education Block Grant Adult AB 104 </a:t>
            </a:r>
          </a:p>
          <a:p>
            <a:pPr marL="109728" indent="0">
              <a:spcAft>
                <a:spcPts val="0"/>
              </a:spcAft>
              <a:buNone/>
              <a:defRPr/>
            </a:pPr>
            <a:r>
              <a:rPr lang="en-US" sz="3200" b="1" dirty="0">
                <a:latin typeface="Arial" panose="020B0604020202020204" pitchFamily="34" charset="0"/>
                <a:cs typeface="Arial" panose="020B0604020202020204" pitchFamily="34" charset="0"/>
              </a:rPr>
              <a:t>    K-12/Community College Partnerships</a:t>
            </a:r>
          </a:p>
          <a:p>
            <a:pPr marL="109728" indent="0">
              <a:spcAft>
                <a:spcPts val="0"/>
              </a:spcAft>
              <a:buNone/>
              <a:defRPr/>
            </a:pPr>
            <a:endParaRPr lang="en-US" sz="3200" b="1" dirty="0">
              <a:latin typeface="Arial" panose="020B0604020202020204" pitchFamily="34" charset="0"/>
              <a:cs typeface="Arial" panose="020B0604020202020204" pitchFamily="34" charset="0"/>
            </a:endParaRPr>
          </a:p>
          <a:p>
            <a:pPr marL="365760" indent="-256032">
              <a:spcAft>
                <a:spcPts val="0"/>
              </a:spcAft>
              <a:buFont typeface="Wingdings 3"/>
              <a:buChar char=""/>
              <a:defRPr/>
            </a:pPr>
            <a:endParaRPr lang="en-US"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295402" y="177271"/>
            <a:ext cx="9601196" cy="1303867"/>
          </a:xfrm>
        </p:spPr>
        <p:txBody>
          <a:bodyPr>
            <a:normAutofit fontScale="90000"/>
          </a:bodyPr>
          <a:lstStyle/>
          <a:p>
            <a:pPr>
              <a:defRPr/>
            </a:pPr>
            <a:r>
              <a:rPr lang="en-US" sz="6000" b="1" dirty="0">
                <a:solidFill>
                  <a:srgbClr val="0000FF"/>
                </a:solidFill>
                <a:latin typeface="Arial" panose="020B0604020202020204" pitchFamily="34" charset="0"/>
                <a:cs typeface="Arial" panose="020B0604020202020204" pitchFamily="34" charset="0"/>
              </a:rPr>
              <a:t>Post-Secondary Training…</a:t>
            </a:r>
          </a:p>
        </p:txBody>
      </p:sp>
    </p:spTree>
    <p:extLst>
      <p:ext uri="{BB962C8B-B14F-4D97-AF65-F5344CB8AC3E}">
        <p14:creationId xmlns:p14="http://schemas.microsoft.com/office/powerpoint/2010/main" val="2041161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0000FF"/>
                </a:solidFill>
                <a:latin typeface="Arial Black" panose="020B0A04020102020204" pitchFamily="34" charset="0"/>
              </a:rPr>
              <a:t>Employment</a:t>
            </a:r>
            <a:endParaRPr lang="en-US" sz="6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693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2869" y="401266"/>
            <a:ext cx="8229600" cy="792162"/>
          </a:xfrm>
        </p:spPr>
        <p:txBody>
          <a:bodyPr/>
          <a:lstStyle/>
          <a:p>
            <a:pPr>
              <a:defRPr/>
            </a:pPr>
            <a:r>
              <a:rPr lang="en-US" b="1" dirty="0">
                <a:solidFill>
                  <a:srgbClr val="0000FF"/>
                </a:solidFill>
                <a:latin typeface="Arial" panose="020B0604020202020204" pitchFamily="34" charset="0"/>
                <a:cs typeface="Arial" panose="020B0604020202020204" pitchFamily="34" charset="0"/>
              </a:rPr>
              <a:t>AGENDA</a:t>
            </a:r>
          </a:p>
        </p:txBody>
      </p:sp>
      <p:sp>
        <p:nvSpPr>
          <p:cNvPr id="12291" name="Content Placeholder 1"/>
          <p:cNvSpPr>
            <a:spLocks noGrp="1"/>
          </p:cNvSpPr>
          <p:nvPr>
            <p:ph idx="1"/>
          </p:nvPr>
        </p:nvSpPr>
        <p:spPr>
          <a:xfrm>
            <a:off x="1117600" y="1116418"/>
            <a:ext cx="9006367" cy="5475768"/>
          </a:xfrm>
        </p:spPr>
        <p:txBody>
          <a:bodyPr>
            <a:normAutofit lnSpcReduction="10000"/>
          </a:bodyPr>
          <a:lstStyle/>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Welcome and Webinar Process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Transition Challenges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Employment First Initiatives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Competitive Integrated Employment</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Power of Person Centered Planning</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Transition Planning &amp; The ITP</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Parent/Family Engagement</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Workplace Learning &amp; Employment</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Self-Advocacy &amp; Empowerment</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New Work Training Opportunities</a:t>
            </a:r>
          </a:p>
          <a:p>
            <a:pPr marL="365125" indent="-255588">
              <a:buFont typeface="Wingdings 3" panose="05040102010807070707" pitchFamily="18" charset="2"/>
              <a:buChar char=""/>
            </a:pPr>
            <a:r>
              <a:rPr lang="en-US" altLang="en-US" b="1" dirty="0">
                <a:latin typeface="Arial" panose="020B0604020202020204" pitchFamily="34" charset="0"/>
                <a:cs typeface="Arial" panose="020B0604020202020204" pitchFamily="34" charset="0"/>
              </a:rPr>
              <a:t>Recreation, Socialization &amp; Fitness</a:t>
            </a:r>
          </a:p>
          <a:p>
            <a:pPr marL="365125" indent="-255588">
              <a:buFont typeface="Wingdings 3" panose="05040102010807070707" pitchFamily="18" charset="2"/>
              <a:buChar char=""/>
            </a:pPr>
            <a:endParaRPr lang="en-US" altLang="en-US" b="1" dirty="0"/>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9F96A3BD-D3B8-4ABB-A4B3-DD974573F25C}" type="slidenum">
              <a:rPr lang="en-US" altLang="en-US" sz="1400"/>
              <a:pPr>
                <a:spcBef>
                  <a:spcPct val="0"/>
                </a:spcBef>
                <a:buClrTx/>
                <a:buSzTx/>
                <a:buFontTx/>
                <a:buNone/>
              </a:pPr>
              <a:t>3</a:t>
            </a:fld>
            <a:endParaRPr lang="en-US" altLang="en-US" sz="1400" dirty="0"/>
          </a:p>
        </p:txBody>
      </p:sp>
      <p:grpSp>
        <p:nvGrpSpPr>
          <p:cNvPr id="12293" name="Group 4"/>
          <p:cNvGrpSpPr>
            <a:grpSpLocks/>
          </p:cNvGrpSpPr>
          <p:nvPr/>
        </p:nvGrpSpPr>
        <p:grpSpPr bwMode="auto">
          <a:xfrm>
            <a:off x="8310949" y="2757125"/>
            <a:ext cx="2042952" cy="2067390"/>
            <a:chOff x="5120" y="2689"/>
            <a:chExt cx="3835" cy="3152"/>
          </a:xfrm>
        </p:grpSpPr>
        <p:pic>
          <p:nvPicPr>
            <p:cNvPr id="12294" name="Picture 5" descr="epz1d2z_[1]"/>
            <p:cNvPicPr>
              <a:picLocks noChangeAspect="1" noChangeArrowheads="1"/>
            </p:cNvPicPr>
            <p:nvPr/>
          </p:nvPicPr>
          <p:blipFill>
            <a:blip r:embed="rId3">
              <a:extLst>
                <a:ext uri="{28A0092B-C50C-407E-A947-70E740481C1C}">
                  <a14:useLocalDpi xmlns:a14="http://schemas.microsoft.com/office/drawing/2010/main" val="0"/>
                </a:ext>
              </a:extLst>
            </a:blip>
            <a:srcRect t="16348" b="18256"/>
            <a:stretch>
              <a:fillRect/>
            </a:stretch>
          </p:blipFill>
          <p:spPr bwMode="auto">
            <a:xfrm>
              <a:off x="6876" y="2915"/>
              <a:ext cx="144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6"/>
            <p:cNvGrpSpPr>
              <a:grpSpLocks/>
            </p:cNvGrpSpPr>
            <p:nvPr/>
          </p:nvGrpSpPr>
          <p:grpSpPr bwMode="auto">
            <a:xfrm>
              <a:off x="5120" y="2689"/>
              <a:ext cx="3835" cy="3152"/>
              <a:chOff x="5120" y="2689"/>
              <a:chExt cx="3835" cy="3152"/>
            </a:xfrm>
          </p:grpSpPr>
          <p:pic>
            <p:nvPicPr>
              <p:cNvPr id="12296" name="Picture 7" descr="j_1syif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 y="3828"/>
                <a:ext cx="2728"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WordArt 8"/>
              <p:cNvSpPr>
                <a:spLocks noChangeArrowheads="1" noChangeShapeType="1" noTextEdit="1"/>
              </p:cNvSpPr>
              <p:nvPr/>
            </p:nvSpPr>
            <p:spPr bwMode="auto">
              <a:xfrm>
                <a:off x="8193" y="5374"/>
                <a:ext cx="572" cy="224"/>
              </a:xfrm>
              <a:prstGeom prst="rect">
                <a:avLst/>
              </a:prstGeom>
            </p:spPr>
            <p:txBody>
              <a:bodyPr wrap="none" fromWordArt="1">
                <a:prstTxWarp prst="textPlain">
                  <a:avLst>
                    <a:gd name="adj" fmla="val 50000"/>
                  </a:avLst>
                </a:prstTxWarp>
              </a:bodyPr>
              <a:lstStyle/>
              <a:p>
                <a:pPr algn="ctr"/>
                <a:r>
                  <a:rPr lang="en-US" sz="8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Home</a:t>
                </a:r>
              </a:p>
            </p:txBody>
          </p:sp>
          <p:pic>
            <p:nvPicPr>
              <p:cNvPr id="12298" name="Picture 9" descr="ugpabhf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5" y="3362"/>
                <a:ext cx="1143"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0" descr="lbbl2wb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8" y="2915"/>
                <a:ext cx="952"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1" descr="1m3swna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19618">
                <a:off x="5397" y="4913"/>
                <a:ext cx="107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dtvyrvaj[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0" y="3596"/>
                <a:ext cx="12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WordArt 13"/>
              <p:cNvSpPr>
                <a:spLocks noChangeArrowheads="1" noChangeShapeType="1" noTextEdit="1"/>
              </p:cNvSpPr>
              <p:nvPr/>
            </p:nvSpPr>
            <p:spPr bwMode="auto">
              <a:xfrm rot="20904029">
                <a:off x="5246" y="3370"/>
                <a:ext cx="832" cy="540"/>
              </a:xfrm>
              <a:prstGeom prst="rect">
                <a:avLst/>
              </a:prstGeom>
            </p:spPr>
            <p:txBody>
              <a:bodyPr spcFirstLastPara="1" wrap="none" fromWordArt="1">
                <a:prstTxWarp prst="textArchUp">
                  <a:avLst>
                    <a:gd name="adj" fmla="val 10800004"/>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Agencies</a:t>
                </a:r>
              </a:p>
            </p:txBody>
          </p:sp>
          <p:sp>
            <p:nvSpPr>
              <p:cNvPr id="12303" name="WordArt 14"/>
              <p:cNvSpPr>
                <a:spLocks noChangeArrowheads="1" noChangeShapeType="1" noTextEdit="1"/>
              </p:cNvSpPr>
              <p:nvPr/>
            </p:nvSpPr>
            <p:spPr bwMode="auto">
              <a:xfrm rot="5400000">
                <a:off x="8231" y="3880"/>
                <a:ext cx="805" cy="237"/>
              </a:xfrm>
              <a:prstGeom prst="rect">
                <a:avLst/>
              </a:prstGeom>
            </p:spPr>
            <p:txBody>
              <a:bodyPr vert="wordArtVert" wrap="none" fromWordArt="1">
                <a:prstTxWarp prst="textPlain">
                  <a:avLst>
                    <a:gd name="adj" fmla="val 50060"/>
                  </a:avLst>
                </a:prstTxWarp>
              </a:bodyPr>
              <a:lstStyle/>
              <a:p>
                <a:pPr algn="ctr" fontAlgn="auto"/>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Work</a:t>
                </a:r>
              </a:p>
            </p:txBody>
          </p:sp>
          <p:sp>
            <p:nvSpPr>
              <p:cNvPr id="12304" name="WordArt 15"/>
              <p:cNvSpPr>
                <a:spLocks noChangeArrowheads="1" noChangeShapeType="1" noTextEdit="1"/>
              </p:cNvSpPr>
              <p:nvPr/>
            </p:nvSpPr>
            <p:spPr bwMode="auto">
              <a:xfrm rot="1112512">
                <a:off x="7558" y="2915"/>
                <a:ext cx="1080" cy="432"/>
              </a:xfrm>
              <a:prstGeom prst="rect">
                <a:avLst/>
              </a:prstGeom>
            </p:spPr>
            <p:txBody>
              <a:bodyPr spcFirstLastPara="1" wrap="none" fromWordArt="1">
                <a:prstTxWarp prst="textArchUp">
                  <a:avLst>
                    <a:gd name="adj" fmla="val 10800004"/>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Recreation</a:t>
                </a:r>
              </a:p>
            </p:txBody>
          </p:sp>
          <p:sp>
            <p:nvSpPr>
              <p:cNvPr id="12305" name="WordArt 16"/>
              <p:cNvSpPr>
                <a:spLocks noChangeArrowheads="1" noChangeShapeType="1" noTextEdit="1"/>
              </p:cNvSpPr>
              <p:nvPr/>
            </p:nvSpPr>
            <p:spPr bwMode="auto">
              <a:xfrm rot="21459038">
                <a:off x="6166" y="2689"/>
                <a:ext cx="983" cy="503"/>
              </a:xfrm>
              <a:prstGeom prst="rect">
                <a:avLst/>
              </a:prstGeom>
            </p:spPr>
            <p:txBody>
              <a:bodyPr spcFirstLastPara="1" wrap="none" fromWordArt="1">
                <a:prstTxWarp prst="textArchUp">
                  <a:avLst>
                    <a:gd name="adj" fmla="val 11108916"/>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Education</a:t>
                </a:r>
              </a:p>
            </p:txBody>
          </p:sp>
          <p:sp>
            <p:nvSpPr>
              <p:cNvPr id="12306" name="WordArt 17"/>
              <p:cNvSpPr>
                <a:spLocks noChangeArrowheads="1" noChangeShapeType="1" noTextEdit="1"/>
              </p:cNvSpPr>
              <p:nvPr/>
            </p:nvSpPr>
            <p:spPr bwMode="auto">
              <a:xfrm rot="21467698">
                <a:off x="5120" y="4559"/>
                <a:ext cx="911" cy="371"/>
              </a:xfrm>
              <a:prstGeom prst="rect">
                <a:avLst/>
              </a:prstGeom>
            </p:spPr>
            <p:txBody>
              <a:bodyPr spcFirstLastPara="1" wrap="none" fromWordArt="1">
                <a:prstTxWarp prst="textArchUp">
                  <a:avLst>
                    <a:gd name="adj" fmla="val 11980074"/>
                  </a:avLst>
                </a:prstTxWarp>
              </a:bodyPr>
              <a:lstStyle/>
              <a:p>
                <a:pPr algn="ctr"/>
                <a:r>
                  <a:rPr lang="en-US" sz="9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Mobility</a:t>
                </a:r>
              </a:p>
            </p:txBody>
          </p:sp>
          <p:grpSp>
            <p:nvGrpSpPr>
              <p:cNvPr id="12307" name="Group 18"/>
              <p:cNvGrpSpPr>
                <a:grpSpLocks noChangeAspect="1"/>
              </p:cNvGrpSpPr>
              <p:nvPr/>
            </p:nvGrpSpPr>
            <p:grpSpPr bwMode="auto">
              <a:xfrm>
                <a:off x="8130" y="4480"/>
                <a:ext cx="825" cy="894"/>
                <a:chOff x="7041" y="2525"/>
                <a:chExt cx="929" cy="902"/>
              </a:xfrm>
            </p:grpSpPr>
            <p:sp>
              <p:nvSpPr>
                <p:cNvPr id="12308" name="AutoShape 19"/>
                <p:cNvSpPr>
                  <a:spLocks noChangeAspect="1" noChangeArrowheads="1"/>
                </p:cNvSpPr>
                <p:nvPr/>
              </p:nvSpPr>
              <p:spPr bwMode="auto">
                <a:xfrm>
                  <a:off x="7041" y="2525"/>
                  <a:ext cx="929"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dirty="0">
                    <a:latin typeface="Lucida Sans Unicode" panose="020B0602030504020204" pitchFamily="34" charset="0"/>
                  </a:endParaRPr>
                </a:p>
              </p:txBody>
            </p:sp>
            <p:sp>
              <p:nvSpPr>
                <p:cNvPr id="12309" name="Freeform 20"/>
                <p:cNvSpPr>
                  <a:spLocks/>
                </p:cNvSpPr>
                <p:nvPr/>
              </p:nvSpPr>
              <p:spPr bwMode="auto">
                <a:xfrm>
                  <a:off x="7184" y="2525"/>
                  <a:ext cx="457" cy="734"/>
                </a:xfrm>
                <a:custGeom>
                  <a:avLst/>
                  <a:gdLst>
                    <a:gd name="T0" fmla="*/ 0 w 1370"/>
                    <a:gd name="T1" fmla="*/ 0 h 2202"/>
                    <a:gd name="T2" fmla="*/ 0 w 1370"/>
                    <a:gd name="T3" fmla="*/ 0 h 2202"/>
                    <a:gd name="T4" fmla="*/ 0 w 1370"/>
                    <a:gd name="T5" fmla="*/ 0 h 2202"/>
                    <a:gd name="T6" fmla="*/ 0 w 1370"/>
                    <a:gd name="T7" fmla="*/ 0 h 2202"/>
                    <a:gd name="T8" fmla="*/ 0 w 1370"/>
                    <a:gd name="T9" fmla="*/ 0 h 2202"/>
                    <a:gd name="T10" fmla="*/ 0 w 1370"/>
                    <a:gd name="T11" fmla="*/ 0 h 2202"/>
                    <a:gd name="T12" fmla="*/ 0 w 1370"/>
                    <a:gd name="T13" fmla="*/ 0 h 2202"/>
                    <a:gd name="T14" fmla="*/ 0 w 1370"/>
                    <a:gd name="T15" fmla="*/ 0 h 2202"/>
                    <a:gd name="T16" fmla="*/ 0 w 1370"/>
                    <a:gd name="T17" fmla="*/ 0 h 2202"/>
                    <a:gd name="T18" fmla="*/ 0 w 1370"/>
                    <a:gd name="T19" fmla="*/ 0 h 2202"/>
                    <a:gd name="T20" fmla="*/ 0 w 1370"/>
                    <a:gd name="T21" fmla="*/ 0 h 2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0"/>
                    <a:gd name="T34" fmla="*/ 0 h 2202"/>
                    <a:gd name="T35" fmla="*/ 1370 w 1370"/>
                    <a:gd name="T36" fmla="*/ 2202 h 2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0" h="2202">
                      <a:moveTo>
                        <a:pt x="677" y="0"/>
                      </a:moveTo>
                      <a:lnTo>
                        <a:pt x="0" y="641"/>
                      </a:lnTo>
                      <a:lnTo>
                        <a:pt x="24" y="2202"/>
                      </a:lnTo>
                      <a:lnTo>
                        <a:pt x="1370" y="2202"/>
                      </a:lnTo>
                      <a:lnTo>
                        <a:pt x="1370" y="712"/>
                      </a:lnTo>
                      <a:lnTo>
                        <a:pt x="1292" y="525"/>
                      </a:lnTo>
                      <a:lnTo>
                        <a:pt x="1309" y="175"/>
                      </a:lnTo>
                      <a:lnTo>
                        <a:pt x="1117" y="181"/>
                      </a:lnTo>
                      <a:lnTo>
                        <a:pt x="1105" y="374"/>
                      </a:lnTo>
                      <a:lnTo>
                        <a:pt x="67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0" name="Freeform 21"/>
                <p:cNvSpPr>
                  <a:spLocks/>
                </p:cNvSpPr>
                <p:nvPr/>
              </p:nvSpPr>
              <p:spPr bwMode="auto">
                <a:xfrm>
                  <a:off x="7348" y="3095"/>
                  <a:ext cx="85" cy="229"/>
                </a:xfrm>
                <a:custGeom>
                  <a:avLst/>
                  <a:gdLst>
                    <a:gd name="T0" fmla="*/ 0 w 256"/>
                    <a:gd name="T1" fmla="*/ 0 h 686"/>
                    <a:gd name="T2" fmla="*/ 0 w 256"/>
                    <a:gd name="T3" fmla="*/ 0 h 686"/>
                    <a:gd name="T4" fmla="*/ 0 w 256"/>
                    <a:gd name="T5" fmla="*/ 0 h 686"/>
                    <a:gd name="T6" fmla="*/ 0 w 256"/>
                    <a:gd name="T7" fmla="*/ 0 h 686"/>
                    <a:gd name="T8" fmla="*/ 0 w 256"/>
                    <a:gd name="T9" fmla="*/ 0 h 686"/>
                    <a:gd name="T10" fmla="*/ 0 w 256"/>
                    <a:gd name="T11" fmla="*/ 0 h 686"/>
                    <a:gd name="T12" fmla="*/ 0 60000 65536"/>
                    <a:gd name="T13" fmla="*/ 0 60000 65536"/>
                    <a:gd name="T14" fmla="*/ 0 60000 65536"/>
                    <a:gd name="T15" fmla="*/ 0 60000 65536"/>
                    <a:gd name="T16" fmla="*/ 0 60000 65536"/>
                    <a:gd name="T17" fmla="*/ 0 60000 65536"/>
                    <a:gd name="T18" fmla="*/ 0 w 256"/>
                    <a:gd name="T19" fmla="*/ 0 h 686"/>
                    <a:gd name="T20" fmla="*/ 256 w 256"/>
                    <a:gd name="T21" fmla="*/ 686 h 686"/>
                  </a:gdLst>
                  <a:ahLst/>
                  <a:cxnLst>
                    <a:cxn ang="T12">
                      <a:pos x="T0" y="T1"/>
                    </a:cxn>
                    <a:cxn ang="T13">
                      <a:pos x="T2" y="T3"/>
                    </a:cxn>
                    <a:cxn ang="T14">
                      <a:pos x="T4" y="T5"/>
                    </a:cxn>
                    <a:cxn ang="T15">
                      <a:pos x="T6" y="T7"/>
                    </a:cxn>
                    <a:cxn ang="T16">
                      <a:pos x="T8" y="T9"/>
                    </a:cxn>
                    <a:cxn ang="T17">
                      <a:pos x="T10" y="T11"/>
                    </a:cxn>
                  </a:cxnLst>
                  <a:rect l="T18" t="T19" r="T20" b="T21"/>
                  <a:pathLst>
                    <a:path w="256" h="686">
                      <a:moveTo>
                        <a:pt x="5" y="0"/>
                      </a:moveTo>
                      <a:lnTo>
                        <a:pt x="0" y="686"/>
                      </a:lnTo>
                      <a:lnTo>
                        <a:pt x="256" y="686"/>
                      </a:lnTo>
                      <a:lnTo>
                        <a:pt x="240" y="6"/>
                      </a:lnTo>
                      <a:lnTo>
                        <a:pt x="5"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1" name="Freeform 22"/>
                <p:cNvSpPr>
                  <a:spLocks/>
                </p:cNvSpPr>
                <p:nvPr/>
              </p:nvSpPr>
              <p:spPr bwMode="auto">
                <a:xfrm>
                  <a:off x="7324" y="2809"/>
                  <a:ext cx="136" cy="120"/>
                </a:xfrm>
                <a:custGeom>
                  <a:avLst/>
                  <a:gdLst>
                    <a:gd name="T0" fmla="*/ 0 w 410"/>
                    <a:gd name="T1" fmla="*/ 0 h 360"/>
                    <a:gd name="T2" fmla="*/ 0 w 410"/>
                    <a:gd name="T3" fmla="*/ 0 h 360"/>
                    <a:gd name="T4" fmla="*/ 0 w 410"/>
                    <a:gd name="T5" fmla="*/ 0 h 360"/>
                    <a:gd name="T6" fmla="*/ 0 w 410"/>
                    <a:gd name="T7" fmla="*/ 0 h 360"/>
                    <a:gd name="T8" fmla="*/ 0 w 410"/>
                    <a:gd name="T9" fmla="*/ 0 h 360"/>
                    <a:gd name="T10" fmla="*/ 0 w 410"/>
                    <a:gd name="T11" fmla="*/ 0 h 360"/>
                    <a:gd name="T12" fmla="*/ 0 60000 65536"/>
                    <a:gd name="T13" fmla="*/ 0 60000 65536"/>
                    <a:gd name="T14" fmla="*/ 0 60000 65536"/>
                    <a:gd name="T15" fmla="*/ 0 60000 65536"/>
                    <a:gd name="T16" fmla="*/ 0 60000 65536"/>
                    <a:gd name="T17" fmla="*/ 0 60000 65536"/>
                    <a:gd name="T18" fmla="*/ 0 w 410"/>
                    <a:gd name="T19" fmla="*/ 0 h 360"/>
                    <a:gd name="T20" fmla="*/ 410 w 410"/>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410" h="360">
                      <a:moveTo>
                        <a:pt x="9" y="5"/>
                      </a:moveTo>
                      <a:lnTo>
                        <a:pt x="0" y="360"/>
                      </a:lnTo>
                      <a:lnTo>
                        <a:pt x="410" y="353"/>
                      </a:lnTo>
                      <a:lnTo>
                        <a:pt x="401" y="0"/>
                      </a:lnTo>
                      <a:lnTo>
                        <a:pt x="9" y="5"/>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2" name="Freeform 23"/>
                <p:cNvSpPr>
                  <a:spLocks/>
                </p:cNvSpPr>
                <p:nvPr/>
              </p:nvSpPr>
              <p:spPr bwMode="auto">
                <a:xfrm>
                  <a:off x="7096" y="2547"/>
                  <a:ext cx="588" cy="346"/>
                </a:xfrm>
                <a:custGeom>
                  <a:avLst/>
                  <a:gdLst>
                    <a:gd name="T0" fmla="*/ 0 w 1763"/>
                    <a:gd name="T1" fmla="*/ 0 h 1040"/>
                    <a:gd name="T2" fmla="*/ 0 w 1763"/>
                    <a:gd name="T3" fmla="*/ 0 h 1040"/>
                    <a:gd name="T4" fmla="*/ 0 w 1763"/>
                    <a:gd name="T5" fmla="*/ 0 h 1040"/>
                    <a:gd name="T6" fmla="*/ 0 w 1763"/>
                    <a:gd name="T7" fmla="*/ 0 h 1040"/>
                    <a:gd name="T8" fmla="*/ 0 w 1763"/>
                    <a:gd name="T9" fmla="*/ 0 h 1040"/>
                    <a:gd name="T10" fmla="*/ 0 w 1763"/>
                    <a:gd name="T11" fmla="*/ 0 h 1040"/>
                    <a:gd name="T12" fmla="*/ 0 w 1763"/>
                    <a:gd name="T13" fmla="*/ 0 h 1040"/>
                    <a:gd name="T14" fmla="*/ 0 w 1763"/>
                    <a:gd name="T15" fmla="*/ 0 h 1040"/>
                    <a:gd name="T16" fmla="*/ 0 60000 65536"/>
                    <a:gd name="T17" fmla="*/ 0 60000 65536"/>
                    <a:gd name="T18" fmla="*/ 0 60000 65536"/>
                    <a:gd name="T19" fmla="*/ 0 60000 65536"/>
                    <a:gd name="T20" fmla="*/ 0 60000 65536"/>
                    <a:gd name="T21" fmla="*/ 0 60000 65536"/>
                    <a:gd name="T22" fmla="*/ 0 60000 65536"/>
                    <a:gd name="T23" fmla="*/ 0 60000 65536"/>
                    <a:gd name="T24" fmla="*/ 0 w 1763"/>
                    <a:gd name="T25" fmla="*/ 0 h 1040"/>
                    <a:gd name="T26" fmla="*/ 1763 w 1763"/>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 h="1040">
                      <a:moveTo>
                        <a:pt x="870" y="0"/>
                      </a:moveTo>
                      <a:lnTo>
                        <a:pt x="0" y="913"/>
                      </a:lnTo>
                      <a:lnTo>
                        <a:pt x="105" y="1028"/>
                      </a:lnTo>
                      <a:lnTo>
                        <a:pt x="898" y="204"/>
                      </a:lnTo>
                      <a:lnTo>
                        <a:pt x="1668" y="1040"/>
                      </a:lnTo>
                      <a:lnTo>
                        <a:pt x="1763" y="913"/>
                      </a:lnTo>
                      <a:lnTo>
                        <a:pt x="8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3" name="Freeform 24"/>
                <p:cNvSpPr>
                  <a:spLocks/>
                </p:cNvSpPr>
                <p:nvPr/>
              </p:nvSpPr>
              <p:spPr bwMode="auto">
                <a:xfrm>
                  <a:off x="7520" y="2635"/>
                  <a:ext cx="97" cy="163"/>
                </a:xfrm>
                <a:custGeom>
                  <a:avLst/>
                  <a:gdLst>
                    <a:gd name="T0" fmla="*/ 0 w 290"/>
                    <a:gd name="T1" fmla="*/ 0 h 488"/>
                    <a:gd name="T2" fmla="*/ 0 w 290"/>
                    <a:gd name="T3" fmla="*/ 0 h 488"/>
                    <a:gd name="T4" fmla="*/ 0 w 290"/>
                    <a:gd name="T5" fmla="*/ 0 h 488"/>
                    <a:gd name="T6" fmla="*/ 0 w 290"/>
                    <a:gd name="T7" fmla="*/ 0 h 488"/>
                    <a:gd name="T8" fmla="*/ 0 w 290"/>
                    <a:gd name="T9" fmla="*/ 0 h 488"/>
                    <a:gd name="T10" fmla="*/ 0 w 290"/>
                    <a:gd name="T11" fmla="*/ 0 h 488"/>
                    <a:gd name="T12" fmla="*/ 0 w 290"/>
                    <a:gd name="T13" fmla="*/ 0 h 488"/>
                    <a:gd name="T14" fmla="*/ 0 w 290"/>
                    <a:gd name="T15" fmla="*/ 0 h 488"/>
                    <a:gd name="T16" fmla="*/ 0 w 290"/>
                    <a:gd name="T17" fmla="*/ 0 h 488"/>
                    <a:gd name="T18" fmla="*/ 0 w 290"/>
                    <a:gd name="T19" fmla="*/ 0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488"/>
                    <a:gd name="T32" fmla="*/ 290 w 290"/>
                    <a:gd name="T33" fmla="*/ 488 h 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488">
                      <a:moveTo>
                        <a:pt x="8" y="209"/>
                      </a:moveTo>
                      <a:lnTo>
                        <a:pt x="0" y="0"/>
                      </a:lnTo>
                      <a:lnTo>
                        <a:pt x="290" y="0"/>
                      </a:lnTo>
                      <a:lnTo>
                        <a:pt x="290" y="488"/>
                      </a:lnTo>
                      <a:lnTo>
                        <a:pt x="197" y="398"/>
                      </a:lnTo>
                      <a:lnTo>
                        <a:pt x="197" y="85"/>
                      </a:lnTo>
                      <a:lnTo>
                        <a:pt x="109" y="85"/>
                      </a:lnTo>
                      <a:lnTo>
                        <a:pt x="109" y="326"/>
                      </a:lnTo>
                      <a:lnTo>
                        <a:pt x="8"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4" name="Freeform 25"/>
                <p:cNvSpPr>
                  <a:spLocks/>
                </p:cNvSpPr>
                <p:nvPr/>
              </p:nvSpPr>
              <p:spPr bwMode="auto">
                <a:xfrm>
                  <a:off x="7316" y="2800"/>
                  <a:ext cx="156" cy="138"/>
                </a:xfrm>
                <a:custGeom>
                  <a:avLst/>
                  <a:gdLst>
                    <a:gd name="T0" fmla="*/ 0 w 466"/>
                    <a:gd name="T1" fmla="*/ 0 h 412"/>
                    <a:gd name="T2" fmla="*/ 0 w 466"/>
                    <a:gd name="T3" fmla="*/ 0 h 412"/>
                    <a:gd name="T4" fmla="*/ 0 w 466"/>
                    <a:gd name="T5" fmla="*/ 0 h 412"/>
                    <a:gd name="T6" fmla="*/ 0 w 466"/>
                    <a:gd name="T7" fmla="*/ 0 h 412"/>
                    <a:gd name="T8" fmla="*/ 0 w 466"/>
                    <a:gd name="T9" fmla="*/ 0 h 412"/>
                    <a:gd name="T10" fmla="*/ 0 w 466"/>
                    <a:gd name="T11" fmla="*/ 0 h 412"/>
                    <a:gd name="T12" fmla="*/ 0 w 466"/>
                    <a:gd name="T13" fmla="*/ 0 h 412"/>
                    <a:gd name="T14" fmla="*/ 0 w 466"/>
                    <a:gd name="T15" fmla="*/ 0 h 412"/>
                    <a:gd name="T16" fmla="*/ 0 w 466"/>
                    <a:gd name="T17" fmla="*/ 0 h 412"/>
                    <a:gd name="T18" fmla="*/ 0 w 466"/>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412"/>
                    <a:gd name="T32" fmla="*/ 466 w 466"/>
                    <a:gd name="T33" fmla="*/ 412 h 4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412">
                      <a:moveTo>
                        <a:pt x="0" y="0"/>
                      </a:moveTo>
                      <a:lnTo>
                        <a:pt x="466" y="0"/>
                      </a:lnTo>
                      <a:lnTo>
                        <a:pt x="466" y="412"/>
                      </a:lnTo>
                      <a:lnTo>
                        <a:pt x="9" y="412"/>
                      </a:lnTo>
                      <a:lnTo>
                        <a:pt x="9" y="360"/>
                      </a:lnTo>
                      <a:lnTo>
                        <a:pt x="396" y="360"/>
                      </a:lnTo>
                      <a:lnTo>
                        <a:pt x="396" y="62"/>
                      </a:lnTo>
                      <a:lnTo>
                        <a:pt x="55"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5" name="Freeform 26"/>
                <p:cNvSpPr>
                  <a:spLocks/>
                </p:cNvSpPr>
                <p:nvPr/>
              </p:nvSpPr>
              <p:spPr bwMode="auto">
                <a:xfrm>
                  <a:off x="7316" y="2800"/>
                  <a:ext cx="24" cy="137"/>
                </a:xfrm>
                <a:custGeom>
                  <a:avLst/>
                  <a:gdLst>
                    <a:gd name="T0" fmla="*/ 0 w 71"/>
                    <a:gd name="T1" fmla="*/ 0 h 411"/>
                    <a:gd name="T2" fmla="*/ 0 w 71"/>
                    <a:gd name="T3" fmla="*/ 0 h 411"/>
                    <a:gd name="T4" fmla="*/ 0 w 71"/>
                    <a:gd name="T5" fmla="*/ 0 h 411"/>
                    <a:gd name="T6" fmla="*/ 0 w 71"/>
                    <a:gd name="T7" fmla="*/ 0 h 411"/>
                    <a:gd name="T8" fmla="*/ 0 w 71"/>
                    <a:gd name="T9" fmla="*/ 0 h 411"/>
                    <a:gd name="T10" fmla="*/ 0 w 71"/>
                    <a:gd name="T11" fmla="*/ 0 h 411"/>
                    <a:gd name="T12" fmla="*/ 0 60000 65536"/>
                    <a:gd name="T13" fmla="*/ 0 60000 65536"/>
                    <a:gd name="T14" fmla="*/ 0 60000 65536"/>
                    <a:gd name="T15" fmla="*/ 0 60000 65536"/>
                    <a:gd name="T16" fmla="*/ 0 60000 65536"/>
                    <a:gd name="T17" fmla="*/ 0 60000 65536"/>
                    <a:gd name="T18" fmla="*/ 0 w 71"/>
                    <a:gd name="T19" fmla="*/ 0 h 411"/>
                    <a:gd name="T20" fmla="*/ 71 w 71"/>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71" h="411">
                      <a:moveTo>
                        <a:pt x="0" y="0"/>
                      </a:moveTo>
                      <a:lnTo>
                        <a:pt x="0" y="411"/>
                      </a:lnTo>
                      <a:lnTo>
                        <a:pt x="71" y="411"/>
                      </a:lnTo>
                      <a:lnTo>
                        <a:pt x="71"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6" name="Freeform 27"/>
                <p:cNvSpPr>
                  <a:spLocks/>
                </p:cNvSpPr>
                <p:nvPr/>
              </p:nvSpPr>
              <p:spPr bwMode="auto">
                <a:xfrm>
                  <a:off x="7324" y="2862"/>
                  <a:ext cx="140" cy="21"/>
                </a:xfrm>
                <a:custGeom>
                  <a:avLst/>
                  <a:gdLst>
                    <a:gd name="T0" fmla="*/ 0 w 420"/>
                    <a:gd name="T1" fmla="*/ 0 h 62"/>
                    <a:gd name="T2" fmla="*/ 0 w 420"/>
                    <a:gd name="T3" fmla="*/ 0 h 62"/>
                    <a:gd name="T4" fmla="*/ 0 w 420"/>
                    <a:gd name="T5" fmla="*/ 0 h 62"/>
                    <a:gd name="T6" fmla="*/ 0 w 420"/>
                    <a:gd name="T7" fmla="*/ 0 h 62"/>
                    <a:gd name="T8" fmla="*/ 0 w 420"/>
                    <a:gd name="T9" fmla="*/ 0 h 62"/>
                    <a:gd name="T10" fmla="*/ 0 w 420"/>
                    <a:gd name="T11" fmla="*/ 0 h 62"/>
                    <a:gd name="T12" fmla="*/ 0 60000 65536"/>
                    <a:gd name="T13" fmla="*/ 0 60000 65536"/>
                    <a:gd name="T14" fmla="*/ 0 60000 65536"/>
                    <a:gd name="T15" fmla="*/ 0 60000 65536"/>
                    <a:gd name="T16" fmla="*/ 0 60000 65536"/>
                    <a:gd name="T17" fmla="*/ 0 60000 65536"/>
                    <a:gd name="T18" fmla="*/ 0 w 420"/>
                    <a:gd name="T19" fmla="*/ 0 h 62"/>
                    <a:gd name="T20" fmla="*/ 420 w 42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20" h="62">
                      <a:moveTo>
                        <a:pt x="0" y="0"/>
                      </a:moveTo>
                      <a:lnTo>
                        <a:pt x="420" y="0"/>
                      </a:lnTo>
                      <a:lnTo>
                        <a:pt x="420" y="62"/>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7" name="Freeform 28"/>
                <p:cNvSpPr>
                  <a:spLocks/>
                </p:cNvSpPr>
                <p:nvPr/>
              </p:nvSpPr>
              <p:spPr bwMode="auto">
                <a:xfrm>
                  <a:off x="7382" y="2811"/>
                  <a:ext cx="21" cy="120"/>
                </a:xfrm>
                <a:custGeom>
                  <a:avLst/>
                  <a:gdLst>
                    <a:gd name="T0" fmla="*/ 0 w 62"/>
                    <a:gd name="T1" fmla="*/ 0 h 360"/>
                    <a:gd name="T2" fmla="*/ 0 w 62"/>
                    <a:gd name="T3" fmla="*/ 0 h 360"/>
                    <a:gd name="T4" fmla="*/ 0 w 62"/>
                    <a:gd name="T5" fmla="*/ 0 h 360"/>
                    <a:gd name="T6" fmla="*/ 0 w 62"/>
                    <a:gd name="T7" fmla="*/ 0 h 360"/>
                    <a:gd name="T8" fmla="*/ 0 w 62"/>
                    <a:gd name="T9" fmla="*/ 0 h 360"/>
                    <a:gd name="T10" fmla="*/ 0 w 62"/>
                    <a:gd name="T11" fmla="*/ 0 h 360"/>
                    <a:gd name="T12" fmla="*/ 0 60000 65536"/>
                    <a:gd name="T13" fmla="*/ 0 60000 65536"/>
                    <a:gd name="T14" fmla="*/ 0 60000 65536"/>
                    <a:gd name="T15" fmla="*/ 0 60000 65536"/>
                    <a:gd name="T16" fmla="*/ 0 60000 65536"/>
                    <a:gd name="T17" fmla="*/ 0 60000 65536"/>
                    <a:gd name="T18" fmla="*/ 0 w 62"/>
                    <a:gd name="T19" fmla="*/ 0 h 360"/>
                    <a:gd name="T20" fmla="*/ 62 w 62"/>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2" h="360">
                      <a:moveTo>
                        <a:pt x="0" y="0"/>
                      </a:moveTo>
                      <a:lnTo>
                        <a:pt x="0" y="360"/>
                      </a:lnTo>
                      <a:lnTo>
                        <a:pt x="62" y="360"/>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8" name="Freeform 29"/>
                <p:cNvSpPr>
                  <a:spLocks/>
                </p:cNvSpPr>
                <p:nvPr/>
              </p:nvSpPr>
              <p:spPr bwMode="auto">
                <a:xfrm>
                  <a:off x="7041" y="2810"/>
                  <a:ext cx="732" cy="522"/>
                </a:xfrm>
                <a:custGeom>
                  <a:avLst/>
                  <a:gdLst>
                    <a:gd name="T0" fmla="*/ 0 w 2196"/>
                    <a:gd name="T1" fmla="*/ 0 h 1567"/>
                    <a:gd name="T2" fmla="*/ 0 w 2196"/>
                    <a:gd name="T3" fmla="*/ 0 h 1567"/>
                    <a:gd name="T4" fmla="*/ 0 w 2196"/>
                    <a:gd name="T5" fmla="*/ 0 h 1567"/>
                    <a:gd name="T6" fmla="*/ 0 w 2196"/>
                    <a:gd name="T7" fmla="*/ 0 h 1567"/>
                    <a:gd name="T8" fmla="*/ 0 w 2196"/>
                    <a:gd name="T9" fmla="*/ 0 h 1567"/>
                    <a:gd name="T10" fmla="*/ 0 w 2196"/>
                    <a:gd name="T11" fmla="*/ 0 h 1567"/>
                    <a:gd name="T12" fmla="*/ 0 w 2196"/>
                    <a:gd name="T13" fmla="*/ 0 h 1567"/>
                    <a:gd name="T14" fmla="*/ 0 w 2196"/>
                    <a:gd name="T15" fmla="*/ 0 h 1567"/>
                    <a:gd name="T16" fmla="*/ 0 w 2196"/>
                    <a:gd name="T17" fmla="*/ 0 h 1567"/>
                    <a:gd name="T18" fmla="*/ 0 w 2196"/>
                    <a:gd name="T19" fmla="*/ 0 h 1567"/>
                    <a:gd name="T20" fmla="*/ 0 w 2196"/>
                    <a:gd name="T21" fmla="*/ 0 h 1567"/>
                    <a:gd name="T22" fmla="*/ 0 w 2196"/>
                    <a:gd name="T23" fmla="*/ 0 h 1567"/>
                    <a:gd name="T24" fmla="*/ 0 w 2196"/>
                    <a:gd name="T25" fmla="*/ 0 h 1567"/>
                    <a:gd name="T26" fmla="*/ 0 w 2196"/>
                    <a:gd name="T27" fmla="*/ 0 h 15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6"/>
                    <a:gd name="T43" fmla="*/ 0 h 1567"/>
                    <a:gd name="T44" fmla="*/ 2196 w 2196"/>
                    <a:gd name="T45" fmla="*/ 1567 h 15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6" h="1567">
                      <a:moveTo>
                        <a:pt x="344" y="142"/>
                      </a:moveTo>
                      <a:lnTo>
                        <a:pt x="344" y="1438"/>
                      </a:lnTo>
                      <a:lnTo>
                        <a:pt x="0" y="1438"/>
                      </a:lnTo>
                      <a:lnTo>
                        <a:pt x="0" y="1567"/>
                      </a:lnTo>
                      <a:lnTo>
                        <a:pt x="2196" y="1567"/>
                      </a:lnTo>
                      <a:lnTo>
                        <a:pt x="2196" y="1474"/>
                      </a:lnTo>
                      <a:lnTo>
                        <a:pt x="1795" y="1474"/>
                      </a:lnTo>
                      <a:lnTo>
                        <a:pt x="1795" y="145"/>
                      </a:lnTo>
                      <a:lnTo>
                        <a:pt x="1693" y="43"/>
                      </a:lnTo>
                      <a:lnTo>
                        <a:pt x="1693" y="1469"/>
                      </a:lnTo>
                      <a:lnTo>
                        <a:pt x="431" y="1469"/>
                      </a:lnTo>
                      <a:lnTo>
                        <a:pt x="431" y="0"/>
                      </a:lnTo>
                      <a:lnTo>
                        <a:pt x="344"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19" name="Freeform 30"/>
                <p:cNvSpPr>
                  <a:spLocks/>
                </p:cNvSpPr>
                <p:nvPr/>
              </p:nvSpPr>
              <p:spPr bwMode="auto">
                <a:xfrm>
                  <a:off x="7335" y="3081"/>
                  <a:ext cx="109" cy="242"/>
                </a:xfrm>
                <a:custGeom>
                  <a:avLst/>
                  <a:gdLst>
                    <a:gd name="T0" fmla="*/ 0 w 329"/>
                    <a:gd name="T1" fmla="*/ 0 h 725"/>
                    <a:gd name="T2" fmla="*/ 0 w 329"/>
                    <a:gd name="T3" fmla="*/ 0 h 725"/>
                    <a:gd name="T4" fmla="*/ 0 w 329"/>
                    <a:gd name="T5" fmla="*/ 0 h 725"/>
                    <a:gd name="T6" fmla="*/ 0 w 329"/>
                    <a:gd name="T7" fmla="*/ 0 h 725"/>
                    <a:gd name="T8" fmla="*/ 0 w 329"/>
                    <a:gd name="T9" fmla="*/ 0 h 725"/>
                    <a:gd name="T10" fmla="*/ 0 w 329"/>
                    <a:gd name="T11" fmla="*/ 0 h 725"/>
                    <a:gd name="T12" fmla="*/ 0 w 329"/>
                    <a:gd name="T13" fmla="*/ 0 h 725"/>
                    <a:gd name="T14" fmla="*/ 0 w 329"/>
                    <a:gd name="T15" fmla="*/ 0 h 725"/>
                    <a:gd name="T16" fmla="*/ 0 w 329"/>
                    <a:gd name="T17" fmla="*/ 0 h 725"/>
                    <a:gd name="T18" fmla="*/ 0 w 329"/>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
                    <a:gd name="T31" fmla="*/ 0 h 725"/>
                    <a:gd name="T32" fmla="*/ 329 w 329"/>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 h="725">
                      <a:moveTo>
                        <a:pt x="0" y="5"/>
                      </a:moveTo>
                      <a:lnTo>
                        <a:pt x="0" y="725"/>
                      </a:lnTo>
                      <a:lnTo>
                        <a:pt x="82" y="725"/>
                      </a:lnTo>
                      <a:lnTo>
                        <a:pt x="82" y="83"/>
                      </a:lnTo>
                      <a:lnTo>
                        <a:pt x="247" y="83"/>
                      </a:lnTo>
                      <a:lnTo>
                        <a:pt x="247" y="709"/>
                      </a:lnTo>
                      <a:lnTo>
                        <a:pt x="329" y="709"/>
                      </a:lnTo>
                      <a:lnTo>
                        <a:pt x="329"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20" name="Freeform 31"/>
                <p:cNvSpPr>
                  <a:spLocks/>
                </p:cNvSpPr>
                <p:nvPr/>
              </p:nvSpPr>
              <p:spPr bwMode="auto">
                <a:xfrm>
                  <a:off x="7557" y="2525"/>
                  <a:ext cx="296" cy="120"/>
                </a:xfrm>
                <a:custGeom>
                  <a:avLst/>
                  <a:gdLst>
                    <a:gd name="T0" fmla="*/ 0 w 889"/>
                    <a:gd name="T1" fmla="*/ 0 h 360"/>
                    <a:gd name="T2" fmla="*/ 0 w 889"/>
                    <a:gd name="T3" fmla="*/ 0 h 360"/>
                    <a:gd name="T4" fmla="*/ 0 w 889"/>
                    <a:gd name="T5" fmla="*/ 0 h 360"/>
                    <a:gd name="T6" fmla="*/ 0 w 889"/>
                    <a:gd name="T7" fmla="*/ 0 h 360"/>
                    <a:gd name="T8" fmla="*/ 0 w 889"/>
                    <a:gd name="T9" fmla="*/ 0 h 360"/>
                    <a:gd name="T10" fmla="*/ 0 w 889"/>
                    <a:gd name="T11" fmla="*/ 0 h 360"/>
                    <a:gd name="T12" fmla="*/ 0 w 889"/>
                    <a:gd name="T13" fmla="*/ 0 h 360"/>
                    <a:gd name="T14" fmla="*/ 0 w 889"/>
                    <a:gd name="T15" fmla="*/ 0 h 360"/>
                    <a:gd name="T16" fmla="*/ 0 w 889"/>
                    <a:gd name="T17" fmla="*/ 0 h 360"/>
                    <a:gd name="T18" fmla="*/ 0 w 889"/>
                    <a:gd name="T19" fmla="*/ 0 h 360"/>
                    <a:gd name="T20" fmla="*/ 0 w 889"/>
                    <a:gd name="T21" fmla="*/ 0 h 360"/>
                    <a:gd name="T22" fmla="*/ 0 w 889"/>
                    <a:gd name="T23" fmla="*/ 0 h 360"/>
                    <a:gd name="T24" fmla="*/ 0 w 889"/>
                    <a:gd name="T25" fmla="*/ 0 h 360"/>
                    <a:gd name="T26" fmla="*/ 0 w 889"/>
                    <a:gd name="T27" fmla="*/ 0 h 360"/>
                    <a:gd name="T28" fmla="*/ 0 w 889"/>
                    <a:gd name="T29" fmla="*/ 0 h 360"/>
                    <a:gd name="T30" fmla="*/ 0 w 889"/>
                    <a:gd name="T31" fmla="*/ 0 h 360"/>
                    <a:gd name="T32" fmla="*/ 0 w 889"/>
                    <a:gd name="T33" fmla="*/ 0 h 360"/>
                    <a:gd name="T34" fmla="*/ 0 w 889"/>
                    <a:gd name="T35" fmla="*/ 0 h 360"/>
                    <a:gd name="T36" fmla="*/ 0 w 889"/>
                    <a:gd name="T37" fmla="*/ 0 h 360"/>
                    <a:gd name="T38" fmla="*/ 0 w 889"/>
                    <a:gd name="T39" fmla="*/ 0 h 360"/>
                    <a:gd name="T40" fmla="*/ 0 w 889"/>
                    <a:gd name="T41" fmla="*/ 0 h 360"/>
                    <a:gd name="T42" fmla="*/ 0 w 889"/>
                    <a:gd name="T43" fmla="*/ 0 h 360"/>
                    <a:gd name="T44" fmla="*/ 0 w 889"/>
                    <a:gd name="T45" fmla="*/ 0 h 360"/>
                    <a:gd name="T46" fmla="*/ 0 w 889"/>
                    <a:gd name="T47" fmla="*/ 0 h 360"/>
                    <a:gd name="T48" fmla="*/ 0 w 889"/>
                    <a:gd name="T49" fmla="*/ 0 h 360"/>
                    <a:gd name="T50" fmla="*/ 0 w 889"/>
                    <a:gd name="T51" fmla="*/ 0 h 360"/>
                    <a:gd name="T52" fmla="*/ 0 w 889"/>
                    <a:gd name="T53" fmla="*/ 0 h 360"/>
                    <a:gd name="T54" fmla="*/ 0 w 889"/>
                    <a:gd name="T55" fmla="*/ 0 h 360"/>
                    <a:gd name="T56" fmla="*/ 0 w 889"/>
                    <a:gd name="T57" fmla="*/ 0 h 360"/>
                    <a:gd name="T58" fmla="*/ 0 w 889"/>
                    <a:gd name="T59" fmla="*/ 0 h 360"/>
                    <a:gd name="T60" fmla="*/ 0 w 889"/>
                    <a:gd name="T61" fmla="*/ 0 h 360"/>
                    <a:gd name="T62" fmla="*/ 0 w 889"/>
                    <a:gd name="T63" fmla="*/ 0 h 360"/>
                    <a:gd name="T64" fmla="*/ 0 w 889"/>
                    <a:gd name="T65" fmla="*/ 0 h 360"/>
                    <a:gd name="T66" fmla="*/ 0 w 889"/>
                    <a:gd name="T67" fmla="*/ 0 h 360"/>
                    <a:gd name="T68" fmla="*/ 0 w 889"/>
                    <a:gd name="T69" fmla="*/ 0 h 360"/>
                    <a:gd name="T70" fmla="*/ 0 w 889"/>
                    <a:gd name="T71" fmla="*/ 0 h 360"/>
                    <a:gd name="T72" fmla="*/ 0 w 889"/>
                    <a:gd name="T73" fmla="*/ 0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9"/>
                    <a:gd name="T112" fmla="*/ 0 h 360"/>
                    <a:gd name="T113" fmla="*/ 889 w 889"/>
                    <a:gd name="T114" fmla="*/ 360 h 3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9" h="360">
                      <a:moveTo>
                        <a:pt x="0" y="353"/>
                      </a:moveTo>
                      <a:lnTo>
                        <a:pt x="10" y="244"/>
                      </a:lnTo>
                      <a:lnTo>
                        <a:pt x="56" y="154"/>
                      </a:lnTo>
                      <a:lnTo>
                        <a:pt x="134" y="54"/>
                      </a:lnTo>
                      <a:lnTo>
                        <a:pt x="212" y="12"/>
                      </a:lnTo>
                      <a:lnTo>
                        <a:pt x="312" y="0"/>
                      </a:lnTo>
                      <a:lnTo>
                        <a:pt x="358" y="38"/>
                      </a:lnTo>
                      <a:lnTo>
                        <a:pt x="374" y="126"/>
                      </a:lnTo>
                      <a:lnTo>
                        <a:pt x="444" y="46"/>
                      </a:lnTo>
                      <a:lnTo>
                        <a:pt x="514" y="31"/>
                      </a:lnTo>
                      <a:lnTo>
                        <a:pt x="588" y="54"/>
                      </a:lnTo>
                      <a:lnTo>
                        <a:pt x="630" y="97"/>
                      </a:lnTo>
                      <a:lnTo>
                        <a:pt x="699" y="34"/>
                      </a:lnTo>
                      <a:lnTo>
                        <a:pt x="769" y="19"/>
                      </a:lnTo>
                      <a:lnTo>
                        <a:pt x="844" y="46"/>
                      </a:lnTo>
                      <a:lnTo>
                        <a:pt x="882" y="126"/>
                      </a:lnTo>
                      <a:lnTo>
                        <a:pt x="889" y="216"/>
                      </a:lnTo>
                      <a:lnTo>
                        <a:pt x="859" y="282"/>
                      </a:lnTo>
                      <a:lnTo>
                        <a:pt x="785" y="251"/>
                      </a:lnTo>
                      <a:lnTo>
                        <a:pt x="785" y="188"/>
                      </a:lnTo>
                      <a:lnTo>
                        <a:pt x="766" y="119"/>
                      </a:lnTo>
                      <a:lnTo>
                        <a:pt x="711" y="109"/>
                      </a:lnTo>
                      <a:lnTo>
                        <a:pt x="633" y="161"/>
                      </a:lnTo>
                      <a:lnTo>
                        <a:pt x="594" y="266"/>
                      </a:lnTo>
                      <a:lnTo>
                        <a:pt x="502" y="232"/>
                      </a:lnTo>
                      <a:lnTo>
                        <a:pt x="514" y="122"/>
                      </a:lnTo>
                      <a:lnTo>
                        <a:pt x="436" y="145"/>
                      </a:lnTo>
                      <a:lnTo>
                        <a:pt x="378" y="220"/>
                      </a:lnTo>
                      <a:lnTo>
                        <a:pt x="347" y="301"/>
                      </a:lnTo>
                      <a:lnTo>
                        <a:pt x="274" y="282"/>
                      </a:lnTo>
                      <a:lnTo>
                        <a:pt x="271" y="181"/>
                      </a:lnTo>
                      <a:lnTo>
                        <a:pt x="243" y="100"/>
                      </a:lnTo>
                      <a:lnTo>
                        <a:pt x="174" y="126"/>
                      </a:lnTo>
                      <a:lnTo>
                        <a:pt x="111" y="197"/>
                      </a:lnTo>
                      <a:lnTo>
                        <a:pt x="80" y="360"/>
                      </a:lnTo>
                      <a:lnTo>
                        <a:pt x="0"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sp>
        <p:nvSpPr>
          <p:cNvPr id="2" name="TextBox 1"/>
          <p:cNvSpPr txBox="1"/>
          <p:nvPr/>
        </p:nvSpPr>
        <p:spPr>
          <a:xfrm>
            <a:off x="7976263" y="4900747"/>
            <a:ext cx="3104349" cy="369332"/>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TRANSITION PLANNING</a:t>
            </a:r>
          </a:p>
        </p:txBody>
      </p:sp>
    </p:spTree>
    <p:extLst>
      <p:ext uri="{BB962C8B-B14F-4D97-AF65-F5344CB8AC3E}">
        <p14:creationId xmlns:p14="http://schemas.microsoft.com/office/powerpoint/2010/main" val="2539904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41" y="982132"/>
            <a:ext cx="10856495" cy="1303867"/>
          </a:xfrm>
        </p:spPr>
        <p:txBody>
          <a:bodyPr>
            <a:normAutofit fontScale="90000"/>
          </a:bodyPr>
          <a:lstStyle/>
          <a:p>
            <a:pPr algn="l"/>
            <a:r>
              <a:rPr lang="en-US" b="1" dirty="0">
                <a:solidFill>
                  <a:srgbClr val="0000FF"/>
                </a:solidFill>
                <a:latin typeface="Arial" panose="020B0604020202020204" pitchFamily="34" charset="0"/>
                <a:cs typeface="Arial" panose="020B0604020202020204" pitchFamily="34" charset="0"/>
              </a:rPr>
              <a:t>Preparing for a Job &amp; a Career…</a:t>
            </a:r>
            <a:br>
              <a:rPr lang="en-US" b="1" dirty="0">
                <a:solidFill>
                  <a:srgbClr val="0000FF"/>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solidFill>
                  <a:srgbClr val="FF6600"/>
                </a:solidFill>
                <a:latin typeface="Arial" panose="020B0604020202020204" pitchFamily="34" charset="0"/>
                <a:cs typeface="Arial" panose="020B0604020202020204" pitchFamily="34" charset="0"/>
              </a:rPr>
              <a:t>Start Early</a:t>
            </a:r>
          </a:p>
        </p:txBody>
      </p:sp>
      <p:sp>
        <p:nvSpPr>
          <p:cNvPr id="3" name="Content Placeholder 2"/>
          <p:cNvSpPr>
            <a:spLocks noGrp="1"/>
          </p:cNvSpPr>
          <p:nvPr>
            <p:ph idx="1"/>
          </p:nvPr>
        </p:nvSpPr>
        <p:spPr>
          <a:xfrm>
            <a:off x="778042" y="2394285"/>
            <a:ext cx="11121190" cy="3818468"/>
          </a:xfrm>
        </p:spPr>
        <p:txBody>
          <a:bodyPr>
            <a:noAutofit/>
          </a:bodyPr>
          <a:lstStyle/>
          <a:p>
            <a:r>
              <a:rPr lang="en-US" sz="2800" b="1" dirty="0">
                <a:latin typeface="Arial" panose="020B0604020202020204" pitchFamily="34" charset="0"/>
                <a:cs typeface="Arial" panose="020B0604020202020204" pitchFamily="34" charset="0"/>
              </a:rPr>
              <a:t>Developing employment related skills from a very early age</a:t>
            </a:r>
          </a:p>
          <a:p>
            <a:r>
              <a:rPr lang="en-US" sz="2800" b="1" dirty="0">
                <a:latin typeface="Arial" panose="020B0604020202020204" pitchFamily="34" charset="0"/>
                <a:cs typeface="Arial" panose="020B0604020202020204" pitchFamily="34" charset="0"/>
              </a:rPr>
              <a:t>Participating in Work-Based Learning Experiences in integrated settings in the community starting </a:t>
            </a:r>
          </a:p>
          <a:p>
            <a:r>
              <a:rPr lang="en-US" sz="2800" b="1" dirty="0">
                <a:latin typeface="Arial" panose="020B0604020202020204" pitchFamily="34" charset="0"/>
                <a:cs typeface="Arial" panose="020B0604020202020204" pitchFamily="34" charset="0"/>
              </a:rPr>
              <a:t>Prepare for jobs in competitive integrated employment settings.</a:t>
            </a:r>
            <a:endParaRPr lang="en-US" sz="2800" dirty="0">
              <a:latin typeface="Arial" panose="020B0604020202020204" pitchFamily="34" charset="0"/>
              <a:cs typeface="Arial" panose="020B0604020202020204" pitchFamily="34" charset="0"/>
            </a:endParaRPr>
          </a:p>
          <a:p>
            <a:r>
              <a:rPr lang="en-US" sz="2800" b="1" dirty="0">
                <a:solidFill>
                  <a:srgbClr val="FF6600"/>
                </a:solidFill>
                <a:latin typeface="Arial" panose="020B0604020202020204" pitchFamily="34" charset="0"/>
                <a:cs typeface="Arial" panose="020B0604020202020204" pitchFamily="34" charset="0"/>
              </a:rPr>
              <a:t>It’s never too late to develop skills to promote improved life outcomes!</a:t>
            </a:r>
          </a:p>
        </p:txBody>
      </p:sp>
    </p:spTree>
    <p:extLst>
      <p:ext uri="{BB962C8B-B14F-4D97-AF65-F5344CB8AC3E}">
        <p14:creationId xmlns:p14="http://schemas.microsoft.com/office/powerpoint/2010/main" val="2995808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2132"/>
            <a:ext cx="10852484" cy="1303867"/>
          </a:xfrm>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Current Work Training Programs in the OC</a:t>
            </a:r>
          </a:p>
        </p:txBody>
      </p:sp>
      <p:sp>
        <p:nvSpPr>
          <p:cNvPr id="3" name="Content Placeholder 2"/>
          <p:cNvSpPr>
            <a:spLocks noGrp="1"/>
          </p:cNvSpPr>
          <p:nvPr>
            <p:ph idx="1"/>
          </p:nvPr>
        </p:nvSpPr>
        <p:spPr>
          <a:xfrm>
            <a:off x="657726" y="2520835"/>
            <a:ext cx="11032957" cy="3599227"/>
          </a:xfrm>
        </p:spPr>
        <p:txBody>
          <a:bodyPr>
            <a:normAutofit fontScale="92500" lnSpcReduction="20000"/>
          </a:bodyPr>
          <a:lstStyle/>
          <a:p>
            <a:r>
              <a:rPr lang="en-US" b="1" dirty="0">
                <a:latin typeface="Arial" panose="020B0604020202020204" pitchFamily="34" charset="0"/>
                <a:cs typeface="Arial" panose="020B0604020202020204" pitchFamily="34" charset="0"/>
              </a:rPr>
              <a:t>Orange County School Districts </a:t>
            </a:r>
          </a:p>
          <a:p>
            <a:r>
              <a:rPr lang="en-US" b="1" dirty="0">
                <a:latin typeface="Arial" panose="020B0604020202020204" pitchFamily="34" charset="0"/>
                <a:cs typeface="Arial" panose="020B0604020202020204" pitchFamily="34" charset="0"/>
              </a:rPr>
              <a:t>Workability I /School Districts (WA1)</a:t>
            </a:r>
          </a:p>
          <a:p>
            <a:r>
              <a:rPr lang="en-US" b="1" dirty="0">
                <a:latin typeface="Arial" panose="020B0604020202020204" pitchFamily="34" charset="0"/>
                <a:cs typeface="Arial" panose="020B0604020202020204" pitchFamily="34" charset="0"/>
              </a:rPr>
              <a:t>Transition Partnership Projects (TPP) /School Districts</a:t>
            </a:r>
          </a:p>
          <a:p>
            <a:r>
              <a:rPr lang="en-US" b="1" dirty="0">
                <a:latin typeface="Arial" panose="020B0604020202020204" pitchFamily="34" charset="0"/>
                <a:cs typeface="Arial" panose="020B0604020202020204" pitchFamily="34" charset="0"/>
              </a:rPr>
              <a:t>College 2 Career (C2C) /North Orange County Community College District)</a:t>
            </a:r>
          </a:p>
          <a:p>
            <a:r>
              <a:rPr lang="en-US" b="1" dirty="0">
                <a:latin typeface="Arial" panose="020B0604020202020204" pitchFamily="34" charset="0"/>
                <a:cs typeface="Arial" panose="020B0604020202020204" pitchFamily="34" charset="0"/>
              </a:rPr>
              <a:t>Workability III /North Orange County Community College District)</a:t>
            </a:r>
          </a:p>
          <a:p>
            <a:r>
              <a:rPr lang="en-US" b="1" dirty="0">
                <a:latin typeface="Arial" panose="020B0604020202020204" pitchFamily="34" charset="0"/>
                <a:cs typeface="Arial" panose="020B0604020202020204" pitchFamily="34" charset="0"/>
              </a:rPr>
              <a:t>Adult Service Providers</a:t>
            </a:r>
          </a:p>
          <a:p>
            <a:r>
              <a:rPr lang="en-US" b="1" dirty="0">
                <a:latin typeface="Arial" panose="020B0604020202020204" pitchFamily="34" charset="0"/>
                <a:cs typeface="Arial" panose="020B0604020202020204" pitchFamily="34" charset="0"/>
              </a:rPr>
              <a:t>Adult Education Block Grant Programs through AB 104 through Community Colleges</a:t>
            </a:r>
          </a:p>
          <a:p>
            <a:r>
              <a:rPr lang="en-US" b="1" dirty="0">
                <a:latin typeface="Arial" panose="020B0604020202020204" pitchFamily="34" charset="0"/>
                <a:cs typeface="Arial" panose="020B0604020202020204" pitchFamily="34" charset="0"/>
              </a:rPr>
              <a:t>American Job Centers (AJCs)</a:t>
            </a:r>
          </a:p>
          <a:p>
            <a:endParaRPr lang="en-US" b="1" dirty="0"/>
          </a:p>
        </p:txBody>
      </p:sp>
    </p:spTree>
    <p:extLst>
      <p:ext uri="{BB962C8B-B14F-4D97-AF65-F5344CB8AC3E}">
        <p14:creationId xmlns:p14="http://schemas.microsoft.com/office/powerpoint/2010/main" val="3388786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0000FF"/>
                </a:solidFill>
                <a:latin typeface="Arial Black" panose="020B0A04020102020204" pitchFamily="34" charset="0"/>
              </a:rPr>
              <a:t>Independent Living</a:t>
            </a:r>
            <a:endParaRPr lang="en-US" sz="6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379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0" y="0"/>
            <a:ext cx="8166100" cy="6858000"/>
          </a:xfrm>
          <a:prstGeom prst="rect">
            <a:avLst/>
          </a:prstGeom>
        </p:spPr>
      </p:pic>
    </p:spTree>
    <p:extLst>
      <p:ext uri="{BB962C8B-B14F-4D97-AF65-F5344CB8AC3E}">
        <p14:creationId xmlns:p14="http://schemas.microsoft.com/office/powerpoint/2010/main" val="3797845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2800" y="0"/>
            <a:ext cx="8077200" cy="6858000"/>
          </a:xfrm>
          <a:prstGeom prst="rect">
            <a:avLst/>
          </a:prstGeom>
        </p:spPr>
      </p:pic>
    </p:spTree>
    <p:extLst>
      <p:ext uri="{BB962C8B-B14F-4D97-AF65-F5344CB8AC3E}">
        <p14:creationId xmlns:p14="http://schemas.microsoft.com/office/powerpoint/2010/main" val="1825048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7575" y="80962"/>
            <a:ext cx="5276850" cy="6696075"/>
          </a:xfrm>
          <a:prstGeom prst="rect">
            <a:avLst/>
          </a:prstGeom>
        </p:spPr>
      </p:pic>
      <p:sp>
        <p:nvSpPr>
          <p:cNvPr id="3" name="Rectangle 2"/>
          <p:cNvSpPr/>
          <p:nvPr/>
        </p:nvSpPr>
        <p:spPr>
          <a:xfrm>
            <a:off x="901700" y="5901035"/>
            <a:ext cx="10807700" cy="369332"/>
          </a:xfrm>
          <a:prstGeom prst="rect">
            <a:avLst/>
          </a:prstGeom>
          <a:ln w="38100">
            <a:solidFill>
              <a:srgbClr val="009900"/>
            </a:solidFill>
          </a:ln>
        </p:spPr>
        <p:txBody>
          <a:bodyPr wrap="square">
            <a:spAutoFit/>
          </a:bodyPr>
          <a:lstStyle/>
          <a:p>
            <a:r>
              <a:rPr lang="en-US" b="1" u="sng" dirty="0">
                <a:solidFill>
                  <a:srgbClr val="0000FF"/>
                </a:solidFill>
                <a:latin typeface="Arial" panose="020B0604020202020204" pitchFamily="34" charset="0"/>
                <a:cs typeface="Arial" panose="020B0604020202020204" pitchFamily="34" charset="0"/>
              </a:rPr>
              <a:t>http://www.rcocdd.com/wp-content/uploads/Spring2016Transition-Planning-The-Basics-2016.pdf</a:t>
            </a:r>
          </a:p>
        </p:txBody>
      </p:sp>
    </p:spTree>
    <p:extLst>
      <p:ext uri="{BB962C8B-B14F-4D97-AF65-F5344CB8AC3E}">
        <p14:creationId xmlns:p14="http://schemas.microsoft.com/office/powerpoint/2010/main" val="3097574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1143000"/>
            <a:ext cx="10901667" cy="5384675"/>
          </a:xfrm>
        </p:spPr>
        <p:txBody>
          <a:bodyPr>
            <a:normAutofit fontScale="92500"/>
          </a:bodyPr>
          <a:lstStyle/>
          <a:p>
            <a:pPr marL="406400" indent="-355600">
              <a:defRPr/>
            </a:pPr>
            <a:r>
              <a:rPr lang="en-US" sz="2200" b="1" dirty="0">
                <a:solidFill>
                  <a:schemeClr val="tx1"/>
                </a:solidFill>
                <a:latin typeface="Arial" panose="020B0604020202020204" pitchFamily="34" charset="0"/>
                <a:cs typeface="Arial" panose="020B0604020202020204" pitchFamily="34" charset="0"/>
              </a:rPr>
              <a:t>Intent:  to develop a resource that summarizes mandates </a:t>
            </a:r>
          </a:p>
          <a:p>
            <a:pPr>
              <a:defRPr/>
            </a:pPr>
            <a:r>
              <a:rPr lang="en-US" sz="2200" b="1" dirty="0">
                <a:solidFill>
                  <a:schemeClr val="tx1"/>
                </a:solidFill>
                <a:latin typeface="Arial" panose="020B0604020202020204" pitchFamily="34" charset="0"/>
                <a:cs typeface="Arial" panose="020B0604020202020204" pitchFamily="34" charset="0"/>
              </a:rPr>
              <a:t>  Recognize transition is a process, not a document  </a:t>
            </a:r>
          </a:p>
          <a:p>
            <a:pPr marL="406400" indent="-406400">
              <a:defRPr/>
            </a:pPr>
            <a:r>
              <a:rPr lang="en-US" sz="2200" b="1" dirty="0">
                <a:solidFill>
                  <a:schemeClr val="tx1"/>
                </a:solidFill>
                <a:latin typeface="Arial" panose="020B0604020202020204" pitchFamily="34" charset="0"/>
                <a:cs typeface="Arial" panose="020B0604020202020204" pitchFamily="34" charset="0"/>
              </a:rPr>
              <a:t>Verify increasing focus on research and evidence-based best practices that have been validated as helpful in achieving outcomes</a:t>
            </a:r>
          </a:p>
          <a:p>
            <a:pPr marL="406400" indent="-406400">
              <a:defRPr/>
            </a:pPr>
            <a:r>
              <a:rPr lang="en-US" sz="2200" b="1" dirty="0">
                <a:solidFill>
                  <a:schemeClr val="tx1"/>
                </a:solidFill>
                <a:latin typeface="Arial" panose="020B0604020202020204" pitchFamily="34" charset="0"/>
                <a:cs typeface="Arial" panose="020B0604020202020204" pitchFamily="34" charset="0"/>
              </a:rPr>
              <a:t>Use as a planning tool:  evaluation of current practice and potential areas of improvement</a:t>
            </a:r>
          </a:p>
          <a:p>
            <a:pPr marL="406400" indent="-406400">
              <a:defRPr/>
            </a:pPr>
            <a:r>
              <a:rPr lang="en-US" sz="2200" b="1" dirty="0">
                <a:solidFill>
                  <a:schemeClr val="tx1"/>
                </a:solidFill>
                <a:latin typeface="Arial" panose="020B0604020202020204" pitchFamily="34" charset="0"/>
                <a:cs typeface="Arial" panose="020B0604020202020204" pitchFamily="34" charset="0"/>
              </a:rPr>
              <a:t>Designed to show the connection between the mandate and using research to achieve outcomes</a:t>
            </a:r>
          </a:p>
          <a:p>
            <a:pPr>
              <a:defRPr/>
            </a:pPr>
            <a:r>
              <a:rPr lang="en-US" sz="2200" b="1" dirty="0">
                <a:solidFill>
                  <a:schemeClr val="tx1"/>
                </a:solidFill>
                <a:latin typeface="Arial" panose="020B0604020202020204" pitchFamily="34" charset="0"/>
                <a:cs typeface="Arial" panose="020B0604020202020204" pitchFamily="34" charset="0"/>
              </a:rPr>
              <a:t>  Highlights an array of evidenced-based practices, tools and resources</a:t>
            </a:r>
          </a:p>
          <a:p>
            <a:pPr marL="336550" indent="-336550">
              <a:defRPr/>
            </a:pPr>
            <a:r>
              <a:rPr lang="en-US" sz="2200" b="1" dirty="0">
                <a:solidFill>
                  <a:schemeClr val="tx1"/>
                </a:solidFill>
                <a:latin typeface="Arial" panose="020B0604020202020204" pitchFamily="34" charset="0"/>
                <a:cs typeface="Arial" panose="020B0604020202020204" pitchFamily="34" charset="0"/>
              </a:rPr>
              <a:t> Is researched-based</a:t>
            </a:r>
          </a:p>
          <a:p>
            <a:pPr marL="336550" indent="-336550">
              <a:defRPr/>
            </a:pPr>
            <a:r>
              <a:rPr lang="en-US" sz="2200" b="1" dirty="0">
                <a:solidFill>
                  <a:schemeClr val="tx1"/>
                </a:solidFill>
                <a:latin typeface="Arial" panose="020B0604020202020204" pitchFamily="34" charset="0"/>
                <a:cs typeface="Arial" panose="020B0604020202020204" pitchFamily="34" charset="0"/>
              </a:rPr>
              <a:t>Available to download  on the RCOC Website </a:t>
            </a:r>
            <a:r>
              <a:rPr lang="en-US" sz="2200" b="1" u="sng" dirty="0">
                <a:solidFill>
                  <a:srgbClr val="0000FF"/>
                </a:solidFill>
                <a:latin typeface="Arial" panose="020B0604020202020204" pitchFamily="34" charset="0"/>
                <a:cs typeface="Arial" panose="020B0604020202020204" pitchFamily="34" charset="0"/>
              </a:rPr>
              <a:t>http://www.rcocdd.com/wp-content/uploads/Spring2016Transition-Planning-The-Basics-2016.pdf</a:t>
            </a:r>
            <a:endParaRPr lang="en-US" sz="2000" b="1" dirty="0">
              <a:solidFill>
                <a:srgbClr val="00B0F0"/>
              </a:solidFill>
              <a:latin typeface="Arial" panose="020B0604020202020204" pitchFamily="34" charset="0"/>
              <a:cs typeface="Arial" panose="020B0604020202020204" pitchFamily="34" charset="0"/>
            </a:endParaRPr>
          </a:p>
          <a:p>
            <a:pPr marL="0" indent="0">
              <a:buNone/>
              <a:defRPr/>
            </a:pPr>
            <a:r>
              <a:rPr lang="en-US" sz="2000" b="1" dirty="0">
                <a:solidFill>
                  <a:srgbClr val="9900CC"/>
                </a:solidFill>
                <a:latin typeface="Arial" panose="020B0604020202020204" pitchFamily="34" charset="0"/>
                <a:cs typeface="Arial" panose="020B0604020202020204" pitchFamily="34" charset="0"/>
              </a:rPr>
              <a:t>                                      California Transition Alliance, Sue Sawyer, 2016                    </a:t>
            </a:r>
            <a:r>
              <a:rPr lang="en-US" sz="2000" dirty="0">
                <a:solidFill>
                  <a:schemeClr val="tx1"/>
                </a:solidFill>
                <a:latin typeface="Arial" panose="020B0604020202020204" pitchFamily="34" charset="0"/>
                <a:cs typeface="Arial" panose="020B0604020202020204" pitchFamily="34" charset="0"/>
              </a:rPr>
              <a:t>			</a:t>
            </a:r>
          </a:p>
          <a:p>
            <a:pPr marL="406400" indent="-406400">
              <a:defRPr/>
            </a:pPr>
            <a:endParaRPr lang="en-US" sz="2000" dirty="0">
              <a:cs typeface="Arial" panose="020B0604020202020204" pitchFamily="34" charset="0"/>
            </a:endParaRPr>
          </a:p>
        </p:txBody>
      </p:sp>
      <p:sp>
        <p:nvSpPr>
          <p:cNvPr id="2" name="Title 1"/>
          <p:cNvSpPr>
            <a:spLocks noGrp="1"/>
          </p:cNvSpPr>
          <p:nvPr>
            <p:ph type="title"/>
          </p:nvPr>
        </p:nvSpPr>
        <p:spPr>
          <a:xfrm>
            <a:off x="396390" y="552450"/>
            <a:ext cx="10914241" cy="590550"/>
          </a:xfrm>
        </p:spPr>
        <p:txBody>
          <a:bodyPr>
            <a:noAutofit/>
          </a:bodyPr>
          <a:lstStyle/>
          <a:p>
            <a:pPr algn="r">
              <a:defRPr/>
            </a:pPr>
            <a:r>
              <a:rPr lang="en-US" sz="3600" b="1" dirty="0">
                <a:solidFill>
                  <a:srgbClr val="0000FF"/>
                </a:solidFill>
                <a:latin typeface="Arial" panose="020B0604020202020204" pitchFamily="34" charset="0"/>
                <a:cs typeface="Arial" panose="020B0604020202020204" pitchFamily="34" charset="0"/>
              </a:rPr>
              <a:t>The Guide - Transition Planning: The Basics</a:t>
            </a:r>
          </a:p>
        </p:txBody>
      </p:sp>
    </p:spTree>
    <p:extLst>
      <p:ext uri="{BB962C8B-B14F-4D97-AF65-F5344CB8AC3E}">
        <p14:creationId xmlns:p14="http://schemas.microsoft.com/office/powerpoint/2010/main" val="3725960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itle 1"/>
          <p:cNvSpPr>
            <a:spLocks noGrp="1"/>
          </p:cNvSpPr>
          <p:nvPr>
            <p:ph type="title"/>
          </p:nvPr>
        </p:nvSpPr>
        <p:spPr>
          <a:xfrm>
            <a:off x="1879256" y="424248"/>
            <a:ext cx="8007693" cy="914400"/>
          </a:xfrm>
        </p:spPr>
        <p:txBody>
          <a:bodyPr>
            <a:normAutofit fontScale="90000"/>
          </a:bodyPr>
          <a:lstStyle/>
          <a:p>
            <a:pPr algn="ctr">
              <a:defRPr/>
            </a:pPr>
            <a:r>
              <a:rPr lang="en-US" b="1" dirty="0">
                <a:solidFill>
                  <a:srgbClr val="0000FF"/>
                </a:solidFill>
                <a:latin typeface="Arial" panose="020B0604020202020204" pitchFamily="34" charset="0"/>
                <a:ea typeface="ＭＳ Ｐゴシック" panose="020B0600070205080204" pitchFamily="34" charset="-128"/>
                <a:cs typeface="Arial" panose="020B0604020202020204" pitchFamily="34" charset="0"/>
              </a:rPr>
              <a:t>Student Participation in the IEP</a:t>
            </a:r>
          </a:p>
        </p:txBody>
      </p:sp>
      <p:sp>
        <p:nvSpPr>
          <p:cNvPr id="3" name="Content Placeholder 2"/>
          <p:cNvSpPr>
            <a:spLocks noGrp="1"/>
          </p:cNvSpPr>
          <p:nvPr>
            <p:ph idx="1"/>
          </p:nvPr>
        </p:nvSpPr>
        <p:spPr>
          <a:xfrm>
            <a:off x="650789" y="1429265"/>
            <a:ext cx="10943967" cy="4953000"/>
          </a:xfrm>
        </p:spPr>
        <p:txBody>
          <a:bodyPr>
            <a:normAutofit fontScale="92500" lnSpcReduction="10000"/>
          </a:bodyPr>
          <a:lstStyle/>
          <a:p>
            <a:pPr marL="0" indent="0">
              <a:buNone/>
              <a:defRPr/>
            </a:pPr>
            <a:r>
              <a:rPr lang="en-US" b="1" dirty="0">
                <a:solidFill>
                  <a:srgbClr val="FF0000"/>
                </a:solidFill>
                <a:latin typeface="Arial" panose="020B0604020202020204" pitchFamily="34" charset="0"/>
                <a:cs typeface="Arial" panose="020B0604020202020204" pitchFamily="34" charset="0"/>
              </a:rPr>
              <a:t>The Transition Coalition identifies five levels of student participation in the IEP:</a:t>
            </a:r>
          </a:p>
          <a:p>
            <a:pPr marL="0" indent="0">
              <a:buNone/>
              <a:defRPr/>
            </a:pPr>
            <a:endParaRPr lang="en-US" b="1" dirty="0">
              <a:cs typeface="Arial" panose="020B0604020202020204" pitchFamily="34" charset="0"/>
            </a:endParaRPr>
          </a:p>
          <a:p>
            <a:pPr>
              <a:defRPr/>
            </a:pPr>
            <a:r>
              <a:rPr lang="en-US" b="1" dirty="0">
                <a:latin typeface="Arial" panose="020B0604020202020204" pitchFamily="34" charset="0"/>
                <a:cs typeface="Arial" panose="020B0604020202020204" pitchFamily="34" charset="0"/>
              </a:rPr>
              <a:t>Student input provided indirectly based on a questionnaire or survey.</a:t>
            </a:r>
          </a:p>
          <a:p>
            <a:pP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Passive observer (in the room, avoids the conversation).</a:t>
            </a:r>
          </a:p>
          <a:p>
            <a:pPr marL="274320" indent="-274320">
              <a:buFont typeface="Wingdings 2"/>
              <a:buChar cha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Reluctant participant (responds to direct questions).</a:t>
            </a:r>
          </a:p>
          <a:p>
            <a:pP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Self-advocate (practices self-advocacy skills). </a:t>
            </a:r>
          </a:p>
          <a:p>
            <a:pPr marL="274320" indent="-274320">
              <a:buFont typeface="Wingdings 2"/>
              <a:buChar cha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Leader (demonstrates leadership skills in the IEP).</a:t>
            </a:r>
          </a:p>
          <a:p>
            <a:pPr marL="0" indent="0">
              <a:buNone/>
              <a:defRPr/>
            </a:pPr>
            <a:endParaRPr lang="en-US" sz="2600" dirty="0"/>
          </a:p>
          <a:p>
            <a:pPr>
              <a:defRPr/>
            </a:pPr>
            <a:endParaRPr lang="en-US" dirty="0"/>
          </a:p>
        </p:txBody>
      </p:sp>
    </p:spTree>
    <p:extLst>
      <p:ext uri="{BB962C8B-B14F-4D97-AF65-F5344CB8AC3E}">
        <p14:creationId xmlns:p14="http://schemas.microsoft.com/office/powerpoint/2010/main" val="3916634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solidFill>
                  <a:srgbClr val="0000FF"/>
                </a:solidFill>
                <a:latin typeface="Arial Black" panose="020B0A04020102020204" pitchFamily="34" charset="0"/>
              </a:rPr>
              <a:t>Self Advocacy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7619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04595" y="219163"/>
            <a:ext cx="6936377" cy="1371600"/>
          </a:xfrm>
          <a:prstGeom prst="rect">
            <a:avLst/>
          </a:prstGeom>
        </p:spPr>
      </p:pic>
      <p:sp>
        <p:nvSpPr>
          <p:cNvPr id="2" name="Title 1"/>
          <p:cNvSpPr>
            <a:spLocks noGrp="1"/>
          </p:cNvSpPr>
          <p:nvPr>
            <p:ph type="title"/>
          </p:nvPr>
        </p:nvSpPr>
        <p:spPr>
          <a:xfrm>
            <a:off x="1298452" y="751836"/>
            <a:ext cx="9601196" cy="1677855"/>
          </a:xfrm>
        </p:spPr>
        <p:txBody>
          <a:bodyPr>
            <a:normAutofit fontScale="90000"/>
          </a:bodyPr>
          <a:lstStyle/>
          <a:p>
            <a:pPr algn="l"/>
            <a:br>
              <a:rPr lang="en-US" sz="1000" dirty="0"/>
            </a:br>
            <a:br>
              <a:rPr lang="en-US" sz="1000" dirty="0"/>
            </a:br>
            <a:br>
              <a:rPr lang="en-US" sz="1000" dirty="0"/>
            </a:br>
            <a:br>
              <a:rPr lang="en-US" sz="1000" dirty="0"/>
            </a:br>
            <a:br>
              <a:rPr lang="en-US" sz="1000" dirty="0"/>
            </a:br>
            <a:br>
              <a:rPr lang="en-US" sz="1000" dirty="0"/>
            </a:br>
            <a:br>
              <a:rPr lang="en-US" sz="1000" dirty="0"/>
            </a:br>
            <a:r>
              <a:rPr lang="en-US" sz="2400" b="1" dirty="0">
                <a:solidFill>
                  <a:srgbClr val="0000FF"/>
                </a:solidFill>
                <a:latin typeface="Calibri" panose="020F0502020204030204" pitchFamily="34" charset="0"/>
              </a:rPr>
              <a:t>Self-Advocacy means taking the responsibility for communicating one’s needs and in a straightforward manner to others.  It is a set of sills that includes:</a:t>
            </a:r>
          </a:p>
        </p:txBody>
      </p:sp>
      <p:sp>
        <p:nvSpPr>
          <p:cNvPr id="3" name="Content Placeholder 2"/>
          <p:cNvSpPr>
            <a:spLocks noGrp="1"/>
          </p:cNvSpPr>
          <p:nvPr>
            <p:ph sz="half" idx="1"/>
          </p:nvPr>
        </p:nvSpPr>
        <p:spPr/>
        <p:txBody>
          <a:bodyPr>
            <a:noAutofit/>
          </a:bodyPr>
          <a:lstStyle/>
          <a:p>
            <a:r>
              <a:rPr lang="en-US" sz="2800" b="1" dirty="0">
                <a:latin typeface="Calibri" panose="020F0502020204030204" pitchFamily="34" charset="0"/>
              </a:rPr>
              <a:t>Speaking up for yourself</a:t>
            </a:r>
          </a:p>
          <a:p>
            <a:r>
              <a:rPr lang="en-US" sz="2800" b="1" dirty="0">
                <a:latin typeface="Calibri" panose="020F0502020204030204" pitchFamily="34" charset="0"/>
              </a:rPr>
              <a:t>Communicating your needs and wishes</a:t>
            </a:r>
          </a:p>
          <a:p>
            <a:r>
              <a:rPr lang="en-US" sz="2800" b="1" dirty="0">
                <a:latin typeface="Calibri" panose="020F0502020204030204" pitchFamily="34" charset="0"/>
              </a:rPr>
              <a:t>Being able to listen to the opinions of others, even when their opinions differ from yours</a:t>
            </a:r>
          </a:p>
        </p:txBody>
      </p:sp>
      <p:sp>
        <p:nvSpPr>
          <p:cNvPr id="4" name="Content Placeholder 3"/>
          <p:cNvSpPr>
            <a:spLocks noGrp="1"/>
          </p:cNvSpPr>
          <p:nvPr>
            <p:ph sz="half" idx="2"/>
          </p:nvPr>
        </p:nvSpPr>
        <p:spPr>
          <a:xfrm>
            <a:off x="6181343" y="2560320"/>
            <a:ext cx="5209467" cy="3310128"/>
          </a:xfrm>
        </p:spPr>
        <p:txBody>
          <a:bodyPr>
            <a:normAutofit/>
          </a:bodyPr>
          <a:lstStyle/>
          <a:p>
            <a:r>
              <a:rPr lang="en-US" sz="2800" b="1" dirty="0">
                <a:latin typeface="Calibri" panose="020F0502020204030204" pitchFamily="34" charset="0"/>
              </a:rPr>
              <a:t>Having a sense of self-respect</a:t>
            </a:r>
          </a:p>
          <a:p>
            <a:r>
              <a:rPr lang="en-US" sz="2800" b="1" dirty="0">
                <a:latin typeface="Calibri" panose="020F0502020204030204" pitchFamily="34" charset="0"/>
              </a:rPr>
              <a:t>Taking responsibility for yourself</a:t>
            </a:r>
          </a:p>
          <a:p>
            <a:r>
              <a:rPr lang="en-US" sz="2800" b="1" dirty="0">
                <a:latin typeface="Calibri" panose="020F0502020204030204" pitchFamily="34" charset="0"/>
              </a:rPr>
              <a:t>Knowing your rights</a:t>
            </a:r>
          </a:p>
          <a:p>
            <a:r>
              <a:rPr lang="en-US" sz="2800" b="1" dirty="0">
                <a:latin typeface="Calibri" panose="020F0502020204030204" pitchFamily="34" charset="0"/>
              </a:rPr>
              <a:t>Knowing where to get help or who to go to with a question</a:t>
            </a:r>
          </a:p>
          <a:p>
            <a:endParaRPr lang="en-US" dirty="0"/>
          </a:p>
        </p:txBody>
      </p:sp>
      <p:sp>
        <p:nvSpPr>
          <p:cNvPr id="6" name="Rectangle 5"/>
          <p:cNvSpPr/>
          <p:nvPr/>
        </p:nvSpPr>
        <p:spPr>
          <a:xfrm>
            <a:off x="2902689" y="5870448"/>
            <a:ext cx="6100426" cy="584775"/>
          </a:xfrm>
          <a:prstGeom prst="rect">
            <a:avLst/>
          </a:prstGeom>
        </p:spPr>
        <p:txBody>
          <a:bodyPr wrap="square">
            <a:spAutoFit/>
          </a:bodyPr>
          <a:lstStyle/>
          <a:p>
            <a:r>
              <a:rPr lang="en-US" sz="3200" b="1" u="sng" dirty="0">
                <a:solidFill>
                  <a:srgbClr val="0000FF"/>
                </a:solidFill>
                <a:latin typeface="Calibri" panose="020F0502020204030204" pitchFamily="34" charset="0"/>
              </a:rPr>
              <a:t>http://www.pacer.org/transition</a:t>
            </a:r>
            <a:r>
              <a:rPr lang="en-US" sz="3200" b="1" u="sng" dirty="0">
                <a:solidFill>
                  <a:srgbClr val="0000FF"/>
                </a:solidFill>
              </a:rPr>
              <a:t>/</a:t>
            </a:r>
          </a:p>
        </p:txBody>
      </p:sp>
    </p:spTree>
    <p:extLst>
      <p:ext uri="{BB962C8B-B14F-4D97-AF65-F5344CB8AC3E}">
        <p14:creationId xmlns:p14="http://schemas.microsoft.com/office/powerpoint/2010/main" val="371104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549706"/>
            <a:ext cx="9998057" cy="1303867"/>
          </a:xfrm>
        </p:spPr>
        <p:txBody>
          <a:bodyPr>
            <a:normAutofit fontScale="90000"/>
          </a:bodyPr>
          <a:lstStyle/>
          <a:p>
            <a:pPr marL="484632">
              <a:defRPr/>
            </a:pPr>
            <a:r>
              <a:rPr lang="en-US" sz="5400" b="1" dirty="0">
                <a:solidFill>
                  <a:srgbClr val="0000FF"/>
                </a:solidFill>
                <a:latin typeface="Arial" panose="020B0604020202020204" pitchFamily="34" charset="0"/>
                <a:cs typeface="Arial" panose="020B0604020202020204" pitchFamily="34" charset="0"/>
              </a:rPr>
              <a:t>National Statistics</a:t>
            </a:r>
            <a:br>
              <a:rPr lang="en-US" sz="5400" b="1" dirty="0">
                <a:solidFill>
                  <a:srgbClr val="0000FF"/>
                </a:solidFill>
                <a:latin typeface="Arial" panose="020B0604020202020204" pitchFamily="34" charset="0"/>
                <a:cs typeface="Arial" panose="020B0604020202020204" pitchFamily="34" charset="0"/>
              </a:rPr>
            </a:br>
            <a:r>
              <a:rPr lang="en-US" sz="5400" b="1" dirty="0">
                <a:solidFill>
                  <a:srgbClr val="0000FF"/>
                </a:solidFill>
                <a:latin typeface="Arial" panose="020B0604020202020204" pitchFamily="34" charset="0"/>
                <a:cs typeface="Arial" panose="020B0604020202020204" pitchFamily="34" charset="0"/>
              </a:rPr>
              <a:t>Social Security Administration</a:t>
            </a:r>
          </a:p>
        </p:txBody>
      </p:sp>
      <p:sp>
        <p:nvSpPr>
          <p:cNvPr id="15362" name="Content Placeholder 2"/>
          <p:cNvSpPr>
            <a:spLocks noGrp="1"/>
          </p:cNvSpPr>
          <p:nvPr>
            <p:ph idx="1"/>
          </p:nvPr>
        </p:nvSpPr>
        <p:spPr>
          <a:xfrm>
            <a:off x="948424" y="2417754"/>
            <a:ext cx="9578436" cy="3949700"/>
          </a:xfrm>
        </p:spPr>
        <p:txBody>
          <a:bodyPr/>
          <a:lstStyle/>
          <a:p>
            <a:pPr eaLnBrk="1" hangingPunct="1"/>
            <a:r>
              <a:rPr lang="en-US" altLang="en-US" sz="3200" b="1" dirty="0">
                <a:latin typeface="Arial" panose="020B0604020202020204" pitchFamily="34" charset="0"/>
                <a:cs typeface="Arial" panose="020B0604020202020204" pitchFamily="34" charset="0"/>
              </a:rPr>
              <a:t>Each year </a:t>
            </a:r>
            <a:r>
              <a:rPr lang="en-US" altLang="en-US" sz="3200" b="1" dirty="0">
                <a:solidFill>
                  <a:srgbClr val="FF0000"/>
                </a:solidFill>
                <a:latin typeface="Arial" panose="020B0604020202020204" pitchFamily="34" charset="0"/>
                <a:cs typeface="Arial" panose="020B0604020202020204" pitchFamily="34" charset="0"/>
              </a:rPr>
              <a:t>7.5 million </a:t>
            </a:r>
            <a:r>
              <a:rPr lang="en-US" altLang="en-US" sz="3200" b="1" dirty="0">
                <a:latin typeface="Arial" panose="020B0604020202020204" pitchFamily="34" charset="0"/>
                <a:cs typeface="Arial" panose="020B0604020202020204" pitchFamily="34" charset="0"/>
              </a:rPr>
              <a:t>Americans with disabilities draw </a:t>
            </a:r>
            <a:r>
              <a:rPr lang="en-US" altLang="en-US" sz="3200" b="1" dirty="0">
                <a:solidFill>
                  <a:srgbClr val="FF0000"/>
                </a:solidFill>
                <a:latin typeface="Arial" panose="020B0604020202020204" pitchFamily="34" charset="0"/>
                <a:cs typeface="Arial" panose="020B0604020202020204" pitchFamily="34" charset="0"/>
              </a:rPr>
              <a:t>$73 billion </a:t>
            </a:r>
            <a:r>
              <a:rPr lang="en-US" altLang="en-US" sz="3200" b="1" dirty="0">
                <a:latin typeface="Arial" panose="020B0604020202020204" pitchFamily="34" charset="0"/>
                <a:cs typeface="Arial" panose="020B0604020202020204" pitchFamily="34" charset="0"/>
              </a:rPr>
              <a:t>from the Social Security Administration (SSA)</a:t>
            </a:r>
            <a:endParaRPr lang="en-US" altLang="en-US" sz="1000" b="1" dirty="0">
              <a:latin typeface="Arial" panose="020B0604020202020204" pitchFamily="34" charset="0"/>
              <a:cs typeface="Arial" panose="020B0604020202020204" pitchFamily="34" charset="0"/>
            </a:endParaRPr>
          </a:p>
          <a:p>
            <a:pPr marL="0" indent="0" eaLnBrk="1" hangingPunct="1">
              <a:buNone/>
            </a:pPr>
            <a:endParaRPr lang="en-US" altLang="en-US" sz="3200" b="1" dirty="0">
              <a:latin typeface="Arial" panose="020B0604020202020204" pitchFamily="34" charset="0"/>
              <a:cs typeface="Arial" panose="020B0604020202020204" pitchFamily="34" charset="0"/>
            </a:endParaRPr>
          </a:p>
          <a:p>
            <a:pPr eaLnBrk="1" hangingPunct="1"/>
            <a:r>
              <a:rPr lang="en-US" altLang="en-US" sz="3200" b="1" dirty="0">
                <a:latin typeface="Arial" panose="020B0604020202020204" pitchFamily="34" charset="0"/>
                <a:cs typeface="Arial" panose="020B0604020202020204" pitchFamily="34" charset="0"/>
              </a:rPr>
              <a:t>… less than </a:t>
            </a:r>
            <a:r>
              <a:rPr lang="en-US" altLang="en-US" sz="3200" b="1" dirty="0">
                <a:solidFill>
                  <a:srgbClr val="FF0000"/>
                </a:solidFill>
                <a:latin typeface="Arial" panose="020B0604020202020204" pitchFamily="34" charset="0"/>
                <a:cs typeface="Arial" panose="020B0604020202020204" pitchFamily="34" charset="0"/>
              </a:rPr>
              <a:t>1% </a:t>
            </a:r>
            <a:r>
              <a:rPr lang="en-US" altLang="en-US" sz="3200" b="1" dirty="0">
                <a:latin typeface="Arial" panose="020B0604020202020204" pitchFamily="34" charset="0"/>
                <a:cs typeface="Arial" panose="020B0604020202020204" pitchFamily="34" charset="0"/>
              </a:rPr>
              <a:t>of these individuals ever become self-supporting through employment</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0A83E2B3-9EE7-44FC-819F-20073A753414}" type="slidenum">
              <a:rPr lang="en-US" altLang="en-US" sz="1400"/>
              <a:pPr>
                <a:spcBef>
                  <a:spcPct val="0"/>
                </a:spcBef>
                <a:buClrTx/>
                <a:buSzTx/>
                <a:buFontTx/>
                <a:buNone/>
              </a:pPr>
              <a:t>4</a:t>
            </a:fld>
            <a:endParaRPr lang="en-US" altLang="en-US" sz="1400" dirty="0"/>
          </a:p>
        </p:txBody>
      </p:sp>
    </p:spTree>
    <p:extLst>
      <p:ext uri="{BB962C8B-B14F-4D97-AF65-F5344CB8AC3E}">
        <p14:creationId xmlns:p14="http://schemas.microsoft.com/office/powerpoint/2010/main" val="2667937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fade">
                                      <p:cBhvr>
                                        <p:cTn id="12"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3630" y="185737"/>
            <a:ext cx="6803022" cy="6486525"/>
          </a:xfrm>
          <a:prstGeom prst="rect">
            <a:avLst/>
          </a:prstGeom>
        </p:spPr>
      </p:pic>
    </p:spTree>
    <p:extLst>
      <p:ext uri="{BB962C8B-B14F-4D97-AF65-F5344CB8AC3E}">
        <p14:creationId xmlns:p14="http://schemas.microsoft.com/office/powerpoint/2010/main" val="4228567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4189" y="166255"/>
            <a:ext cx="7581207" cy="6691745"/>
          </a:xfrm>
          <a:prstGeom prst="rect">
            <a:avLst/>
          </a:prstGeom>
        </p:spPr>
      </p:pic>
    </p:spTree>
    <p:extLst>
      <p:ext uri="{BB962C8B-B14F-4D97-AF65-F5344CB8AC3E}">
        <p14:creationId xmlns:p14="http://schemas.microsoft.com/office/powerpoint/2010/main" val="605268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7069" y="157827"/>
            <a:ext cx="7141038" cy="6508787"/>
          </a:xfrm>
          <a:prstGeom prst="rect">
            <a:avLst/>
          </a:prstGeom>
        </p:spPr>
      </p:pic>
    </p:spTree>
    <p:extLst>
      <p:ext uri="{BB962C8B-B14F-4D97-AF65-F5344CB8AC3E}">
        <p14:creationId xmlns:p14="http://schemas.microsoft.com/office/powerpoint/2010/main" val="133727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itle 1"/>
          <p:cNvSpPr>
            <a:spLocks noGrp="1"/>
          </p:cNvSpPr>
          <p:nvPr>
            <p:ph type="title"/>
          </p:nvPr>
        </p:nvSpPr>
        <p:spPr>
          <a:xfrm>
            <a:off x="2696077" y="425116"/>
            <a:ext cx="6229350" cy="914400"/>
          </a:xfrm>
        </p:spPr>
        <p:txBody>
          <a:bodyPr/>
          <a:lstStyle/>
          <a:p>
            <a:pPr algn="ctr">
              <a:defRPr/>
            </a:pPr>
            <a:r>
              <a:rPr lang="en-US" b="1" dirty="0">
                <a:solidFill>
                  <a:srgbClr val="0000FF"/>
                </a:solidFill>
                <a:latin typeface="Arial" panose="020B0604020202020204" pitchFamily="34" charset="0"/>
                <a:ea typeface="ＭＳ Ｐゴシック" panose="020B0600070205080204" pitchFamily="34" charset="-128"/>
                <a:cs typeface="Arial" panose="020B0604020202020204" pitchFamily="34" charset="0"/>
              </a:rPr>
              <a:t>Age of Majority</a:t>
            </a:r>
          </a:p>
        </p:txBody>
      </p:sp>
      <p:sp>
        <p:nvSpPr>
          <p:cNvPr id="3" name="Content Placeholder 2"/>
          <p:cNvSpPr>
            <a:spLocks noGrp="1"/>
          </p:cNvSpPr>
          <p:nvPr>
            <p:ph idx="1"/>
          </p:nvPr>
        </p:nvSpPr>
        <p:spPr>
          <a:xfrm>
            <a:off x="850232" y="1299410"/>
            <a:ext cx="10663989" cy="4953000"/>
          </a:xfrm>
        </p:spPr>
        <p:txBody>
          <a:bodyPr>
            <a:normAutofit lnSpcReduction="10000"/>
          </a:bodyPr>
          <a:lstStyle/>
          <a:p>
            <a:pPr marL="0" indent="0">
              <a:buNone/>
              <a:defRPr/>
            </a:pPr>
            <a:r>
              <a:rPr lang="en-US" sz="3000" b="1" dirty="0">
                <a:latin typeface="Arial" panose="020B0604020202020204" pitchFamily="34" charset="0"/>
                <a:cs typeface="Arial" panose="020B0604020202020204" pitchFamily="34" charset="0"/>
              </a:rPr>
              <a:t>When a child reaches the age of majority, he/she should:</a:t>
            </a:r>
          </a:p>
          <a:p>
            <a:pPr marL="0" indent="0">
              <a:buNone/>
              <a:defRPr/>
            </a:pPr>
            <a:r>
              <a:rPr lang="en-US" b="1" dirty="0">
                <a:solidFill>
                  <a:srgbClr val="FF0000"/>
                </a:solidFill>
                <a:latin typeface="Arial" panose="020B0604020202020204" pitchFamily="34" charset="0"/>
                <a:cs typeface="Arial" panose="020B0604020202020204" pitchFamily="34" charset="0"/>
              </a:rPr>
              <a:t>18 Years Old</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Understand their disability</a:t>
            </a:r>
          </a:p>
          <a:p>
            <a:pPr>
              <a:defRPr/>
            </a:pPr>
            <a:r>
              <a:rPr lang="en-US" dirty="0">
                <a:latin typeface="Arial" panose="020B0604020202020204" pitchFamily="34" charset="0"/>
                <a:cs typeface="Arial" panose="020B0604020202020204" pitchFamily="34" charset="0"/>
              </a:rPr>
              <a:t>Advocate for themselves</a:t>
            </a:r>
          </a:p>
          <a:p>
            <a:pPr>
              <a:defRPr/>
            </a:pPr>
            <a:r>
              <a:rPr lang="en-US" dirty="0">
                <a:latin typeface="Arial" panose="020B0604020202020204" pitchFamily="34" charset="0"/>
                <a:cs typeface="Arial" panose="020B0604020202020204" pitchFamily="34" charset="0"/>
              </a:rPr>
              <a:t>Understand why they receive special education services</a:t>
            </a:r>
          </a:p>
          <a:p>
            <a:pPr>
              <a:defRPr/>
            </a:pPr>
            <a:r>
              <a:rPr lang="en-US" dirty="0">
                <a:latin typeface="Arial" panose="020B0604020202020204" pitchFamily="34" charset="0"/>
                <a:cs typeface="Arial" panose="020B0604020202020204" pitchFamily="34" charset="0"/>
              </a:rPr>
              <a:t>Participate/lead their IEP meetings</a:t>
            </a:r>
          </a:p>
          <a:p>
            <a:pPr>
              <a:defRPr/>
            </a:pPr>
            <a:r>
              <a:rPr lang="en-US" dirty="0">
                <a:latin typeface="Arial" panose="020B0604020202020204" pitchFamily="34" charset="0"/>
                <a:cs typeface="Arial" panose="020B0604020202020204" pitchFamily="34" charset="0"/>
              </a:rPr>
              <a:t>Be involved in the interpretation of test results</a:t>
            </a:r>
          </a:p>
          <a:p>
            <a:pPr>
              <a:defRPr/>
            </a:pPr>
            <a:r>
              <a:rPr lang="en-US" dirty="0">
                <a:latin typeface="Arial" panose="020B0604020202020204" pitchFamily="34" charset="0"/>
                <a:cs typeface="Arial" panose="020B0604020202020204" pitchFamily="34" charset="0"/>
              </a:rPr>
              <a:t>Review their educational records</a:t>
            </a:r>
          </a:p>
          <a:p>
            <a:pPr>
              <a:defRPr/>
            </a:pPr>
            <a:r>
              <a:rPr lang="en-US" dirty="0">
                <a:latin typeface="Arial" panose="020B0604020202020204" pitchFamily="34" charset="0"/>
                <a:cs typeface="Arial" panose="020B0604020202020204" pitchFamily="34" charset="0"/>
              </a:rPr>
              <a:t>Know their rights under Section 504 and ADA</a:t>
            </a:r>
          </a:p>
          <a:p>
            <a:pPr marL="0" indent="0">
              <a:buNone/>
              <a:defRPr/>
            </a:pPr>
            <a:endParaRPr lang="en-US" dirty="0"/>
          </a:p>
          <a:p>
            <a:pPr>
              <a:defRPr/>
            </a:pPr>
            <a:endParaRPr lang="en-US" dirty="0"/>
          </a:p>
        </p:txBody>
      </p:sp>
    </p:spTree>
    <p:extLst>
      <p:ext uri="{BB962C8B-B14F-4D97-AF65-F5344CB8AC3E}">
        <p14:creationId xmlns:p14="http://schemas.microsoft.com/office/powerpoint/2010/main" val="3358811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6833914"/>
              </p:ext>
            </p:extLst>
          </p:nvPr>
        </p:nvGraphicFramePr>
        <p:xfrm>
          <a:off x="362047" y="774199"/>
          <a:ext cx="11622626" cy="6083801"/>
        </p:xfrm>
        <a:graphic>
          <a:graphicData uri="http://schemas.openxmlformats.org/drawingml/2006/table">
            <a:tbl>
              <a:tblPr firstRow="1" bandRow="1">
                <a:tableStyleId>{2D5ABB26-0587-4C30-8999-92F81FD0307C}</a:tableStyleId>
              </a:tblPr>
              <a:tblGrid>
                <a:gridCol w="5123480">
                  <a:extLst>
                    <a:ext uri="{9D8B030D-6E8A-4147-A177-3AD203B41FA5}">
                      <a16:colId xmlns:a16="http://schemas.microsoft.com/office/drawing/2014/main" val="20000"/>
                    </a:ext>
                  </a:extLst>
                </a:gridCol>
                <a:gridCol w="1843041">
                  <a:extLst>
                    <a:ext uri="{9D8B030D-6E8A-4147-A177-3AD203B41FA5}">
                      <a16:colId xmlns:a16="http://schemas.microsoft.com/office/drawing/2014/main" val="20001"/>
                    </a:ext>
                  </a:extLst>
                </a:gridCol>
                <a:gridCol w="2231050">
                  <a:extLst>
                    <a:ext uri="{9D8B030D-6E8A-4147-A177-3AD203B41FA5}">
                      <a16:colId xmlns:a16="http://schemas.microsoft.com/office/drawing/2014/main" val="20002"/>
                    </a:ext>
                  </a:extLst>
                </a:gridCol>
                <a:gridCol w="2425055">
                  <a:extLst>
                    <a:ext uri="{9D8B030D-6E8A-4147-A177-3AD203B41FA5}">
                      <a16:colId xmlns:a16="http://schemas.microsoft.com/office/drawing/2014/main" val="20003"/>
                    </a:ext>
                  </a:extLst>
                </a:gridCol>
              </a:tblGrid>
              <a:tr h="738974">
                <a:tc>
                  <a:txBody>
                    <a:bodyPr/>
                    <a:lstStyle/>
                    <a:p>
                      <a:pPr algn="ctr"/>
                      <a:r>
                        <a:rPr lang="en-US" sz="1900" b="1" dirty="0">
                          <a:solidFill>
                            <a:schemeClr val="bg1"/>
                          </a:solidFill>
                          <a:latin typeface="Arial" panose="020B0604020202020204" pitchFamily="34" charset="0"/>
                          <a:cs typeface="Arial" panose="020B0604020202020204" pitchFamily="34" charset="0"/>
                        </a:rPr>
                        <a:t>Predictors/Outcomes</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solidFill>
                  </a:tcPr>
                </a:tc>
                <a:tc>
                  <a:txBody>
                    <a:bodyPr/>
                    <a:lstStyle/>
                    <a:p>
                      <a:pPr lvl="0" algn="ctr">
                        <a:buFont typeface="Arial" pitchFamily="34" charset="0"/>
                        <a:buNone/>
                      </a:pPr>
                      <a:r>
                        <a:rPr lang="en-US" sz="1700" b="1" baseline="0" dirty="0">
                          <a:solidFill>
                            <a:schemeClr val="bg1"/>
                          </a:solidFill>
                          <a:latin typeface="Arial" panose="020B0604020202020204" pitchFamily="34" charset="0"/>
                          <a:cs typeface="Arial" panose="020B0604020202020204" pitchFamily="34" charset="0"/>
                        </a:rPr>
                        <a:t>Education</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9CC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700" b="1" dirty="0">
                          <a:solidFill>
                            <a:schemeClr val="bg1"/>
                          </a:solidFill>
                          <a:latin typeface="Arial" panose="020B0604020202020204" pitchFamily="34" charset="0"/>
                          <a:cs typeface="Arial" panose="020B0604020202020204" pitchFamily="34" charset="0"/>
                        </a:rPr>
                        <a:t>Employment</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700" b="1" dirty="0">
                          <a:solidFill>
                            <a:schemeClr val="bg1"/>
                          </a:solidFill>
                          <a:latin typeface="Arial" panose="020B0604020202020204" pitchFamily="34" charset="0"/>
                          <a:cs typeface="Arial" panose="020B0604020202020204" pitchFamily="34" charset="0"/>
                        </a:rPr>
                        <a:t>Independent Living</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4"/>
                    </a:solidFill>
                  </a:tcPr>
                </a:tc>
                <a:extLst>
                  <a:ext uri="{0D108BD9-81ED-4DB2-BD59-A6C34878D82A}">
                    <a16:rowId xmlns:a16="http://schemas.microsoft.com/office/drawing/2014/main" val="10000"/>
                  </a:ext>
                </a:extLst>
              </a:tr>
              <a:tr h="463065">
                <a:tc>
                  <a:txBody>
                    <a:bodyPr/>
                    <a:lstStyle/>
                    <a:p>
                      <a:pPr>
                        <a:buFont typeface="Arial" pitchFamily="34" charset="0"/>
                        <a:buNone/>
                      </a:pPr>
                      <a:r>
                        <a:rPr lang="en-US" sz="1900" b="1" baseline="0" dirty="0">
                          <a:latin typeface="Arial" panose="020B0604020202020204" pitchFamily="34" charset="0"/>
                          <a:cs typeface="Arial" panose="020B0604020202020204" pitchFamily="34" charset="0"/>
                        </a:rPr>
                        <a:t>Career Awareness</a:t>
                      </a:r>
                      <a:endParaRPr lang="en-US" sz="19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0"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1"/>
                  </a:ext>
                </a:extLst>
              </a:tr>
              <a:tr h="502758">
                <a:tc>
                  <a:txBody>
                    <a:bodyPr/>
                    <a:lstStyle/>
                    <a:p>
                      <a:pPr>
                        <a:buFont typeface="Arial" pitchFamily="34" charset="0"/>
                        <a:buNone/>
                      </a:pPr>
                      <a:r>
                        <a:rPr lang="en-US" sz="1900" b="1" baseline="0" dirty="0">
                          <a:latin typeface="Arial" panose="020B0604020202020204" pitchFamily="34" charset="0"/>
                          <a:cs typeface="Arial" panose="020B0604020202020204" pitchFamily="34" charset="0"/>
                        </a:rPr>
                        <a:t>Occupational Courses</a:t>
                      </a:r>
                      <a:endParaRPr lang="en-US" sz="19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2"/>
                  </a:ext>
                </a:extLst>
              </a:tr>
              <a:tr h="679162">
                <a:tc>
                  <a:txBody>
                    <a:bodyPr/>
                    <a:lstStyle/>
                    <a:p>
                      <a:pPr>
                        <a:buFont typeface="Arial" pitchFamily="34" charset="0"/>
                        <a:buNone/>
                      </a:pPr>
                      <a:r>
                        <a:rPr lang="en-US" sz="1900" b="1" baseline="0" dirty="0">
                          <a:latin typeface="Arial" panose="020B0604020202020204" pitchFamily="34" charset="0"/>
                          <a:cs typeface="Arial" panose="020B0604020202020204" pitchFamily="34" charset="0"/>
                        </a:rPr>
                        <a:t>Paid Employment/Work Experience </a:t>
                      </a:r>
                      <a:endParaRPr lang="en-US" sz="19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3"/>
                  </a:ext>
                </a:extLst>
              </a:tr>
              <a:tr h="491178">
                <a:tc>
                  <a:txBody>
                    <a:bodyPr/>
                    <a:lstStyle/>
                    <a:p>
                      <a:pPr>
                        <a:buFont typeface="Arial" pitchFamily="34" charset="0"/>
                        <a:buNone/>
                      </a:pPr>
                      <a:r>
                        <a:rPr lang="en-US" sz="1900" b="1" baseline="0" dirty="0">
                          <a:latin typeface="Arial" panose="020B0604020202020204" pitchFamily="34" charset="0"/>
                          <a:cs typeface="Arial" panose="020B0604020202020204" pitchFamily="34" charset="0"/>
                        </a:rPr>
                        <a:t>Vocational Education</a:t>
                      </a:r>
                      <a:endParaRPr lang="en-US" sz="19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4"/>
                  </a:ext>
                </a:extLst>
              </a:tr>
              <a:tr h="463065">
                <a:tc>
                  <a:txBody>
                    <a:bodyPr/>
                    <a:lstStyle/>
                    <a:p>
                      <a:pPr>
                        <a:buFont typeface="Arial" pitchFamily="34" charset="0"/>
                        <a:buNone/>
                      </a:pPr>
                      <a:r>
                        <a:rPr lang="en-US" sz="1900" b="1" dirty="0">
                          <a:latin typeface="Arial" panose="020B0604020202020204" pitchFamily="34" charset="0"/>
                          <a:cs typeface="Arial" panose="020B0604020202020204" pitchFamily="34" charset="0"/>
                        </a:rPr>
                        <a:t>Work Study</a:t>
                      </a:r>
                      <a:endParaRPr lang="en-US" sz="19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5"/>
                  </a:ext>
                </a:extLst>
              </a:tr>
              <a:tr h="556775">
                <a:tc>
                  <a:txBody>
                    <a:bodyPr/>
                    <a:lstStyle/>
                    <a:p>
                      <a:pPr>
                        <a:buFont typeface="Arial" pitchFamily="34" charset="0"/>
                        <a:buNone/>
                      </a:pPr>
                      <a:r>
                        <a:rPr lang="en-US" sz="1900" b="1" baseline="0" dirty="0">
                          <a:latin typeface="Arial" panose="020B0604020202020204" pitchFamily="34" charset="0"/>
                          <a:cs typeface="Arial" panose="020B0604020202020204" pitchFamily="34" charset="0"/>
                        </a:rPr>
                        <a:t>Community Experiences</a:t>
                      </a:r>
                      <a:endParaRPr lang="en-US" sz="19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6"/>
                  </a:ext>
                </a:extLst>
              </a:tr>
              <a:tr h="972436">
                <a:tc>
                  <a:txBody>
                    <a:bodyPr/>
                    <a:lstStyle/>
                    <a:p>
                      <a:pPr>
                        <a:buFont typeface="Arial" pitchFamily="34" charset="0"/>
                        <a:buNone/>
                      </a:pPr>
                      <a:r>
                        <a:rPr lang="en-US" sz="1900" b="1" baseline="0" dirty="0">
                          <a:latin typeface="Arial" panose="020B0604020202020204" pitchFamily="34" charset="0"/>
                          <a:cs typeface="Arial" panose="020B0604020202020204" pitchFamily="34" charset="0"/>
                        </a:rPr>
                        <a:t>Exit Exam Requirements/High School Diploma Status</a:t>
                      </a:r>
                      <a:endParaRPr lang="en-US" sz="19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7"/>
                  </a:ext>
                </a:extLst>
              </a:tr>
              <a:tr h="679162">
                <a:tc>
                  <a:txBody>
                    <a:bodyPr/>
                    <a:lstStyle/>
                    <a:p>
                      <a:pPr>
                        <a:buFont typeface="Arial" pitchFamily="34" charset="0"/>
                        <a:buNone/>
                      </a:pPr>
                      <a:r>
                        <a:rPr lang="en-US" sz="1900" b="1" baseline="0" dirty="0">
                          <a:solidFill>
                            <a:schemeClr val="tx1"/>
                          </a:solidFill>
                          <a:latin typeface="Arial" panose="020B0604020202020204" pitchFamily="34" charset="0"/>
                          <a:cs typeface="Arial" panose="020B0604020202020204" pitchFamily="34" charset="0"/>
                        </a:rPr>
                        <a:t>Inclusion in General Education</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8"/>
                  </a:ext>
                </a:extLst>
              </a:tr>
              <a:tr h="537226">
                <a:tc>
                  <a:txBody>
                    <a:bodyPr/>
                    <a:lstStyle/>
                    <a:p>
                      <a:pPr>
                        <a:buFont typeface="Arial" pitchFamily="34" charset="0"/>
                        <a:buNone/>
                      </a:pPr>
                      <a:r>
                        <a:rPr lang="en-US" sz="1900" b="1" baseline="0" dirty="0">
                          <a:solidFill>
                            <a:schemeClr val="tx1"/>
                          </a:solidFill>
                          <a:latin typeface="Arial" panose="020B0604020202020204" pitchFamily="34" charset="0"/>
                          <a:cs typeface="Arial" panose="020B0604020202020204" pitchFamily="34" charset="0"/>
                        </a:rPr>
                        <a:t>Program of Study</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4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9"/>
                  </a:ext>
                </a:extLst>
              </a:tr>
            </a:tbl>
          </a:graphicData>
        </a:graphic>
      </p:graphicFrame>
      <p:pic>
        <p:nvPicPr>
          <p:cNvPr id="258051" name="Picture 38" descr="NSTTA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983" y="27238"/>
            <a:ext cx="1381731" cy="5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68B1AFD9-4353-4646-A1F4-B15ABCD8535B}" type="slidenum">
              <a:rPr lang="en-US" altLang="en-US" sz="1400">
                <a:solidFill>
                  <a:srgbClr val="000000"/>
                </a:solidFill>
                <a:ea typeface="MS PGothic" pitchFamily="34" charset="-128"/>
              </a:rPr>
              <a:pPr>
                <a:spcBef>
                  <a:spcPct val="0"/>
                </a:spcBef>
                <a:buClrTx/>
                <a:buSzTx/>
                <a:buFontTx/>
                <a:buNone/>
              </a:pPr>
              <a:t>44</a:t>
            </a:fld>
            <a:endParaRPr lang="en-US" altLang="en-US" sz="1400" dirty="0">
              <a:solidFill>
                <a:srgbClr val="000000"/>
              </a:solidFill>
              <a:ea typeface="MS PGothic" pitchFamily="34" charset="-128"/>
            </a:endParaRPr>
          </a:p>
        </p:txBody>
      </p:sp>
      <p:sp>
        <p:nvSpPr>
          <p:cNvPr id="250885" name="Title 5"/>
          <p:cNvSpPr>
            <a:spLocks noGrp="1"/>
          </p:cNvSpPr>
          <p:nvPr>
            <p:ph type="title" idx="4294967295"/>
          </p:nvPr>
        </p:nvSpPr>
        <p:spPr>
          <a:xfrm>
            <a:off x="2549714" y="217738"/>
            <a:ext cx="7953854" cy="533400"/>
          </a:xfrm>
        </p:spPr>
        <p:txBody>
          <a:bodyPr>
            <a:normAutofit fontScale="90000"/>
          </a:bodyPr>
          <a:lstStyle/>
          <a:p>
            <a:pPr>
              <a:defRPr/>
            </a:pPr>
            <a:r>
              <a:rPr lang="en-US" sz="26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In-School Predictors by Post-School Outcome Area</a:t>
            </a:r>
          </a:p>
        </p:txBody>
      </p:sp>
    </p:spTree>
    <p:extLst>
      <p:ext uri="{BB962C8B-B14F-4D97-AF65-F5344CB8AC3E}">
        <p14:creationId xmlns:p14="http://schemas.microsoft.com/office/powerpoint/2010/main" val="3035944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312553388"/>
              </p:ext>
            </p:extLst>
          </p:nvPr>
        </p:nvGraphicFramePr>
        <p:xfrm>
          <a:off x="394538" y="878428"/>
          <a:ext cx="11367338" cy="5788949"/>
        </p:xfrm>
        <a:graphic>
          <a:graphicData uri="http://schemas.openxmlformats.org/drawingml/2006/table">
            <a:tbl>
              <a:tblPr firstRow="1" bandRow="1">
                <a:tableStyleId>{2D5ABB26-0587-4C30-8999-92F81FD0307C}</a:tableStyleId>
              </a:tblPr>
              <a:tblGrid>
                <a:gridCol w="4535793">
                  <a:extLst>
                    <a:ext uri="{9D8B030D-6E8A-4147-A177-3AD203B41FA5}">
                      <a16:colId xmlns:a16="http://schemas.microsoft.com/office/drawing/2014/main" val="20000"/>
                    </a:ext>
                  </a:extLst>
                </a:gridCol>
                <a:gridCol w="1992534">
                  <a:extLst>
                    <a:ext uri="{9D8B030D-6E8A-4147-A177-3AD203B41FA5}">
                      <a16:colId xmlns:a16="http://schemas.microsoft.com/office/drawing/2014/main" val="20001"/>
                    </a:ext>
                  </a:extLst>
                </a:gridCol>
                <a:gridCol w="2278971">
                  <a:extLst>
                    <a:ext uri="{9D8B030D-6E8A-4147-A177-3AD203B41FA5}">
                      <a16:colId xmlns:a16="http://schemas.microsoft.com/office/drawing/2014/main" val="20002"/>
                    </a:ext>
                  </a:extLst>
                </a:gridCol>
                <a:gridCol w="2560040">
                  <a:extLst>
                    <a:ext uri="{9D8B030D-6E8A-4147-A177-3AD203B41FA5}">
                      <a16:colId xmlns:a16="http://schemas.microsoft.com/office/drawing/2014/main" val="20003"/>
                    </a:ext>
                  </a:extLst>
                </a:gridCol>
              </a:tblGrid>
              <a:tr h="670723">
                <a:tc>
                  <a:txBody>
                    <a:bodyPr/>
                    <a:lstStyle/>
                    <a:p>
                      <a:pPr algn="ctr"/>
                      <a:r>
                        <a:rPr lang="en-US" sz="2200" b="1" dirty="0">
                          <a:solidFill>
                            <a:schemeClr val="bg1"/>
                          </a:solidFill>
                          <a:latin typeface="Arial" panose="020B0604020202020204" pitchFamily="34" charset="0"/>
                          <a:cs typeface="Arial" panose="020B0604020202020204" pitchFamily="34" charset="0"/>
                        </a:rPr>
                        <a:t>Predictors/Outcomes</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solidFill>
                  </a:tcPr>
                </a:tc>
                <a:tc>
                  <a:txBody>
                    <a:bodyPr/>
                    <a:lstStyle/>
                    <a:p>
                      <a:pPr lvl="0" algn="ctr">
                        <a:buFont typeface="Arial" pitchFamily="34" charset="0"/>
                        <a:buNone/>
                      </a:pPr>
                      <a:r>
                        <a:rPr lang="en-US" sz="2200" b="1" baseline="0" dirty="0">
                          <a:solidFill>
                            <a:schemeClr val="bg1"/>
                          </a:solidFill>
                          <a:latin typeface="Arial" panose="020B0604020202020204" pitchFamily="34" charset="0"/>
                          <a:cs typeface="Arial" panose="020B0604020202020204" pitchFamily="34" charset="0"/>
                        </a:rPr>
                        <a:t>Education</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9CC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latin typeface="Arial" panose="020B0604020202020204" pitchFamily="34" charset="0"/>
                          <a:cs typeface="Arial" panose="020B0604020202020204" pitchFamily="34" charset="0"/>
                        </a:rPr>
                        <a:t>Employment</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latin typeface="Arial" panose="020B0604020202020204" pitchFamily="34" charset="0"/>
                          <a:cs typeface="Arial" panose="020B0604020202020204" pitchFamily="34" charset="0"/>
                        </a:rPr>
                        <a:t>Independent Living</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4"/>
                    </a:solidFill>
                  </a:tcPr>
                </a:tc>
                <a:extLst>
                  <a:ext uri="{0D108BD9-81ED-4DB2-BD59-A6C34878D82A}">
                    <a16:rowId xmlns:a16="http://schemas.microsoft.com/office/drawing/2014/main" val="10000"/>
                  </a:ext>
                </a:extLst>
              </a:tr>
              <a:tr h="670723">
                <a:tc>
                  <a:txBody>
                    <a:bodyPr/>
                    <a:lstStyle/>
                    <a:p>
                      <a:pPr>
                        <a:buFont typeface="Arial" pitchFamily="34" charset="0"/>
                        <a:buNone/>
                      </a:pPr>
                      <a:r>
                        <a:rPr lang="en-US" sz="2200" b="1" baseline="0" dirty="0">
                          <a:latin typeface="Arial" panose="020B0604020202020204" pitchFamily="34" charset="0"/>
                          <a:cs typeface="Arial" panose="020B0604020202020204" pitchFamily="34" charset="0"/>
                        </a:rPr>
                        <a:t>Self-Advocacy/Self-Determination</a:t>
                      </a:r>
                      <a:endParaRPr lang="en-US" sz="22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1"/>
                  </a:ext>
                </a:extLst>
              </a:tr>
              <a:tr h="588060">
                <a:tc>
                  <a:txBody>
                    <a:bodyPr/>
                    <a:lstStyle/>
                    <a:p>
                      <a:pPr>
                        <a:buFont typeface="Arial" pitchFamily="34" charset="0"/>
                        <a:buNone/>
                      </a:pPr>
                      <a:r>
                        <a:rPr lang="en-US" sz="2200" b="1" baseline="0" dirty="0">
                          <a:latin typeface="Arial" panose="020B0604020202020204" pitchFamily="34" charset="0"/>
                          <a:cs typeface="Arial" panose="020B0604020202020204" pitchFamily="34" charset="0"/>
                        </a:rPr>
                        <a:t>Self-Care/Independent Living</a:t>
                      </a:r>
                      <a:endParaRPr lang="en-US" sz="22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2"/>
                  </a:ext>
                </a:extLst>
              </a:tr>
              <a:tr h="427342">
                <a:tc>
                  <a:txBody>
                    <a:bodyPr/>
                    <a:lstStyle/>
                    <a:p>
                      <a:pPr>
                        <a:buFont typeface="Arial" pitchFamily="34" charset="0"/>
                        <a:buNone/>
                      </a:pPr>
                      <a:r>
                        <a:rPr lang="en-US" sz="2200" b="1" baseline="0" dirty="0">
                          <a:latin typeface="Arial" panose="020B0604020202020204" pitchFamily="34" charset="0"/>
                          <a:cs typeface="Arial" panose="020B0604020202020204" pitchFamily="34" charset="0"/>
                        </a:rPr>
                        <a:t>Social Skills</a:t>
                      </a: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3"/>
                  </a:ext>
                </a:extLst>
              </a:tr>
              <a:tr h="670723">
                <a:tc>
                  <a:txBody>
                    <a:bodyPr/>
                    <a:lstStyle/>
                    <a:p>
                      <a:pPr>
                        <a:buFont typeface="Arial" pitchFamily="34" charset="0"/>
                        <a:buNone/>
                      </a:pPr>
                      <a:r>
                        <a:rPr lang="en-US" sz="2200" b="1" baseline="0" dirty="0">
                          <a:latin typeface="Arial" panose="020B0604020202020204" pitchFamily="34" charset="0"/>
                          <a:cs typeface="Arial" panose="020B0604020202020204" pitchFamily="34" charset="0"/>
                        </a:rPr>
                        <a:t>Interagency Collaboration</a:t>
                      </a: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4"/>
                  </a:ext>
                </a:extLst>
              </a:tr>
              <a:tr h="670723">
                <a:tc>
                  <a:txBody>
                    <a:bodyPr/>
                    <a:lstStyle/>
                    <a:p>
                      <a:pPr>
                        <a:buFont typeface="Arial" pitchFamily="34" charset="0"/>
                        <a:buNone/>
                      </a:pPr>
                      <a:r>
                        <a:rPr lang="en-US" sz="2200" b="1" baseline="0" dirty="0">
                          <a:latin typeface="Arial" panose="020B0604020202020204" pitchFamily="34" charset="0"/>
                          <a:cs typeface="Arial" panose="020B0604020202020204" pitchFamily="34" charset="0"/>
                        </a:rPr>
                        <a:t>Parental Involvement</a:t>
                      </a: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lvl="1"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5"/>
                  </a:ext>
                </a:extLst>
              </a:tr>
              <a:tr h="558382">
                <a:tc>
                  <a:txBody>
                    <a:bodyPr/>
                    <a:lstStyle/>
                    <a:p>
                      <a:pPr>
                        <a:buFont typeface="Arial" pitchFamily="34" charset="0"/>
                        <a:buNone/>
                      </a:pPr>
                      <a:r>
                        <a:rPr lang="en-US" sz="2200" b="1" baseline="0" dirty="0">
                          <a:latin typeface="Arial" panose="020B0604020202020204" pitchFamily="34" charset="0"/>
                          <a:cs typeface="Arial" panose="020B0604020202020204" pitchFamily="34" charset="0"/>
                        </a:rPr>
                        <a:t>Student Support</a:t>
                      </a:r>
                      <a:endParaRPr lang="en-US" sz="2200" b="1" baseline="0" dirty="0">
                        <a:solidFill>
                          <a:srgbClr val="0070C0"/>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lvl="1"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6"/>
                  </a:ext>
                </a:extLst>
              </a:tr>
              <a:tr h="563651">
                <a:tc>
                  <a:txBody>
                    <a:bodyPr/>
                    <a:lstStyle/>
                    <a:p>
                      <a:pPr>
                        <a:buFont typeface="Arial" pitchFamily="34" charset="0"/>
                        <a:buNone/>
                      </a:pPr>
                      <a:r>
                        <a:rPr lang="en-US" sz="2200" b="1" baseline="0" dirty="0">
                          <a:latin typeface="Arial" panose="020B0604020202020204" pitchFamily="34" charset="0"/>
                          <a:cs typeface="Arial" panose="020B0604020202020204" pitchFamily="34" charset="0"/>
                        </a:rPr>
                        <a:t>Transition Program</a:t>
                      </a: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lvl="0"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a:txBody>
                    <a:bodyPr/>
                    <a:lstStyle/>
                    <a:p>
                      <a:pPr lvl="0" algn="ctr">
                        <a:buFont typeface="Arial" pitchFamily="34" charset="0"/>
                        <a:buNone/>
                      </a:pPr>
                      <a:r>
                        <a:rPr lang="en-US" sz="2200" b="1" baseline="0" dirty="0">
                          <a:solidFill>
                            <a:schemeClr val="tx1"/>
                          </a:solidFill>
                          <a:latin typeface="Arial" panose="020B0604020202020204" pitchFamily="34" charset="0"/>
                          <a:cs typeface="Arial" panose="020B0604020202020204" pitchFamily="34" charset="0"/>
                        </a:rPr>
                        <a:t>X</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a:txBody>
                    <a:bodyPr/>
                    <a:lstStyle/>
                    <a:p>
                      <a:pPr algn="ctr">
                        <a:buFont typeface="Arial" pitchFamily="34" charset="0"/>
                        <a:buNone/>
                      </a:pPr>
                      <a:endParaRPr lang="en-US" sz="2200" b="1" baseline="0" dirty="0">
                        <a:solidFill>
                          <a:schemeClr val="tx1"/>
                        </a:solidFill>
                        <a:latin typeface="Arial" panose="020B0604020202020204" pitchFamily="34" charset="0"/>
                        <a:cs typeface="Arial" panose="020B0604020202020204" pitchFamily="34"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7"/>
                  </a:ext>
                </a:extLst>
              </a:tr>
              <a:tr h="877345">
                <a:tc gridSpan="4">
                  <a:txBody>
                    <a:bodyPr/>
                    <a:lstStyle/>
                    <a:p>
                      <a:pPr>
                        <a:buFont typeface="Arial" pitchFamily="34" charset="0"/>
                        <a:buNone/>
                      </a:pPr>
                      <a:r>
                        <a:rPr lang="en-US" sz="1900" b="0" baseline="0" dirty="0">
                          <a:solidFill>
                            <a:schemeClr val="tx1"/>
                          </a:solidFill>
                          <a:latin typeface="Arial" panose="020B0604020202020204" pitchFamily="34" charset="0"/>
                          <a:cs typeface="Arial" panose="020B0604020202020204" pitchFamily="34" charset="0"/>
                        </a:rPr>
                        <a:t>National Center Secondary Education &amp; Transition   </a:t>
                      </a:r>
                      <a:r>
                        <a:rPr lang="en-US" sz="1900" b="0" u="sng" baseline="0" dirty="0">
                          <a:solidFill>
                            <a:srgbClr val="0000FF"/>
                          </a:solidFill>
                          <a:latin typeface="Arial" panose="020B0604020202020204" pitchFamily="34" charset="0"/>
                          <a:cs typeface="Arial" panose="020B0604020202020204" pitchFamily="34" charset="0"/>
                        </a:rPr>
                        <a:t>www.ncset.org</a:t>
                      </a: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1"/>
                    </a:solidFill>
                  </a:tcPr>
                </a:tc>
                <a:tc hMerge="1">
                  <a:txBody>
                    <a:bodyPr/>
                    <a:lstStyle/>
                    <a:p>
                      <a:pPr lvl="0" algn="ctr">
                        <a:buFont typeface="Arial" pitchFamily="34" charset="0"/>
                        <a:buNone/>
                      </a:pPr>
                      <a:endParaRPr lang="en-US" sz="1900" b="0" baseline="0" dirty="0">
                        <a:solidFill>
                          <a:schemeClr val="tx1"/>
                        </a:solidFill>
                        <a:latin typeface="Maiandra GD"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2700000" scaled="1"/>
                      <a:tileRect/>
                    </a:gradFill>
                  </a:tcPr>
                </a:tc>
                <a:tc hMerge="1">
                  <a:txBody>
                    <a:bodyPr/>
                    <a:lstStyle/>
                    <a:p>
                      <a:pPr lvl="0" algn="ctr">
                        <a:buFont typeface="Arial" pitchFamily="34" charset="0"/>
                        <a:buNone/>
                      </a:pPr>
                      <a:endParaRPr lang="en-US" sz="1900" b="0" baseline="0" dirty="0">
                        <a:solidFill>
                          <a:schemeClr val="tx1"/>
                        </a:solidFill>
                        <a:latin typeface="Maiandra GD"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tcPr>
                </a:tc>
                <a:tc hMerge="1">
                  <a:txBody>
                    <a:bodyPr/>
                    <a:lstStyle/>
                    <a:p>
                      <a:pPr algn="ctr">
                        <a:buFont typeface="Arial" pitchFamily="34" charset="0"/>
                        <a:buNone/>
                      </a:pPr>
                      <a:endParaRPr lang="en-US" sz="1900" b="0" baseline="0" dirty="0">
                        <a:solidFill>
                          <a:schemeClr val="tx1"/>
                        </a:solidFill>
                        <a:latin typeface="Maiandra GD"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tcPr>
                </a:tc>
                <a:extLst>
                  <a:ext uri="{0D108BD9-81ED-4DB2-BD59-A6C34878D82A}">
                    <a16:rowId xmlns:a16="http://schemas.microsoft.com/office/drawing/2014/main" val="10008"/>
                  </a:ext>
                </a:extLst>
              </a:tr>
            </a:tbl>
          </a:graphicData>
        </a:graphic>
      </p:graphicFrame>
      <p:pic>
        <p:nvPicPr>
          <p:cNvPr id="260100" name="Picture 38" descr="NSTTA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308" y="89421"/>
            <a:ext cx="1465029" cy="63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p:cNvSpPr>
          <p:nvPr/>
        </p:nvSpPr>
        <p:spPr bwMode="auto">
          <a:xfrm>
            <a:off x="2797176" y="171450"/>
            <a:ext cx="7772400" cy="647700"/>
          </a:xfrm>
          <a:prstGeom prst="rect">
            <a:avLst/>
          </a:prstGeom>
          <a:noFill/>
          <a:ln w="9525">
            <a:noFill/>
            <a:miter lim="800000"/>
            <a:headEnd/>
            <a:tailEnd/>
          </a:ln>
        </p:spPr>
        <p:txBody>
          <a:bodyPr anchor="ctr"/>
          <a:lstStyle/>
          <a:p>
            <a:pPr algn="ctr" eaLnBrk="1" hangingPunct="1">
              <a:defRPr/>
            </a:pPr>
            <a:r>
              <a:rPr lang="en-US" sz="2400" b="1" kern="0" dirty="0">
                <a:solidFill>
                  <a:srgbClr val="0070C0"/>
                </a:solidFill>
                <a:latin typeface="Arial"/>
                <a:ea typeface="ＭＳ Ｐゴシック" charset="-128"/>
                <a:cs typeface="+mj-cs"/>
              </a:rPr>
              <a:t>In-School Predictors by  Post-School Outcome Area</a:t>
            </a:r>
          </a:p>
        </p:txBody>
      </p:sp>
      <p:sp>
        <p:nvSpPr>
          <p:cNvPr id="26010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10D9628-11B5-4BF3-8424-F303514E64A0}" type="slidenum">
              <a:rPr lang="en-US" altLang="en-US" sz="1400">
                <a:solidFill>
                  <a:srgbClr val="000000"/>
                </a:solidFill>
                <a:ea typeface="MS PGothic" pitchFamily="34" charset="-128"/>
              </a:rPr>
              <a:pPr>
                <a:spcBef>
                  <a:spcPct val="0"/>
                </a:spcBef>
                <a:buClrTx/>
                <a:buSzTx/>
                <a:buFontTx/>
                <a:buNone/>
              </a:pPr>
              <a:t>45</a:t>
            </a:fld>
            <a:endParaRPr lang="en-US" altLang="en-US" sz="1400" dirty="0">
              <a:solidFill>
                <a:srgbClr val="000000"/>
              </a:solidFill>
              <a:ea typeface="MS PGothic" pitchFamily="34" charset="-128"/>
            </a:endParaRPr>
          </a:p>
        </p:txBody>
      </p:sp>
      <p:sp>
        <p:nvSpPr>
          <p:cNvPr id="2" name="TextBox 1"/>
          <p:cNvSpPr txBox="1"/>
          <p:nvPr/>
        </p:nvSpPr>
        <p:spPr>
          <a:xfrm>
            <a:off x="11572478" y="12338050"/>
            <a:ext cx="11045100" cy="369332"/>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National Center on Secondary Education &amp; Transition </a:t>
            </a:r>
            <a:r>
              <a:rPr lang="en-US" b="1" dirty="0">
                <a:latin typeface="Arial" panose="020B0604020202020204" pitchFamily="34" charset="0"/>
                <a:cs typeface="Arial" panose="020B0604020202020204" pitchFamily="34" charset="0"/>
              </a:rPr>
              <a:t>www.ncset.org</a:t>
            </a:r>
          </a:p>
        </p:txBody>
      </p:sp>
      <p:pic>
        <p:nvPicPr>
          <p:cNvPr id="9218" name="Picture 2" descr="National Center on Secondary Education and Transition: Creating opportunities for youth with disabilities to achieve successful fu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8415" y="0"/>
            <a:ext cx="1227180" cy="96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46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Parent/Families Perspective</a:t>
            </a:r>
          </a:p>
        </p:txBody>
      </p:sp>
      <p:sp>
        <p:nvSpPr>
          <p:cNvPr id="3" name="Content Placeholder 2"/>
          <p:cNvSpPr>
            <a:spLocks noGrp="1"/>
          </p:cNvSpPr>
          <p:nvPr>
            <p:ph idx="1"/>
          </p:nvPr>
        </p:nvSpPr>
        <p:spPr/>
        <p:txBody>
          <a:bodyPr>
            <a:normAutofit/>
          </a:bodyPr>
          <a:lstStyle/>
          <a:p>
            <a:r>
              <a:rPr lang="en-US" b="1" dirty="0">
                <a:latin typeface="Arial" panose="020B0604020202020204" pitchFamily="34" charset="0"/>
                <a:cs typeface="Arial" panose="020B0604020202020204" pitchFamily="34" charset="0"/>
              </a:rPr>
              <a:t>Concerns</a:t>
            </a:r>
          </a:p>
          <a:p>
            <a:r>
              <a:rPr lang="en-US" b="1" dirty="0">
                <a:latin typeface="Arial" panose="020B0604020202020204" pitchFamily="34" charset="0"/>
                <a:cs typeface="Arial" panose="020B0604020202020204" pitchFamily="34" charset="0"/>
              </a:rPr>
              <a:t>Support for Employment</a:t>
            </a:r>
          </a:p>
          <a:p>
            <a:r>
              <a:rPr lang="en-US" b="1" dirty="0">
                <a:latin typeface="Arial" panose="020B0604020202020204" pitchFamily="34" charset="0"/>
                <a:cs typeface="Arial" panose="020B0604020202020204" pitchFamily="34" charset="0"/>
              </a:rPr>
              <a:t>Family Involvement &amp; Support</a:t>
            </a:r>
          </a:p>
        </p:txBody>
      </p:sp>
      <p:pic>
        <p:nvPicPr>
          <p:cNvPr id="5" name="Picture 4" descr="Error | Drupal"/>
          <p:cNvPicPr>
            <a:picLocks noChangeAspect="1"/>
          </p:cNvPicPr>
          <p:nvPr/>
        </p:nvPicPr>
        <p:blipFill>
          <a:blip r:embed="rId2"/>
          <a:stretch>
            <a:fillRect/>
          </a:stretch>
        </p:blipFill>
        <p:spPr>
          <a:xfrm>
            <a:off x="6376987" y="2430462"/>
            <a:ext cx="4010025" cy="3571875"/>
          </a:xfrm>
          <a:prstGeom prst="rect">
            <a:avLst/>
          </a:prstGeom>
        </p:spPr>
      </p:pic>
    </p:spTree>
    <p:extLst>
      <p:ext uri="{BB962C8B-B14F-4D97-AF65-F5344CB8AC3E}">
        <p14:creationId xmlns:p14="http://schemas.microsoft.com/office/powerpoint/2010/main" val="97807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2130" y="1000897"/>
            <a:ext cx="11267362" cy="4876800"/>
          </a:xfrm>
        </p:spPr>
        <p:txBody>
          <a:bodyPr rtlCol="0">
            <a:noAutofit/>
          </a:bodyPr>
          <a:lstStyle/>
          <a:p>
            <a:pPr marL="365760" indent="-256032">
              <a:buFont typeface="Wingdings 3"/>
              <a:buChar char=""/>
              <a:defRPr/>
            </a:pPr>
            <a:r>
              <a:rPr lang="en-US" sz="2800" b="1" dirty="0">
                <a:latin typeface="Arial" panose="020B0604020202020204" pitchFamily="34" charset="0"/>
                <a:cs typeface="Arial" panose="020B0604020202020204" pitchFamily="34" charset="0"/>
              </a:rPr>
              <a:t>Dislike job or internship</a:t>
            </a:r>
          </a:p>
          <a:p>
            <a:pPr marL="621792" lvl="1" indent="-182880">
              <a:spcBef>
                <a:spcPts val="324"/>
              </a:spcBef>
              <a:buFont typeface="Wingdings" pitchFamily="2" charset="2"/>
              <a:buChar char="q"/>
              <a:defRPr/>
            </a:pPr>
            <a:r>
              <a:rPr lang="en-US" sz="2800" dirty="0">
                <a:latin typeface="Arial" panose="020B0604020202020204" pitchFamily="34" charset="0"/>
                <a:cs typeface="Arial" panose="020B0604020202020204" pitchFamily="34" charset="0"/>
              </a:rPr>
              <a:t>“Too easy” or “Too hard”                                                                </a:t>
            </a:r>
          </a:p>
          <a:p>
            <a:pPr marL="365760" indent="-256032">
              <a:buFont typeface="Wingdings 3"/>
              <a:buChar char=""/>
              <a:defRPr/>
            </a:pPr>
            <a:r>
              <a:rPr lang="en-US" sz="2800" b="1" dirty="0">
                <a:latin typeface="Arial" panose="020B0604020202020204" pitchFamily="34" charset="0"/>
                <a:cs typeface="Arial" panose="020B0604020202020204" pitchFamily="34" charset="0"/>
              </a:rPr>
              <a:t>Afraid to let their child be independent                           </a:t>
            </a:r>
          </a:p>
          <a:p>
            <a:pPr marL="621792" lvl="1" indent="-182880">
              <a:spcBef>
                <a:spcPts val="324"/>
              </a:spcBef>
              <a:buFont typeface="Wingdings" pitchFamily="2" charset="2"/>
              <a:buChar char="q"/>
              <a:defRPr/>
            </a:pPr>
            <a:r>
              <a:rPr lang="en-US" sz="2800" dirty="0">
                <a:latin typeface="Arial" panose="020B0604020202020204" pitchFamily="34" charset="0"/>
                <a:cs typeface="Arial" panose="020B0604020202020204" pitchFamily="34" charset="0"/>
              </a:rPr>
              <a:t>Go out into the community</a:t>
            </a:r>
          </a:p>
          <a:p>
            <a:pPr marL="621792" lvl="1" indent="-182880">
              <a:spcBef>
                <a:spcPts val="324"/>
              </a:spcBef>
              <a:buFont typeface="Wingdings" pitchFamily="2" charset="2"/>
              <a:buChar char="q"/>
              <a:defRPr/>
            </a:pPr>
            <a:r>
              <a:rPr lang="en-US" sz="2800" dirty="0">
                <a:latin typeface="Arial" panose="020B0604020202020204" pitchFamily="34" charset="0"/>
                <a:cs typeface="Arial" panose="020B0604020202020204" pitchFamily="34" charset="0"/>
              </a:rPr>
              <a:t>Use public transportation</a:t>
            </a:r>
          </a:p>
          <a:p>
            <a:pPr marL="621792" lvl="1" indent="-182880">
              <a:spcBef>
                <a:spcPts val="324"/>
              </a:spcBef>
              <a:buFont typeface="Wingdings" pitchFamily="2" charset="2"/>
              <a:buChar char="q"/>
              <a:defRPr/>
            </a:pPr>
            <a:r>
              <a:rPr lang="en-US" sz="2800" dirty="0">
                <a:latin typeface="Arial" panose="020B0604020202020204" pitchFamily="34" charset="0"/>
                <a:cs typeface="Arial" panose="020B0604020202020204" pitchFamily="34" charset="0"/>
              </a:rPr>
              <a:t>Have a bank account / ATM Card</a:t>
            </a:r>
          </a:p>
          <a:p>
            <a:pPr marL="365760" indent="-256032">
              <a:buFont typeface="Wingdings 3"/>
              <a:buChar char=""/>
              <a:defRPr/>
            </a:pPr>
            <a:r>
              <a:rPr lang="en-US" sz="2800" b="1" dirty="0">
                <a:latin typeface="Arial" panose="020B0604020202020204" pitchFamily="34" charset="0"/>
                <a:cs typeface="Arial" panose="020B0604020202020204" pitchFamily="34" charset="0"/>
              </a:rPr>
              <a:t>Surprise job site visits  (Don’t do it!)</a:t>
            </a:r>
          </a:p>
          <a:p>
            <a:pPr marL="365760" indent="-256032">
              <a:buFont typeface="Wingdings 3"/>
              <a:buChar char=""/>
              <a:defRPr/>
            </a:pPr>
            <a:r>
              <a:rPr lang="en-US" sz="2800" b="1" dirty="0">
                <a:latin typeface="Arial" panose="020B0604020202020204" pitchFamily="34" charset="0"/>
                <a:cs typeface="Arial" panose="020B0604020202020204" pitchFamily="34" charset="0"/>
              </a:rPr>
              <a:t>Vacation and Holidays                                                       </a:t>
            </a:r>
          </a:p>
          <a:p>
            <a:pPr marL="621792" lvl="1" indent="-182880">
              <a:spcBef>
                <a:spcPts val="324"/>
              </a:spcBef>
              <a:buFont typeface="Wingdings" pitchFamily="2" charset="2"/>
              <a:buChar char="q"/>
              <a:defRPr/>
            </a:pPr>
            <a:r>
              <a:rPr lang="en-US" sz="2800" dirty="0">
                <a:latin typeface="Arial" panose="020B0604020202020204" pitchFamily="34" charset="0"/>
                <a:cs typeface="Arial" panose="020B0604020202020204" pitchFamily="34" charset="0"/>
              </a:rPr>
              <a:t>Need to be prepared to meet employer expectations                  </a:t>
            </a:r>
          </a:p>
          <a:p>
            <a:pPr marL="365760" indent="-256032">
              <a:buFont typeface="Wingdings 3"/>
              <a:buChar char=""/>
              <a:defRPr/>
            </a:pPr>
            <a:r>
              <a:rPr lang="en-US" sz="2800" b="1" dirty="0">
                <a:latin typeface="Arial" panose="020B0604020202020204" pitchFamily="34" charset="0"/>
                <a:cs typeface="Arial" panose="020B0604020202020204" pitchFamily="34" charset="0"/>
              </a:rPr>
              <a:t>Afraid son or daughter will lose (SSI/SSDI/Medi-Cal/ Medicare) benefits if they participate in a paid job</a:t>
            </a:r>
          </a:p>
          <a:p>
            <a:pPr marL="365760" indent="-256032">
              <a:buFont typeface="Wingdings 3"/>
              <a:buChar char=""/>
              <a:defRPr/>
            </a:pPr>
            <a:endParaRPr lang="en-US" sz="2800" dirty="0"/>
          </a:p>
        </p:txBody>
      </p:sp>
      <p:sp>
        <p:nvSpPr>
          <p:cNvPr id="2" name="Title 1"/>
          <p:cNvSpPr>
            <a:spLocks noGrp="1"/>
          </p:cNvSpPr>
          <p:nvPr>
            <p:ph type="title" idx="4294967295"/>
          </p:nvPr>
        </p:nvSpPr>
        <p:spPr>
          <a:xfrm>
            <a:off x="182528" y="132535"/>
            <a:ext cx="9501051" cy="868362"/>
          </a:xfrm>
        </p:spPr>
        <p:txBody>
          <a:bodyPr>
            <a:normAutofit/>
          </a:bodyPr>
          <a:lstStyle/>
          <a:p>
            <a:pPr>
              <a:defRPr/>
            </a:pPr>
            <a:r>
              <a:rPr lang="en-US" sz="4400" b="1" dirty="0">
                <a:solidFill>
                  <a:srgbClr val="FF0000"/>
                </a:solidFill>
                <a:latin typeface="Arial" panose="020B0604020202020204" pitchFamily="34" charset="0"/>
                <a:cs typeface="Arial" panose="020B0604020202020204" pitchFamily="34" charset="0"/>
              </a:rPr>
              <a:t>Parent Concerns</a:t>
            </a:r>
          </a:p>
        </p:txBody>
      </p:sp>
      <p:sp>
        <p:nvSpPr>
          <p:cNvPr id="365572" name="Slide Number Placeholder 4"/>
          <p:cNvSpPr txBox="1">
            <a:spLocks noGrp="1"/>
          </p:cNvSpPr>
          <p:nvPr/>
        </p:nvSpPr>
        <p:spPr bwMode="auto">
          <a:xfrm>
            <a:off x="10171113" y="6408739"/>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Tx/>
              <a:buSzTx/>
              <a:buFontTx/>
              <a:buNone/>
            </a:pPr>
            <a:fld id="{E161C9BB-D396-4A58-BC14-5C936DB23FFB}" type="slidenum">
              <a:rPr lang="en-US" altLang="en-US" sz="1000"/>
              <a:pPr algn="r" eaLnBrk="1" hangingPunct="1">
                <a:spcBef>
                  <a:spcPct val="0"/>
                </a:spcBef>
                <a:buClrTx/>
                <a:buSzTx/>
                <a:buFontTx/>
                <a:buNone/>
              </a:pPr>
              <a:t>47</a:t>
            </a:fld>
            <a:endParaRPr lang="en-US" altLang="en-US" sz="1000" dirty="0"/>
          </a:p>
        </p:txBody>
      </p:sp>
    </p:spTree>
    <p:extLst>
      <p:ext uri="{BB962C8B-B14F-4D97-AF65-F5344CB8AC3E}">
        <p14:creationId xmlns:p14="http://schemas.microsoft.com/office/powerpoint/2010/main" val="319069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Family Buy-in &amp; Support</a:t>
            </a:r>
          </a:p>
        </p:txBody>
      </p:sp>
      <p:sp>
        <p:nvSpPr>
          <p:cNvPr id="3" name="Content Placeholder 2"/>
          <p:cNvSpPr>
            <a:spLocks noGrp="1"/>
          </p:cNvSpPr>
          <p:nvPr>
            <p:ph idx="1"/>
          </p:nvPr>
        </p:nvSpPr>
        <p:spPr>
          <a:xfrm>
            <a:off x="184416" y="1285155"/>
            <a:ext cx="11344195" cy="4525963"/>
          </a:xfrm>
        </p:spPr>
        <p:txBody>
          <a:bodyPr>
            <a:noAutofit/>
          </a:bodyPr>
          <a:lstStyle/>
          <a:p>
            <a:r>
              <a:rPr lang="en-US" sz="3600" b="1" dirty="0">
                <a:solidFill>
                  <a:srgbClr val="FF0000"/>
                </a:solidFill>
              </a:rPr>
              <a:t>Willingness to consider Competitive Integrated Employment (CIE)</a:t>
            </a:r>
          </a:p>
          <a:p>
            <a:r>
              <a:rPr lang="en-US" sz="3600" b="1" dirty="0"/>
              <a:t>Encourage as much independence in your student as early as possible.</a:t>
            </a:r>
          </a:p>
          <a:p>
            <a:r>
              <a:rPr lang="en-US" sz="3600" b="1" dirty="0"/>
              <a:t>Education is a collaborative process</a:t>
            </a:r>
          </a:p>
          <a:p>
            <a:r>
              <a:rPr lang="en-US" sz="3600" b="1" dirty="0">
                <a:solidFill>
                  <a:srgbClr val="FF0000"/>
                </a:solidFill>
              </a:rPr>
              <a:t>Willing to learn about Benefits Planning &amp; Management </a:t>
            </a:r>
          </a:p>
          <a:p>
            <a:r>
              <a:rPr lang="en-US" sz="3600" b="1" dirty="0"/>
              <a:t>Learn about the various community resources &amp; services</a:t>
            </a:r>
          </a:p>
          <a:p>
            <a:r>
              <a:rPr lang="en-US" sz="3600" b="1" dirty="0">
                <a:solidFill>
                  <a:srgbClr val="FF0000"/>
                </a:solidFill>
              </a:rPr>
              <a:t>Support work on the weekends, evenings &amp; holidays</a:t>
            </a:r>
          </a:p>
          <a:p>
            <a:endParaRPr lang="en-US" sz="3600" b="1" dirty="0"/>
          </a:p>
        </p:txBody>
      </p:sp>
      <p:sp>
        <p:nvSpPr>
          <p:cNvPr id="4" name="Slide Number Placeholder 3"/>
          <p:cNvSpPr>
            <a:spLocks noGrp="1"/>
          </p:cNvSpPr>
          <p:nvPr>
            <p:ph type="sldNum" sz="quarter" idx="12"/>
          </p:nvPr>
        </p:nvSpPr>
        <p:spPr/>
        <p:txBody>
          <a:bodyPr/>
          <a:lstStyle/>
          <a:p>
            <a:pPr defTabSz="914400"/>
            <a:fld id="{50BFB6DF-2186-4796-A8A5-2F9CF862897A}" type="slidenum">
              <a:rPr lang="en-US" sz="1800" kern="0">
                <a:solidFill>
                  <a:sysClr val="windowText" lastClr="000000"/>
                </a:solidFill>
              </a:rPr>
              <a:pPr defTabSz="914400"/>
              <a:t>48</a:t>
            </a:fld>
            <a:endParaRPr lang="en-US" sz="1800" kern="0" dirty="0">
              <a:solidFill>
                <a:sysClr val="windowText" lastClr="000000"/>
              </a:solidFill>
            </a:endParaRPr>
          </a:p>
        </p:txBody>
      </p:sp>
    </p:spTree>
    <p:extLst>
      <p:ext uri="{BB962C8B-B14F-4D97-AF65-F5344CB8AC3E}">
        <p14:creationId xmlns:p14="http://schemas.microsoft.com/office/powerpoint/2010/main" val="1560699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91667" y="1417638"/>
            <a:ext cx="11747951" cy="4495800"/>
          </a:xfrm>
        </p:spPr>
        <p:txBody>
          <a:bodyPr/>
          <a:lstStyle/>
          <a:p>
            <a:pPr eaLnBrk="1" hangingPunct="1">
              <a:lnSpc>
                <a:spcPct val="80000"/>
              </a:lnSpc>
            </a:pPr>
            <a:r>
              <a:rPr lang="en-US" altLang="en-US" sz="2800" b="1" dirty="0">
                <a:latin typeface="Arial" panose="020B0604020202020204" pitchFamily="34" charset="0"/>
                <a:cs typeface="Arial" panose="020B0604020202020204" pitchFamily="34" charset="0"/>
              </a:rPr>
              <a:t>Encourage student to consider a realistic and viable career ladder job</a:t>
            </a:r>
            <a:endParaRPr lang="en-US" altLang="en-US" sz="1000" b="1" dirty="0">
              <a:latin typeface="Arial" panose="020B0604020202020204" pitchFamily="34" charset="0"/>
              <a:cs typeface="Arial" panose="020B0604020202020204" pitchFamily="34" charset="0"/>
            </a:endParaRPr>
          </a:p>
          <a:p>
            <a:pPr marL="109537" indent="0" eaLnBrk="1" hangingPunct="1">
              <a:lnSpc>
                <a:spcPct val="80000"/>
              </a:lnSpc>
              <a:buNone/>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sz="2800" b="1" dirty="0">
                <a:solidFill>
                  <a:srgbClr val="0000FF"/>
                </a:solidFill>
                <a:latin typeface="Arial" panose="020B0604020202020204" pitchFamily="34" charset="0"/>
                <a:cs typeface="Arial" panose="020B0604020202020204" pitchFamily="34" charset="0"/>
              </a:rPr>
              <a:t>Consider labor market needs in local area</a:t>
            </a:r>
          </a:p>
          <a:p>
            <a:pPr marL="109537" indent="0" eaLnBrk="1" hangingPunct="1">
              <a:lnSpc>
                <a:spcPct val="80000"/>
              </a:lnSpc>
              <a:buNone/>
            </a:pPr>
            <a:endParaRPr lang="en-US" altLang="en-US" sz="800" b="1" dirty="0">
              <a:solidFill>
                <a:srgbClr val="0000FF"/>
              </a:solidFill>
              <a:latin typeface="Arial" panose="020B0604020202020204" pitchFamily="34" charset="0"/>
              <a:cs typeface="Arial" panose="020B0604020202020204" pitchFamily="34" charset="0"/>
            </a:endParaRPr>
          </a:p>
          <a:p>
            <a:pPr eaLnBrk="1" hangingPunct="1">
              <a:lnSpc>
                <a:spcPct val="80000"/>
              </a:lnSpc>
            </a:pPr>
            <a:r>
              <a:rPr lang="en-US" altLang="en-US" sz="2800" b="1" dirty="0">
                <a:latin typeface="Arial" panose="020B0604020202020204" pitchFamily="34" charset="0"/>
                <a:cs typeface="Arial" panose="020B0604020202020204" pitchFamily="34" charset="0"/>
              </a:rPr>
              <a:t>Research career options to help your student make good choices for him/herself</a:t>
            </a:r>
          </a:p>
          <a:p>
            <a:pPr marL="109537" indent="0" eaLnBrk="1" hangingPunct="1">
              <a:lnSpc>
                <a:spcPct val="80000"/>
              </a:lnSpc>
              <a:buNone/>
            </a:pPr>
            <a:endParaRPr lang="en-US" altLang="en-US" sz="800" b="1" dirty="0">
              <a:solidFill>
                <a:srgbClr val="0000FF"/>
              </a:solidFill>
              <a:latin typeface="Arial" panose="020B0604020202020204" pitchFamily="34" charset="0"/>
              <a:cs typeface="Arial" panose="020B0604020202020204" pitchFamily="34" charset="0"/>
            </a:endParaRPr>
          </a:p>
          <a:p>
            <a:pPr eaLnBrk="1" hangingPunct="1">
              <a:lnSpc>
                <a:spcPct val="80000"/>
              </a:lnSpc>
            </a:pPr>
            <a:r>
              <a:rPr lang="en-US" altLang="en-US" sz="2800" b="1" dirty="0">
                <a:solidFill>
                  <a:srgbClr val="0000FF"/>
                </a:solidFill>
                <a:latin typeface="Arial" panose="020B0604020202020204" pitchFamily="34" charset="0"/>
                <a:cs typeface="Arial" panose="020B0604020202020204" pitchFamily="34" charset="0"/>
              </a:rPr>
              <a:t>Consider transportation options to potential work sites</a:t>
            </a:r>
          </a:p>
          <a:p>
            <a:pPr marL="109537" indent="0" eaLnBrk="1" hangingPunct="1">
              <a:lnSpc>
                <a:spcPct val="80000"/>
              </a:lnSpc>
              <a:buNone/>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sz="2800" b="1" dirty="0">
                <a:latin typeface="Arial" panose="020B0604020202020204" pitchFamily="34" charset="0"/>
                <a:cs typeface="Arial" panose="020B0604020202020204" pitchFamily="34" charset="0"/>
              </a:rPr>
              <a:t>Know and understand the American’s with Disabilities Act (ADA)</a:t>
            </a:r>
          </a:p>
          <a:p>
            <a:pPr marL="109537" indent="0" eaLnBrk="1" hangingPunct="1">
              <a:lnSpc>
                <a:spcPct val="80000"/>
              </a:lnSpc>
              <a:buNone/>
            </a:pPr>
            <a:endParaRPr lang="en-US" altLang="en-US" sz="800" b="1" dirty="0">
              <a:solidFill>
                <a:srgbClr val="0000FF"/>
              </a:solidFill>
              <a:latin typeface="Arial" panose="020B0604020202020204" pitchFamily="34" charset="0"/>
              <a:cs typeface="Arial" panose="020B0604020202020204" pitchFamily="34" charset="0"/>
            </a:endParaRPr>
          </a:p>
          <a:p>
            <a:pPr eaLnBrk="1" hangingPunct="1">
              <a:lnSpc>
                <a:spcPct val="80000"/>
              </a:lnSpc>
            </a:pPr>
            <a:r>
              <a:rPr lang="en-US" altLang="en-US" sz="2800" b="1" dirty="0">
                <a:solidFill>
                  <a:srgbClr val="0000FF"/>
                </a:solidFill>
                <a:latin typeface="Arial" panose="020B0604020202020204" pitchFamily="34" charset="0"/>
                <a:cs typeface="Arial" panose="020B0604020202020204" pitchFamily="34" charset="0"/>
              </a:rPr>
              <a:t>Assist student in understanding required accommodation needs to support execution of the essential functions of the desired job</a:t>
            </a:r>
          </a:p>
          <a:p>
            <a:pPr marL="109537" indent="0" eaLnBrk="1" hangingPunct="1">
              <a:lnSpc>
                <a:spcPct val="80000"/>
              </a:lnSpc>
              <a:buNone/>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sz="2800" b="1" dirty="0">
                <a:latin typeface="Arial" panose="020B0604020202020204" pitchFamily="34" charset="0"/>
                <a:cs typeface="Arial" panose="020B0604020202020204" pitchFamily="34" charset="0"/>
              </a:rPr>
              <a:t>Request job coaching support through school &amp; adult programs </a:t>
            </a:r>
            <a:r>
              <a:rPr lang="en-US" altLang="en-US" sz="2800" b="1" dirty="0">
                <a:solidFill>
                  <a:srgbClr val="7030A0"/>
                </a:solidFill>
                <a:latin typeface="Arial" panose="020B0604020202020204" pitchFamily="34" charset="0"/>
                <a:cs typeface="Arial" panose="020B0604020202020204" pitchFamily="34" charset="0"/>
              </a:rPr>
              <a:t>(Workability I, TPP, C2C, WIOA, etc.)</a:t>
            </a:r>
          </a:p>
        </p:txBody>
      </p:sp>
      <p:sp>
        <p:nvSpPr>
          <p:cNvPr id="38914" name="Rectangle 2"/>
          <p:cNvSpPr>
            <a:spLocks noGrp="1" noChangeArrowheads="1"/>
          </p:cNvSpPr>
          <p:nvPr>
            <p:ph type="title"/>
          </p:nvPr>
        </p:nvSpPr>
        <p:spPr/>
        <p:txBody>
          <a:bodyPr/>
          <a:lstStyle/>
          <a:p>
            <a:pPr eaLnBrk="1" fontAlgn="auto" hangingPunct="1">
              <a:spcAft>
                <a:spcPts val="0"/>
              </a:spcAft>
              <a:defRPr/>
            </a:pPr>
            <a:r>
              <a:rPr lang="en-US" dirty="0">
                <a:solidFill>
                  <a:srgbClr val="FF0000"/>
                </a:solidFill>
                <a:effectLst/>
                <a:latin typeface="Arial" panose="020B0604020202020204" pitchFamily="34" charset="0"/>
                <a:cs typeface="Arial" panose="020B0604020202020204" pitchFamily="34" charset="0"/>
              </a:rPr>
              <a:t>Parent Support for Employment</a:t>
            </a:r>
          </a:p>
        </p:txBody>
      </p:sp>
    </p:spTree>
    <p:extLst>
      <p:ext uri="{BB962C8B-B14F-4D97-AF65-F5344CB8AC3E}">
        <p14:creationId xmlns:p14="http://schemas.microsoft.com/office/powerpoint/2010/main" val="319978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198" y="914400"/>
            <a:ext cx="9601196" cy="1303867"/>
          </a:xfrm>
        </p:spPr>
        <p:txBody>
          <a:bodyPr/>
          <a:lstStyle/>
          <a:p>
            <a:pPr marL="484632">
              <a:defRPr/>
            </a:pPr>
            <a:r>
              <a:rPr lang="en-US" b="1" dirty="0">
                <a:solidFill>
                  <a:srgbClr val="0000FF"/>
                </a:solidFill>
                <a:latin typeface="Arial" panose="020B0604020202020204" pitchFamily="34" charset="0"/>
                <a:cs typeface="Arial" panose="020B0604020202020204" pitchFamily="34" charset="0"/>
              </a:rPr>
              <a:t>National Statistics </a:t>
            </a:r>
            <a:r>
              <a:rPr lang="en-US" sz="2000" b="1" dirty="0">
                <a:solidFill>
                  <a:srgbClr val="0000FF"/>
                </a:solidFill>
                <a:latin typeface="Arial" panose="020B0604020202020204" pitchFamily="34" charset="0"/>
                <a:cs typeface="Arial" panose="020B0604020202020204" pitchFamily="34" charset="0"/>
              </a:rPr>
              <a:t>(cont…..)</a:t>
            </a:r>
          </a:p>
        </p:txBody>
      </p:sp>
      <p:sp>
        <p:nvSpPr>
          <p:cNvPr id="17410" name="Content Placeholder 2"/>
          <p:cNvSpPr>
            <a:spLocks noGrp="1"/>
          </p:cNvSpPr>
          <p:nvPr>
            <p:ph idx="1"/>
          </p:nvPr>
        </p:nvSpPr>
        <p:spPr>
          <a:xfrm>
            <a:off x="1274754" y="2147777"/>
            <a:ext cx="10456035" cy="5625926"/>
          </a:xfrm>
        </p:spPr>
        <p:txBody>
          <a:bodyPr/>
          <a:lstStyle/>
          <a:p>
            <a:pPr eaLnBrk="1" hangingPunct="1"/>
            <a:r>
              <a:rPr lang="en-US" altLang="en-US" sz="3200" b="1" dirty="0">
                <a:latin typeface="Arial" panose="020B0604020202020204" pitchFamily="34" charset="0"/>
                <a:cs typeface="Arial" panose="020B0604020202020204" pitchFamily="34" charset="0"/>
              </a:rPr>
              <a:t>Individuals with disabilities are </a:t>
            </a:r>
            <a:r>
              <a:rPr lang="en-US" altLang="en-US" sz="3200" b="1" dirty="0">
                <a:solidFill>
                  <a:srgbClr val="FF0000"/>
                </a:solidFill>
                <a:latin typeface="Arial" panose="020B0604020202020204" pitchFamily="34" charset="0"/>
                <a:cs typeface="Arial" panose="020B0604020202020204" pitchFamily="34" charset="0"/>
              </a:rPr>
              <a:t>twice </a:t>
            </a:r>
            <a:r>
              <a:rPr lang="en-US" altLang="en-US" sz="3200" b="1" dirty="0">
                <a:latin typeface="Arial" panose="020B0604020202020204" pitchFamily="34" charset="0"/>
                <a:cs typeface="Arial" panose="020B0604020202020204" pitchFamily="34" charset="0"/>
              </a:rPr>
              <a:t>as likely to drop out of school </a:t>
            </a:r>
          </a:p>
          <a:p>
            <a:pPr eaLnBrk="1" hangingPunct="1"/>
            <a:r>
              <a:rPr lang="en-US" altLang="en-US" sz="3200" b="1" dirty="0">
                <a:latin typeface="Arial" panose="020B0604020202020204" pitchFamily="34" charset="0"/>
                <a:cs typeface="Arial" panose="020B0604020202020204" pitchFamily="34" charset="0"/>
              </a:rPr>
              <a:t>Only </a:t>
            </a:r>
            <a:r>
              <a:rPr lang="en-US" altLang="en-US" sz="3200" b="1" dirty="0">
                <a:solidFill>
                  <a:srgbClr val="FF0000"/>
                </a:solidFill>
                <a:latin typeface="Arial" panose="020B0604020202020204" pitchFamily="34" charset="0"/>
                <a:cs typeface="Arial" panose="020B0604020202020204" pitchFamily="34" charset="0"/>
              </a:rPr>
              <a:t>35% </a:t>
            </a:r>
            <a:r>
              <a:rPr lang="en-US" altLang="en-US" sz="3200" b="1" dirty="0">
                <a:latin typeface="Arial" panose="020B0604020202020204" pitchFamily="34" charset="0"/>
                <a:cs typeface="Arial" panose="020B0604020202020204" pitchFamily="34" charset="0"/>
              </a:rPr>
              <a:t>of adults with disabilities are employed, while </a:t>
            </a:r>
            <a:r>
              <a:rPr lang="en-US" altLang="en-US" sz="3200" b="1" dirty="0">
                <a:solidFill>
                  <a:srgbClr val="FF0000"/>
                </a:solidFill>
                <a:latin typeface="Arial" panose="020B0604020202020204" pitchFamily="34" charset="0"/>
                <a:cs typeface="Arial" panose="020B0604020202020204" pitchFamily="34" charset="0"/>
              </a:rPr>
              <a:t>78% </a:t>
            </a:r>
            <a:r>
              <a:rPr lang="en-US" altLang="en-US" sz="3200" b="1" dirty="0">
                <a:latin typeface="Arial" panose="020B0604020202020204" pitchFamily="34" charset="0"/>
                <a:cs typeface="Arial" panose="020B0604020202020204" pitchFamily="34" charset="0"/>
              </a:rPr>
              <a:t>of those without disabilities are employed </a:t>
            </a:r>
          </a:p>
          <a:p>
            <a:pPr eaLnBrk="1" hangingPunct="1"/>
            <a:r>
              <a:rPr lang="en-US" altLang="en-US" sz="3200" b="1" dirty="0">
                <a:solidFill>
                  <a:srgbClr val="FF0000"/>
                </a:solidFill>
                <a:latin typeface="Arial" panose="020B0604020202020204" pitchFamily="34" charset="0"/>
                <a:cs typeface="Arial" panose="020B0604020202020204" pitchFamily="34" charset="0"/>
              </a:rPr>
              <a:t>Three times </a:t>
            </a:r>
            <a:r>
              <a:rPr lang="en-US" altLang="en-US" sz="3200" b="1" dirty="0">
                <a:latin typeface="Arial" panose="020B0604020202020204" pitchFamily="34" charset="0"/>
                <a:cs typeface="Arial" panose="020B0604020202020204" pitchFamily="34" charset="0"/>
              </a:rPr>
              <a:t>as many individuals with disabilities live </a:t>
            </a:r>
            <a:r>
              <a:rPr lang="en-US" altLang="en-US" sz="3200" b="1" i="1" dirty="0">
                <a:solidFill>
                  <a:srgbClr val="92D050"/>
                </a:solidFill>
                <a:latin typeface="Arial" panose="020B0604020202020204" pitchFamily="34" charset="0"/>
                <a:cs typeface="Arial" panose="020B0604020202020204" pitchFamily="34" charset="0"/>
              </a:rPr>
              <a:t>below the poverty </a:t>
            </a:r>
            <a:r>
              <a:rPr lang="en-US" altLang="en-US" sz="3200" b="1" dirty="0">
                <a:latin typeface="Arial" panose="020B0604020202020204" pitchFamily="34" charset="0"/>
                <a:cs typeface="Arial" panose="020B0604020202020204" pitchFamily="34" charset="0"/>
              </a:rPr>
              <a:t>line</a:t>
            </a: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82EF1D7-3D1F-42E2-A893-C140E878EDA1}" type="slidenum">
              <a:rPr lang="en-US" altLang="en-US" sz="1400"/>
              <a:pPr>
                <a:spcBef>
                  <a:spcPct val="0"/>
                </a:spcBef>
                <a:buClrTx/>
                <a:buSzTx/>
                <a:buFontTx/>
                <a:buNone/>
              </a:pPr>
              <a:t>5</a:t>
            </a:fld>
            <a:endParaRPr lang="en-US" altLang="en-US" sz="1400" dirty="0"/>
          </a:p>
        </p:txBody>
      </p:sp>
    </p:spTree>
    <p:extLst>
      <p:ext uri="{BB962C8B-B14F-4D97-AF65-F5344CB8AC3E}">
        <p14:creationId xmlns:p14="http://schemas.microsoft.com/office/powerpoint/2010/main" val="382390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27000"/>
            <a:ext cx="10128080" cy="6858000"/>
          </a:xfrm>
          <a:prstGeom prst="rect">
            <a:avLst/>
          </a:prstGeom>
        </p:spPr>
      </p:pic>
    </p:spTree>
    <p:extLst>
      <p:ext uri="{BB962C8B-B14F-4D97-AF65-F5344CB8AC3E}">
        <p14:creationId xmlns:p14="http://schemas.microsoft.com/office/powerpoint/2010/main" val="3514545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Calibri" panose="020F0502020204030204" pitchFamily="34" charset="0"/>
              </a:rPr>
              <a:t>Pre-Employment Skills</a:t>
            </a:r>
          </a:p>
        </p:txBody>
      </p:sp>
      <p:sp>
        <p:nvSpPr>
          <p:cNvPr id="3" name="Content Placeholder 2"/>
          <p:cNvSpPr>
            <a:spLocks noGrp="1"/>
          </p:cNvSpPr>
          <p:nvPr>
            <p:ph sz="half" idx="1"/>
          </p:nvPr>
        </p:nvSpPr>
        <p:spPr>
          <a:xfrm>
            <a:off x="984940" y="2560320"/>
            <a:ext cx="4718304" cy="3310128"/>
          </a:xfrm>
        </p:spPr>
        <p:txBody>
          <a:bodyPr/>
          <a:lstStyle/>
          <a:p>
            <a:r>
              <a:rPr lang="en-US" sz="3600" b="1" dirty="0">
                <a:latin typeface="Calibri" panose="020F0502020204030204" pitchFamily="34" charset="0"/>
              </a:rPr>
              <a:t>Follows Directions</a:t>
            </a:r>
          </a:p>
          <a:p>
            <a:r>
              <a:rPr lang="en-US" sz="3600" b="1" dirty="0">
                <a:latin typeface="Calibri" panose="020F0502020204030204" pitchFamily="34" charset="0"/>
              </a:rPr>
              <a:t>Dress/Hygiene</a:t>
            </a:r>
          </a:p>
          <a:p>
            <a:r>
              <a:rPr lang="en-US" sz="3600" b="1" dirty="0">
                <a:latin typeface="Calibri" panose="020F0502020204030204" pitchFamily="34" charset="0"/>
              </a:rPr>
              <a:t>Time Management</a:t>
            </a:r>
          </a:p>
          <a:p>
            <a:r>
              <a:rPr lang="en-US" sz="3600" b="1" dirty="0">
                <a:latin typeface="Calibri" panose="020F0502020204030204" pitchFamily="34" charset="0"/>
              </a:rPr>
              <a:t>Work Tasks</a:t>
            </a:r>
          </a:p>
          <a:p>
            <a:endParaRPr lang="en-US" dirty="0"/>
          </a:p>
        </p:txBody>
      </p:sp>
      <p:sp>
        <p:nvSpPr>
          <p:cNvPr id="4" name="Content Placeholder 3"/>
          <p:cNvSpPr>
            <a:spLocks noGrp="1"/>
          </p:cNvSpPr>
          <p:nvPr>
            <p:ph sz="half" idx="2"/>
          </p:nvPr>
        </p:nvSpPr>
        <p:spPr>
          <a:xfrm>
            <a:off x="5324421" y="2560320"/>
            <a:ext cx="6301522" cy="3310128"/>
          </a:xfrm>
        </p:spPr>
        <p:txBody>
          <a:bodyPr>
            <a:noAutofit/>
          </a:bodyPr>
          <a:lstStyle/>
          <a:p>
            <a:r>
              <a:rPr lang="en-US" sz="3600" b="1" dirty="0">
                <a:latin typeface="Calibri" panose="020F0502020204030204" pitchFamily="34" charset="0"/>
              </a:rPr>
              <a:t>Productivity/Quality of Work</a:t>
            </a:r>
          </a:p>
          <a:p>
            <a:r>
              <a:rPr lang="en-US" sz="3600" b="1" dirty="0">
                <a:latin typeface="Calibri" panose="020F0502020204030204" pitchFamily="34" charset="0"/>
              </a:rPr>
              <a:t>Communication/Socialization</a:t>
            </a:r>
          </a:p>
          <a:p>
            <a:r>
              <a:rPr lang="en-US" sz="3600" b="1" dirty="0">
                <a:latin typeface="Calibri" panose="020F0502020204030204" pitchFamily="34" charset="0"/>
              </a:rPr>
              <a:t>Utilizing Natural Supports</a:t>
            </a:r>
          </a:p>
          <a:p>
            <a:r>
              <a:rPr lang="en-US" sz="3600" b="1" dirty="0">
                <a:latin typeface="Calibri" panose="020F0502020204030204" pitchFamily="34" charset="0"/>
              </a:rPr>
              <a:t>Mobility/Community Safety/Transportation</a:t>
            </a:r>
          </a:p>
        </p:txBody>
      </p:sp>
    </p:spTree>
    <p:extLst>
      <p:ext uri="{BB962C8B-B14F-4D97-AF65-F5344CB8AC3E}">
        <p14:creationId xmlns:p14="http://schemas.microsoft.com/office/powerpoint/2010/main" val="1361651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361507"/>
            <a:ext cx="10174703" cy="1924493"/>
          </a:xfrm>
        </p:spPr>
        <p:txBody>
          <a:bodyPr>
            <a:normAutofit/>
          </a:bodyPr>
          <a:lstStyle/>
          <a:p>
            <a:r>
              <a:rPr lang="en-US" b="1" dirty="0">
                <a:solidFill>
                  <a:srgbClr val="0000FF"/>
                </a:solidFill>
                <a:latin typeface="Arial" panose="020B0604020202020204" pitchFamily="34" charset="0"/>
                <a:cs typeface="Arial" panose="020B0604020202020204" pitchFamily="34" charset="0"/>
              </a:rPr>
              <a:t>New Work Training Programs </a:t>
            </a:r>
            <a:br>
              <a:rPr lang="en-US" b="1" dirty="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in Orange County</a:t>
            </a:r>
          </a:p>
        </p:txBody>
      </p:sp>
      <p:sp>
        <p:nvSpPr>
          <p:cNvPr id="3" name="Content Placeholder 2"/>
          <p:cNvSpPr>
            <a:spLocks noGrp="1"/>
          </p:cNvSpPr>
          <p:nvPr>
            <p:ph idx="1"/>
          </p:nvPr>
        </p:nvSpPr>
        <p:spPr>
          <a:xfrm>
            <a:off x="982051" y="2275366"/>
            <a:ext cx="10216477" cy="4348718"/>
          </a:xfrm>
        </p:spPr>
        <p:txBody>
          <a:bodyPr>
            <a:normAutofit fontScale="77500" lnSpcReduction="20000"/>
          </a:bodyPr>
          <a:lstStyle/>
          <a:p>
            <a:r>
              <a:rPr lang="en-US" sz="2900" b="1" dirty="0">
                <a:latin typeface="Arial" panose="020B0604020202020204" pitchFamily="34" charset="0"/>
                <a:cs typeface="Arial" panose="020B0604020202020204" pitchFamily="34" charset="0"/>
              </a:rPr>
              <a:t>Project Search CHOC Children’s Hospital /Adult Program</a:t>
            </a:r>
          </a:p>
          <a:p>
            <a:r>
              <a:rPr lang="en-US" sz="2900" b="1" dirty="0">
                <a:solidFill>
                  <a:schemeClr val="tx1"/>
                </a:solidFill>
                <a:latin typeface="Arial" panose="020B0604020202020204" pitchFamily="34" charset="0"/>
                <a:cs typeface="Arial" panose="020B0604020202020204" pitchFamily="34" charset="0"/>
              </a:rPr>
              <a:t>AB 104 Adult Education Block Grant Programs (Community College &amp; K-12 Partnerships)</a:t>
            </a:r>
          </a:p>
          <a:p>
            <a:r>
              <a:rPr lang="en-US" sz="2900" b="1" dirty="0">
                <a:solidFill>
                  <a:schemeClr val="tx1"/>
                </a:solidFill>
                <a:latin typeface="Arial" panose="020B0604020202020204" pitchFamily="34" charset="0"/>
                <a:cs typeface="Arial" panose="020B0604020202020204" pitchFamily="34" charset="0"/>
              </a:rPr>
              <a:t>Career Pathways Programs Orange County Department of Education</a:t>
            </a:r>
          </a:p>
          <a:p>
            <a:r>
              <a:rPr lang="en-US" sz="2900" b="1" dirty="0">
                <a:solidFill>
                  <a:schemeClr val="tx1"/>
                </a:solidFill>
                <a:latin typeface="Arial" panose="020B0604020202020204" pitchFamily="34" charset="0"/>
                <a:cs typeface="Arial" panose="020B0604020202020204" pitchFamily="34" charset="0"/>
              </a:rPr>
              <a:t>Workforce Innovations &amp; Opportunities Act</a:t>
            </a:r>
          </a:p>
          <a:p>
            <a:pPr marL="0" indent="0">
              <a:buNone/>
            </a:pPr>
            <a:r>
              <a:rPr lang="en-US" sz="2900" b="1" dirty="0">
                <a:solidFill>
                  <a:schemeClr val="tx1"/>
                </a:solidFill>
                <a:latin typeface="Arial" panose="020B0604020202020204" pitchFamily="34" charset="0"/>
                <a:cs typeface="Arial" panose="020B0604020202020204" pitchFamily="34" charset="0"/>
              </a:rPr>
              <a:t>     (WIOA Youth Providers</a:t>
            </a:r>
            <a:r>
              <a:rPr lang="en-US" sz="2900" b="1" dirty="0">
                <a:latin typeface="Arial" panose="020B0604020202020204" pitchFamily="34" charset="0"/>
                <a:cs typeface="Arial" panose="020B0604020202020204" pitchFamily="34" charset="0"/>
              </a:rPr>
              <a:t>  &amp; Department of Rehabilitation WIOA Programs)</a:t>
            </a:r>
          </a:p>
          <a:p>
            <a:pPr marL="0" indent="0">
              <a:buNone/>
            </a:pPr>
            <a:r>
              <a:rPr lang="en-US" sz="2900" b="1" dirty="0">
                <a:solidFill>
                  <a:srgbClr val="0000FF"/>
                </a:solidFill>
                <a:latin typeface="Arial" panose="020B0604020202020204" pitchFamily="34" charset="0"/>
                <a:cs typeface="Arial" panose="020B0604020202020204" pitchFamily="34" charset="0"/>
              </a:rPr>
              <a:t>Currently being developed... </a:t>
            </a:r>
          </a:p>
          <a:p>
            <a:r>
              <a:rPr lang="en-US" sz="2900" b="1" dirty="0">
                <a:solidFill>
                  <a:srgbClr val="FF6600"/>
                </a:solidFill>
                <a:latin typeface="Arial" panose="020B0604020202020204" pitchFamily="34" charset="0"/>
                <a:cs typeface="Arial" panose="020B0604020202020204" pitchFamily="34" charset="0"/>
              </a:rPr>
              <a:t>Project Search UCI Medical Center</a:t>
            </a:r>
          </a:p>
          <a:p>
            <a:r>
              <a:rPr lang="en-US" sz="2900" b="1" dirty="0">
                <a:solidFill>
                  <a:srgbClr val="FF6600"/>
                </a:solidFill>
                <a:latin typeface="Arial" panose="020B0604020202020204" pitchFamily="34" charset="0"/>
                <a:cs typeface="Arial" panose="020B0604020202020204" pitchFamily="34" charset="0"/>
              </a:rPr>
              <a:t>Jay’s Catering (Youth &amp; Adult Program)</a:t>
            </a:r>
          </a:p>
          <a:p>
            <a:r>
              <a:rPr lang="en-US" sz="2900" b="1" dirty="0">
                <a:solidFill>
                  <a:srgbClr val="FF6600"/>
                </a:solidFill>
                <a:latin typeface="Arial" panose="020B0604020202020204" pitchFamily="34" charset="0"/>
                <a:cs typeface="Arial" panose="020B0604020202020204" pitchFamily="34" charset="0"/>
              </a:rPr>
              <a:t>Project Search Medtronic /Adult Program</a:t>
            </a:r>
          </a:p>
          <a:p>
            <a:endParaRPr lang="en-US" b="1" dirty="0">
              <a:solidFill>
                <a:srgbClr val="FF6600"/>
              </a:solidFill>
              <a:latin typeface="Arial" panose="020B0604020202020204" pitchFamily="34" charset="0"/>
              <a:cs typeface="Arial" panose="020B0604020202020204" pitchFamily="34" charset="0"/>
            </a:endParaRPr>
          </a:p>
          <a:p>
            <a:endParaRPr lang="en-US" b="1" dirty="0">
              <a:solidFill>
                <a:srgbClr val="FF6600"/>
              </a:solidFill>
              <a:latin typeface="Arial" panose="020B0604020202020204" pitchFamily="34" charset="0"/>
              <a:cs typeface="Arial" panose="020B0604020202020204" pitchFamily="34" charset="0"/>
            </a:endParaRPr>
          </a:p>
        </p:txBody>
      </p:sp>
      <p:pic>
        <p:nvPicPr>
          <p:cNvPr id="10242" name="Picture 2" descr="PS Logo (whit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692" y="4848726"/>
            <a:ext cx="18669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254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1"/>
          <p:cNvSpPr>
            <a:spLocks noChangeArrowheads="1"/>
          </p:cNvSpPr>
          <p:nvPr/>
        </p:nvSpPr>
        <p:spPr bwMode="auto">
          <a:xfrm>
            <a:off x="2401478" y="2743200"/>
            <a:ext cx="776687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6600" b="1" dirty="0">
                <a:solidFill>
                  <a:srgbClr val="0000FF"/>
                </a:solidFill>
              </a:rPr>
              <a:t>The Individualized </a:t>
            </a:r>
          </a:p>
          <a:p>
            <a:pPr algn="ctr" eaLnBrk="1" hangingPunct="1">
              <a:spcBef>
                <a:spcPct val="0"/>
              </a:spcBef>
              <a:buClrTx/>
              <a:buSzTx/>
              <a:buFontTx/>
              <a:buNone/>
            </a:pPr>
            <a:r>
              <a:rPr lang="en-US" altLang="en-US" sz="6600" b="1" dirty="0">
                <a:solidFill>
                  <a:srgbClr val="0000FF"/>
                </a:solidFill>
              </a:rPr>
              <a:t>Approach</a:t>
            </a:r>
            <a:endParaRPr lang="en-US" altLang="en-US" sz="6600" dirty="0">
              <a:solidFill>
                <a:srgbClr val="0000FF"/>
              </a:solidFill>
            </a:endParaRPr>
          </a:p>
        </p:txBody>
      </p:sp>
    </p:spTree>
    <p:extLst>
      <p:ext uri="{BB962C8B-B14F-4D97-AF65-F5344CB8AC3E}">
        <p14:creationId xmlns:p14="http://schemas.microsoft.com/office/powerpoint/2010/main" val="228615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3999" y="1219200"/>
            <a:ext cx="10339138" cy="5029200"/>
          </a:xfrm>
        </p:spPr>
        <p:txBody>
          <a:bodyPr rtlCol="0">
            <a:noAutofit/>
          </a:bodyPr>
          <a:lstStyle/>
          <a:p>
            <a:pPr marL="365760" indent="-256032">
              <a:spcAft>
                <a:spcPts val="0"/>
              </a:spcAft>
              <a:buFont typeface="Wingdings 3"/>
              <a:buChar char=""/>
              <a:defRPr/>
            </a:pPr>
            <a:r>
              <a:rPr lang="en-US" sz="3200" b="1" dirty="0">
                <a:latin typeface="Arial" panose="020B0604020202020204" pitchFamily="34" charset="0"/>
                <a:cs typeface="Arial" panose="020B0604020202020204" pitchFamily="34" charset="0"/>
              </a:rPr>
              <a:t>Cell phones with GPS</a:t>
            </a:r>
          </a:p>
          <a:p>
            <a:pPr marL="365760" indent="-256032">
              <a:spcAft>
                <a:spcPts val="0"/>
              </a:spcAft>
              <a:buFont typeface="Wingdings 3"/>
              <a:buChar char=""/>
              <a:defRPr/>
            </a:pPr>
            <a:r>
              <a:rPr lang="en-US" sz="3200" b="1" dirty="0">
                <a:latin typeface="Arial" panose="020B0604020202020204" pitchFamily="34" charset="0"/>
                <a:cs typeface="Arial" panose="020B0604020202020204" pitchFamily="34" charset="0"/>
              </a:rPr>
              <a:t>Community Safety Training </a:t>
            </a:r>
          </a:p>
          <a:p>
            <a:pPr marL="365760" indent="-256032">
              <a:spcAft>
                <a:spcPts val="0"/>
              </a:spcAft>
              <a:buFont typeface="Wingdings" pitchFamily="2" charset="2"/>
              <a:buChar char="q"/>
              <a:defRPr/>
            </a:pPr>
            <a:r>
              <a:rPr lang="en-US" sz="3200" b="1" dirty="0">
                <a:latin typeface="Arial" panose="020B0604020202020204" pitchFamily="34" charset="0"/>
                <a:cs typeface="Arial" panose="020B0604020202020204" pitchFamily="34" charset="0"/>
              </a:rPr>
              <a:t>    </a:t>
            </a:r>
            <a:r>
              <a:rPr lang="en-US" sz="3200" b="1" dirty="0">
                <a:solidFill>
                  <a:schemeClr val="accent3"/>
                </a:solidFill>
                <a:latin typeface="Arial" panose="020B0604020202020204" pitchFamily="34" charset="0"/>
                <a:cs typeface="Arial" panose="020B0604020202020204" pitchFamily="34" charset="0"/>
              </a:rPr>
              <a:t>Stranger avoidance</a:t>
            </a:r>
          </a:p>
          <a:p>
            <a:pPr marL="365760" indent="-256032">
              <a:spcAft>
                <a:spcPts val="0"/>
              </a:spcAft>
              <a:buFont typeface="Wingdings" pitchFamily="2" charset="2"/>
              <a:buChar char="q"/>
              <a:defRPr/>
            </a:pPr>
            <a:r>
              <a:rPr lang="en-US" sz="3200" b="1" dirty="0">
                <a:solidFill>
                  <a:schemeClr val="accent3"/>
                </a:solidFill>
                <a:latin typeface="Arial" panose="020B0604020202020204" pitchFamily="34" charset="0"/>
                <a:cs typeface="Arial" panose="020B0604020202020204" pitchFamily="34" charset="0"/>
              </a:rPr>
              <a:t>    Street  &amp; parking lot crossing</a:t>
            </a:r>
            <a:endParaRPr lang="en-US" sz="3200" b="1" dirty="0">
              <a:latin typeface="Arial" panose="020B0604020202020204" pitchFamily="34" charset="0"/>
              <a:cs typeface="Arial" panose="020B0604020202020204" pitchFamily="34" charset="0"/>
            </a:endParaRPr>
          </a:p>
          <a:p>
            <a:pPr marL="365760" indent="-256032">
              <a:spcAft>
                <a:spcPts val="0"/>
              </a:spcAft>
              <a:buFont typeface="Wingdings 3"/>
              <a:buChar char=""/>
              <a:defRPr/>
            </a:pPr>
            <a:r>
              <a:rPr lang="en-US" sz="3200" b="1" dirty="0">
                <a:latin typeface="Arial" panose="020B0604020202020204" pitchFamily="34" charset="0"/>
                <a:cs typeface="Arial" panose="020B0604020202020204" pitchFamily="34" charset="0"/>
              </a:rPr>
              <a:t>Mobility/Travel  Training</a:t>
            </a:r>
          </a:p>
          <a:p>
            <a:pPr marL="365760" indent="-256032">
              <a:spcAft>
                <a:spcPts val="0"/>
              </a:spcAft>
              <a:buFont typeface="Wingdings" pitchFamily="2" charset="2"/>
              <a:buChar char="q"/>
              <a:defRPr/>
            </a:pPr>
            <a:r>
              <a:rPr lang="en-US" sz="3200" b="1" dirty="0">
                <a:solidFill>
                  <a:schemeClr val="accent3"/>
                </a:solidFill>
                <a:latin typeface="Arial" panose="020B0604020202020204" pitchFamily="34" charset="0"/>
                <a:cs typeface="Arial" panose="020B0604020202020204" pitchFamily="34" charset="0"/>
              </a:rPr>
              <a:t>Public Transportation</a:t>
            </a:r>
          </a:p>
          <a:p>
            <a:pPr marL="365760" indent="-256032">
              <a:spcAft>
                <a:spcPts val="0"/>
              </a:spcAft>
              <a:buFont typeface="Wingdings" pitchFamily="2" charset="2"/>
              <a:buChar char="q"/>
              <a:defRPr/>
            </a:pPr>
            <a:r>
              <a:rPr lang="en-US" sz="3200" b="1" dirty="0">
                <a:solidFill>
                  <a:schemeClr val="accent3"/>
                </a:solidFill>
                <a:latin typeface="Arial" panose="020B0604020202020204" pitchFamily="34" charset="0"/>
                <a:cs typeface="Arial" panose="020B0604020202020204" pitchFamily="34" charset="0"/>
              </a:rPr>
              <a:t>Para Transit</a:t>
            </a:r>
            <a:endParaRPr lang="en-US" sz="3200" b="1" dirty="0">
              <a:latin typeface="Arial" panose="020B0604020202020204" pitchFamily="34" charset="0"/>
              <a:cs typeface="Arial" panose="020B0604020202020204" pitchFamily="34" charset="0"/>
            </a:endParaRPr>
          </a:p>
          <a:p>
            <a:pPr marL="365760" indent="-256032">
              <a:spcAft>
                <a:spcPts val="0"/>
              </a:spcAft>
              <a:buFont typeface="Wingdings 3"/>
              <a:buChar char=""/>
              <a:defRPr/>
            </a:pPr>
            <a:r>
              <a:rPr lang="en-US" sz="3200" b="1" dirty="0">
                <a:latin typeface="Arial" panose="020B0604020202020204" pitchFamily="34" charset="0"/>
                <a:cs typeface="Arial" panose="020B0604020202020204" pitchFamily="34" charset="0"/>
              </a:rPr>
              <a:t>Job Coaches (well-trained)</a:t>
            </a:r>
          </a:p>
        </p:txBody>
      </p:sp>
      <p:sp>
        <p:nvSpPr>
          <p:cNvPr id="2" name="Title 1"/>
          <p:cNvSpPr>
            <a:spLocks noGrp="1"/>
          </p:cNvSpPr>
          <p:nvPr>
            <p:ph type="title" idx="4294967295"/>
          </p:nvPr>
        </p:nvSpPr>
        <p:spPr>
          <a:xfrm>
            <a:off x="1524000" y="686960"/>
            <a:ext cx="8229600" cy="532240"/>
          </a:xfrm>
        </p:spPr>
        <p:txBody>
          <a:bodyPr>
            <a:normAutofit fontScale="90000"/>
          </a:bodyPr>
          <a:lstStyle/>
          <a:p>
            <a:pPr>
              <a:defRPr/>
            </a:pPr>
            <a:r>
              <a:rPr lang="en-US" b="1" dirty="0">
                <a:solidFill>
                  <a:srgbClr val="0000FF"/>
                </a:solidFill>
                <a:latin typeface="Arial" panose="020B0604020202020204" pitchFamily="34" charset="0"/>
                <a:cs typeface="Arial" panose="020B0604020202020204" pitchFamily="34" charset="0"/>
              </a:rPr>
              <a:t>Community Safety</a:t>
            </a:r>
          </a:p>
        </p:txBody>
      </p:sp>
      <p:pic>
        <p:nvPicPr>
          <p:cNvPr id="367620" name="Picture 4" descr="C:\Users\teri.chang\AppData\Local\Microsoft\Windows\Temporary Internet Files\Content.IE5\SA9ERXSO\MC9004413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755" y="1397379"/>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01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435394"/>
            <a:ext cx="10406898" cy="4856685"/>
          </a:xfrm>
        </p:spPr>
        <p:txBody>
          <a:bodyPr rtlCol="0">
            <a:noAutofit/>
          </a:bodyPr>
          <a:lstStyle/>
          <a:p>
            <a:pPr marL="365760" indent="-256032">
              <a:spcBef>
                <a:spcPts val="0"/>
              </a:spcBef>
              <a:spcAft>
                <a:spcPts val="0"/>
              </a:spcAft>
              <a:buFont typeface="Wingdings 3"/>
              <a:buChar char=""/>
              <a:defRPr/>
            </a:pPr>
            <a:r>
              <a:rPr lang="en-US" sz="4000" b="1" dirty="0">
                <a:solidFill>
                  <a:schemeClr val="accent3"/>
                </a:solidFill>
                <a:latin typeface="Arial" panose="020B0604020202020204" pitchFamily="34" charset="0"/>
                <a:cs typeface="Arial" panose="020B0604020202020204" pitchFamily="34" charset="0"/>
              </a:rPr>
              <a:t>Public Transportation/Travel Training</a:t>
            </a:r>
            <a:endParaRPr lang="en-US" sz="4000" b="1" dirty="0">
              <a:latin typeface="Arial" panose="020B0604020202020204" pitchFamily="34" charset="0"/>
              <a:cs typeface="Arial" panose="020B0604020202020204" pitchFamily="34" charset="0"/>
            </a:endParaRPr>
          </a:p>
          <a:p>
            <a:pPr marL="365760" indent="-256032">
              <a:spcBef>
                <a:spcPts val="0"/>
              </a:spcBef>
              <a:spcAft>
                <a:spcPts val="0"/>
              </a:spcAft>
              <a:buFont typeface="Wingdings 3"/>
              <a:buChar char=""/>
              <a:defRPr/>
            </a:pPr>
            <a:r>
              <a:rPr lang="en-US" sz="4000" b="1" dirty="0">
                <a:latin typeface="Arial" panose="020B0604020202020204" pitchFamily="34" charset="0"/>
                <a:cs typeface="Arial" panose="020B0604020202020204" pitchFamily="34" charset="0"/>
              </a:rPr>
              <a:t>Walking</a:t>
            </a:r>
          </a:p>
          <a:p>
            <a:pPr marL="365760" indent="-256032">
              <a:spcBef>
                <a:spcPts val="0"/>
              </a:spcBef>
              <a:spcAft>
                <a:spcPts val="0"/>
              </a:spcAft>
              <a:buFont typeface="Wingdings 3"/>
              <a:buChar char=""/>
              <a:defRPr/>
            </a:pPr>
            <a:r>
              <a:rPr lang="en-US" sz="4000" b="1" dirty="0">
                <a:solidFill>
                  <a:schemeClr val="accent3"/>
                </a:solidFill>
                <a:latin typeface="Arial" panose="020B0604020202020204" pitchFamily="34" charset="0"/>
                <a:cs typeface="Arial" panose="020B0604020202020204" pitchFamily="34" charset="0"/>
              </a:rPr>
              <a:t>Bike</a:t>
            </a:r>
            <a:endParaRPr lang="en-US" sz="4000" b="1" dirty="0">
              <a:latin typeface="Arial" panose="020B0604020202020204" pitchFamily="34" charset="0"/>
              <a:cs typeface="Arial" panose="020B0604020202020204" pitchFamily="34" charset="0"/>
            </a:endParaRPr>
          </a:p>
          <a:p>
            <a:pPr marL="365760" indent="-256032">
              <a:spcBef>
                <a:spcPts val="0"/>
              </a:spcBef>
              <a:spcAft>
                <a:spcPts val="0"/>
              </a:spcAft>
              <a:buFont typeface="Wingdings 3"/>
              <a:buChar char=""/>
              <a:defRPr/>
            </a:pPr>
            <a:r>
              <a:rPr lang="en-US" sz="4000" b="1" dirty="0">
                <a:latin typeface="Arial" panose="020B0604020202020204" pitchFamily="34" charset="0"/>
                <a:cs typeface="Arial" panose="020B0604020202020204" pitchFamily="34" charset="0"/>
              </a:rPr>
              <a:t>Para-Transit</a:t>
            </a:r>
          </a:p>
          <a:p>
            <a:pPr marL="365760" indent="-256032">
              <a:spcBef>
                <a:spcPts val="0"/>
              </a:spcBef>
              <a:spcAft>
                <a:spcPts val="0"/>
              </a:spcAft>
              <a:buFont typeface="Wingdings 3"/>
              <a:buChar char=""/>
              <a:defRPr/>
            </a:pPr>
            <a:r>
              <a:rPr lang="en-US" sz="4000" b="1" dirty="0">
                <a:solidFill>
                  <a:schemeClr val="accent3"/>
                </a:solidFill>
                <a:latin typeface="Arial" panose="020B0604020202020204" pitchFamily="34" charset="0"/>
                <a:cs typeface="Arial" panose="020B0604020202020204" pitchFamily="34" charset="0"/>
              </a:rPr>
              <a:t>School provided transportation</a:t>
            </a:r>
            <a:endParaRPr lang="en-US" sz="4000" b="1" dirty="0">
              <a:latin typeface="Arial" panose="020B0604020202020204" pitchFamily="34" charset="0"/>
              <a:cs typeface="Arial" panose="020B0604020202020204" pitchFamily="34" charset="0"/>
            </a:endParaRPr>
          </a:p>
          <a:p>
            <a:pPr marL="365760" indent="-256032">
              <a:spcBef>
                <a:spcPts val="0"/>
              </a:spcBef>
              <a:spcAft>
                <a:spcPts val="0"/>
              </a:spcAft>
              <a:buFont typeface="Wingdings 3"/>
              <a:buChar char=""/>
              <a:defRPr/>
            </a:pPr>
            <a:r>
              <a:rPr lang="en-US" sz="4000" b="1" dirty="0">
                <a:latin typeface="Arial" panose="020B0604020202020204" pitchFamily="34" charset="0"/>
                <a:cs typeface="Arial" panose="020B0604020202020204" pitchFamily="34" charset="0"/>
              </a:rPr>
              <a:t>Parent provided transportation</a:t>
            </a:r>
          </a:p>
          <a:p>
            <a:pPr marL="365760" indent="-256032">
              <a:spcBef>
                <a:spcPts val="0"/>
              </a:spcBef>
              <a:spcAft>
                <a:spcPts val="0"/>
              </a:spcAft>
              <a:buFont typeface="Wingdings 3"/>
              <a:buChar char=""/>
              <a:defRPr/>
            </a:pPr>
            <a:r>
              <a:rPr lang="en-US" sz="4000" b="1" dirty="0">
                <a:solidFill>
                  <a:schemeClr val="accent3"/>
                </a:solidFill>
                <a:latin typeface="Arial" panose="020B0604020202020204" pitchFamily="34" charset="0"/>
                <a:cs typeface="Arial" panose="020B0604020202020204" pitchFamily="34" charset="0"/>
              </a:rPr>
              <a:t>Car Pool /Employer Van Pool</a:t>
            </a:r>
          </a:p>
        </p:txBody>
      </p:sp>
      <p:sp>
        <p:nvSpPr>
          <p:cNvPr id="2" name="Title 1"/>
          <p:cNvSpPr>
            <a:spLocks noGrp="1"/>
          </p:cNvSpPr>
          <p:nvPr>
            <p:ph type="title" idx="4294967295"/>
          </p:nvPr>
        </p:nvSpPr>
        <p:spPr>
          <a:xfrm>
            <a:off x="1524000" y="304799"/>
            <a:ext cx="8229600" cy="1056167"/>
          </a:xfrm>
        </p:spPr>
        <p:txBody>
          <a:bodyPr/>
          <a:lstStyle/>
          <a:p>
            <a:pPr>
              <a:defRPr/>
            </a:pPr>
            <a:r>
              <a:rPr lang="en-US" b="1" dirty="0">
                <a:solidFill>
                  <a:srgbClr val="0000FF"/>
                </a:solidFill>
                <a:latin typeface="Arial" panose="020B0604020202020204" pitchFamily="34" charset="0"/>
                <a:cs typeface="Arial" panose="020B0604020202020204" pitchFamily="34" charset="0"/>
              </a:rPr>
              <a:t>Transportation Plan</a:t>
            </a:r>
          </a:p>
        </p:txBody>
      </p:sp>
      <p:sp>
        <p:nvSpPr>
          <p:cNvPr id="369668" name="Slide Number Placeholder 4"/>
          <p:cNvSpPr txBox="1">
            <a:spLocks noGrp="1"/>
          </p:cNvSpPr>
          <p:nvPr/>
        </p:nvSpPr>
        <p:spPr bwMode="auto">
          <a:xfrm>
            <a:off x="10171113" y="6408739"/>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Tx/>
              <a:buSzTx/>
              <a:buFontTx/>
              <a:buNone/>
            </a:pPr>
            <a:fld id="{4AE45EE9-700C-4D52-89B9-E43F3879383B}" type="slidenum">
              <a:rPr lang="en-US" altLang="en-US" sz="1000"/>
              <a:pPr algn="r" eaLnBrk="1" hangingPunct="1">
                <a:spcBef>
                  <a:spcPct val="0"/>
                </a:spcBef>
                <a:buClrTx/>
                <a:buSzTx/>
                <a:buFontTx/>
                <a:buNone/>
              </a:pPr>
              <a:t>55</a:t>
            </a:fld>
            <a:endParaRPr lang="en-US" altLang="en-US" sz="1000" dirty="0"/>
          </a:p>
        </p:txBody>
      </p:sp>
    </p:spTree>
    <p:extLst>
      <p:ext uri="{BB962C8B-B14F-4D97-AF65-F5344CB8AC3E}">
        <p14:creationId xmlns:p14="http://schemas.microsoft.com/office/powerpoint/2010/main" val="401632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6800" y="183156"/>
            <a:ext cx="6146800" cy="6443405"/>
          </a:xfrm>
          <a:prstGeom prst="rect">
            <a:avLst/>
          </a:prstGeom>
        </p:spPr>
      </p:pic>
    </p:spTree>
    <p:extLst>
      <p:ext uri="{BB962C8B-B14F-4D97-AF65-F5344CB8AC3E}">
        <p14:creationId xmlns:p14="http://schemas.microsoft.com/office/powerpoint/2010/main" val="3394321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6800" y="177800"/>
            <a:ext cx="5918200" cy="6680200"/>
          </a:xfrm>
          <a:prstGeom prst="rect">
            <a:avLst/>
          </a:prstGeom>
        </p:spPr>
      </p:pic>
    </p:spTree>
    <p:extLst>
      <p:ext uri="{BB962C8B-B14F-4D97-AF65-F5344CB8AC3E}">
        <p14:creationId xmlns:p14="http://schemas.microsoft.com/office/powerpoint/2010/main" val="1543014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760" y="277406"/>
            <a:ext cx="9565880" cy="609599"/>
          </a:xfrm>
        </p:spPr>
        <p:txBody>
          <a:bodyPr>
            <a:noAutofit/>
          </a:bodyPr>
          <a:lstStyle/>
          <a:p>
            <a:r>
              <a:rPr lang="en-US" b="1" dirty="0">
                <a:solidFill>
                  <a:schemeClr val="tx1"/>
                </a:solidFill>
                <a:latin typeface="Times New Roman" panose="02020603050405020304" pitchFamily="18" charset="0"/>
              </a:rPr>
              <a:t>Orange County Top Employers</a:t>
            </a:r>
          </a:p>
        </p:txBody>
      </p:sp>
      <p:sp>
        <p:nvSpPr>
          <p:cNvPr id="3" name="Subtitle 2"/>
          <p:cNvSpPr>
            <a:spLocks noGrp="1"/>
          </p:cNvSpPr>
          <p:nvPr>
            <p:ph type="subTitle" idx="1"/>
          </p:nvPr>
        </p:nvSpPr>
        <p:spPr>
          <a:xfrm>
            <a:off x="1828801" y="6629398"/>
            <a:ext cx="107051" cy="76202"/>
          </a:xfrm>
        </p:spPr>
        <p:txBody>
          <a:bodyPr>
            <a:normAutofit fontScale="25000" lnSpcReduction="20000"/>
          </a:bodyPr>
          <a:lstStyle/>
          <a:p>
            <a:endParaRPr lang="en-US" dirty="0"/>
          </a:p>
        </p:txBody>
      </p:sp>
      <p:pic>
        <p:nvPicPr>
          <p:cNvPr id="1026" name="Picture 2" descr="C:\Users\Jknudsen\AppData\Local\Microsoft\Windows\Temporary Internet Files\Content.Outlook\0L2HEHT3\Regal Entertainment 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4" y="862917"/>
            <a:ext cx="1741538" cy="14133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96" y="2355091"/>
            <a:ext cx="16192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83" y="3567379"/>
            <a:ext cx="1758417" cy="14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Users\Jknudsen\AppData\Local\Microsoft\Windows\Temporary Internet Files\Content.Outlook\0L2HEHT3\Sear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3070" y="5150854"/>
            <a:ext cx="1646354" cy="164635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knudsen\AppData\Local\Microsoft\Windows\Temporary Internet Files\Content.Outlook\0L2HEHT3\McDonalds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7330" y="1178670"/>
            <a:ext cx="1596284" cy="12769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Jknudsen\AppData\Local\Microsoft\Windows\Temporary Internet Files\Content.Outlook\0L2HEHT3\Sprou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6734" y="2354188"/>
            <a:ext cx="1927983" cy="16893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Jknudsen\AppData\Local\Microsoft\Windows\Temporary Internet Files\Content.Outlook\0L2HEHT3\Stater Br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1425" y="562605"/>
            <a:ext cx="1459692" cy="13409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Jknudsen\AppData\Local\Microsoft\Windows\Temporary Internet Files\Content.Outlook\0L2HEHT3\TJ Maxx.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54164" y="4783457"/>
            <a:ext cx="1873124" cy="187312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Jknudsen\AppData\Local\Microsoft\Windows\Temporary Internet Files\Content.Outlook\0L2HEHT3\vons pavillions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7369" y="931172"/>
            <a:ext cx="2183157" cy="14230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Jknudsen\AppData\Local\Microsoft\Windows\Temporary Internet Files\Content.Outlook\0L2HEHT3\Walmar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5201" y="4610404"/>
            <a:ext cx="3267970" cy="217336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Jknudsen\AppData\Local\Microsoft\Windows\Temporary Internet Files\Content.Outlook\0L2HEHT3\Trader Joe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0768" y="2641799"/>
            <a:ext cx="1574884" cy="157488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Jknudsen\AppData\Local\Microsoft\Windows\Temporary Internet Files\Content.Outlook\0L2HEHT3\Targe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836" y="5150854"/>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Jknudsen\AppData\Local\Microsoft\Windows\Temporary Internet Files\Content.Outlook\0L2HEHT3\The Home Depo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579" y="5150854"/>
            <a:ext cx="1411110" cy="14111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Jknudsen\AppData\Local\Microsoft\Windows\Temporary Internet Files\Content.Outlook\0L2HEHT3\Del Tac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48595" y="3158344"/>
            <a:ext cx="1526080" cy="183488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Jknudsen\AppData\Local\Microsoft\Windows\Temporary Internet Files\Content.Outlook\0L2HEHT3\Carl's Jr.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58542" y="3263900"/>
            <a:ext cx="1562100" cy="172932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Jknudsen\AppData\Local\Microsoft\Windows\Temporary Internet Files\Content.Outlook\0L2HEHT3\Albertsons (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12986" y="1116991"/>
            <a:ext cx="1559014" cy="1829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07625" y="4953877"/>
            <a:ext cx="1829888" cy="1829888"/>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228976" y="2505486"/>
            <a:ext cx="2186617" cy="1026887"/>
          </a:xfrm>
          <a:prstGeom prst="rect">
            <a:avLst/>
          </a:prstGeom>
        </p:spPr>
      </p:pic>
    </p:spTree>
    <p:extLst>
      <p:ext uri="{BB962C8B-B14F-4D97-AF65-F5344CB8AC3E}">
        <p14:creationId xmlns:p14="http://schemas.microsoft.com/office/powerpoint/2010/main" val="13745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963827" y="621957"/>
            <a:ext cx="9061622" cy="1143000"/>
          </a:xfrm>
        </p:spPr>
        <p:txBody>
          <a:bodyPr>
            <a:normAutofit fontScale="90000"/>
          </a:bodyPr>
          <a:lstStyle/>
          <a:p>
            <a:pPr algn="ctr">
              <a:defRPr/>
            </a:pPr>
            <a:r>
              <a:rPr lang="en-US" b="1" dirty="0">
                <a:solidFill>
                  <a:schemeClr val="tx2">
                    <a:satMod val="130000"/>
                  </a:schemeClr>
                </a:solidFill>
                <a:latin typeface="Calibri (headings)"/>
              </a:rPr>
              <a:t>Successful Work Experience &amp; EMPLOYMENT </a:t>
            </a:r>
            <a:r>
              <a:rPr lang="en-US" b="1" dirty="0">
                <a:solidFill>
                  <a:srgbClr val="00B050"/>
                </a:solidFill>
                <a:cs typeface="Arial" pitchFamily="34" charset="0"/>
              </a:rPr>
              <a:t>$ (Direct Hire)</a:t>
            </a:r>
            <a:br>
              <a:rPr lang="en-US" b="1" dirty="0">
                <a:solidFill>
                  <a:srgbClr val="00B050"/>
                </a:solidFill>
                <a:cs typeface="Arial" pitchFamily="34" charset="0"/>
              </a:rPr>
            </a:br>
            <a:r>
              <a:rPr lang="en-US" b="1" dirty="0">
                <a:solidFill>
                  <a:schemeClr val="tx2">
                    <a:satMod val="130000"/>
                  </a:schemeClr>
                </a:solidFill>
                <a:latin typeface="Calibri (headings)"/>
              </a:rPr>
              <a:t> Locations:</a:t>
            </a:r>
          </a:p>
        </p:txBody>
      </p:sp>
      <p:graphicFrame>
        <p:nvGraphicFramePr>
          <p:cNvPr id="8" name="SmartArt Placeholder 7"/>
          <p:cNvGraphicFramePr>
            <a:graphicFrameLocks noGrp="1"/>
          </p:cNvGraphicFramePr>
          <p:nvPr>
            <p:ph type="dgm" idx="1"/>
            <p:extLst>
              <p:ext uri="{D42A27DB-BD31-4B8C-83A1-F6EECF244321}">
                <p14:modId xmlns:p14="http://schemas.microsoft.com/office/powerpoint/2010/main" val="2587150064"/>
              </p:ext>
            </p:extLst>
          </p:nvPr>
        </p:nvGraphicFramePr>
        <p:xfrm>
          <a:off x="2183028" y="2170670"/>
          <a:ext cx="7239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2196" name="Picture 5" descr="C:\Users\asebek\AppData\Local\Microsoft\Windows\Temporary Internet Files\Content.IE5\6JBVY1UY\MC90044177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881" y="5539563"/>
            <a:ext cx="992187" cy="72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86625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049007" y="1392865"/>
            <a:ext cx="10514343" cy="5084135"/>
          </a:xfrm>
        </p:spPr>
        <p:txBody>
          <a:bodyPr>
            <a:normAutofit fontScale="92500" lnSpcReduction="10000"/>
          </a:bodyPr>
          <a:lstStyle/>
          <a:p>
            <a:pPr eaLnBrk="1" hangingPunct="1">
              <a:lnSpc>
                <a:spcPct val="90000"/>
              </a:lnSpc>
              <a:buFontTx/>
              <a:buNone/>
            </a:pPr>
            <a:endParaRPr lang="en-US" altLang="en-US" sz="2000" b="1" dirty="0">
              <a:solidFill>
                <a:srgbClr val="FF0000"/>
              </a:solidFill>
              <a:latin typeface="Arial" panose="020B0604020202020204" pitchFamily="34" charset="0"/>
              <a:cs typeface="Arial" panose="020B0604020202020204" pitchFamily="34" charset="0"/>
            </a:endParaRPr>
          </a:p>
          <a:p>
            <a:pPr eaLnBrk="1" hangingPunct="1">
              <a:lnSpc>
                <a:spcPct val="90000"/>
              </a:lnSpc>
              <a:buFontTx/>
              <a:buNone/>
            </a:pPr>
            <a:r>
              <a:rPr lang="en-US" altLang="en-US" sz="3200" b="1" dirty="0">
                <a:solidFill>
                  <a:srgbClr val="FF0000"/>
                </a:solidFill>
                <a:latin typeface="Arial" panose="020B0604020202020204" pitchFamily="34" charset="0"/>
                <a:cs typeface="Arial" panose="020B0604020202020204" pitchFamily="34" charset="0"/>
              </a:rPr>
              <a:t>Studies on individuals with disabilities indicate:</a:t>
            </a:r>
          </a:p>
          <a:p>
            <a:pPr eaLnBrk="1" hangingPunct="1">
              <a:lnSpc>
                <a:spcPct val="90000"/>
              </a:lnSpc>
              <a:buFontTx/>
              <a:buNone/>
            </a:pPr>
            <a:endParaRPr lang="en-US" altLang="en-US" sz="2000" b="1" dirty="0">
              <a:solidFill>
                <a:srgbClr val="FF0000"/>
              </a:solidFill>
              <a:latin typeface="Arial" panose="020B0604020202020204" pitchFamily="34" charset="0"/>
              <a:cs typeface="Arial" panose="020B0604020202020204" pitchFamily="34" charset="0"/>
            </a:endParaRPr>
          </a:p>
          <a:p>
            <a:pPr eaLnBrk="1" hangingPunct="1">
              <a:lnSpc>
                <a:spcPct val="90000"/>
              </a:lnSpc>
            </a:pPr>
            <a:r>
              <a:rPr lang="en-US" altLang="en-US" sz="2800" b="1" dirty="0">
                <a:latin typeface="Arial" panose="020B0604020202020204" pitchFamily="34" charset="0"/>
                <a:cs typeface="Arial" panose="020B0604020202020204" pitchFamily="34" charset="0"/>
              </a:rPr>
              <a:t>Lower high school graduation rates</a:t>
            </a:r>
          </a:p>
          <a:p>
            <a:pPr eaLnBrk="1" hangingPunct="1">
              <a:lnSpc>
                <a:spcPct val="90000"/>
              </a:lnSpc>
            </a:pPr>
            <a:r>
              <a:rPr lang="en-US" altLang="en-US" sz="2800" b="1" dirty="0">
                <a:latin typeface="Arial" panose="020B0604020202020204" pitchFamily="34" charset="0"/>
                <a:cs typeface="Arial" panose="020B0604020202020204" pitchFamily="34" charset="0"/>
              </a:rPr>
              <a:t>Lower college entrance &amp; graduation rates</a:t>
            </a:r>
          </a:p>
          <a:p>
            <a:pPr eaLnBrk="1" hangingPunct="1">
              <a:lnSpc>
                <a:spcPct val="90000"/>
              </a:lnSpc>
            </a:pPr>
            <a:r>
              <a:rPr lang="en-US" altLang="en-US" sz="2800" b="1" dirty="0">
                <a:latin typeface="Arial" panose="020B0604020202020204" pitchFamily="34" charset="0"/>
                <a:cs typeface="Arial" panose="020B0604020202020204" pitchFamily="34" charset="0"/>
              </a:rPr>
              <a:t>Higher rates of poverty (29% live on household incomes of less than $15,000) </a:t>
            </a:r>
          </a:p>
          <a:p>
            <a:pPr eaLnBrk="1" hangingPunct="1">
              <a:lnSpc>
                <a:spcPct val="90000"/>
              </a:lnSpc>
            </a:pPr>
            <a:r>
              <a:rPr lang="en-US" altLang="en-US" sz="2800" b="1" dirty="0">
                <a:latin typeface="Arial" panose="020B0604020202020204" pitchFamily="34" charset="0"/>
                <a:cs typeface="Arial" panose="020B0604020202020204" pitchFamily="34" charset="0"/>
              </a:rPr>
              <a:t>70%-89% unemployment  </a:t>
            </a:r>
            <a:r>
              <a:rPr lang="en-US" altLang="en-US" sz="1600" b="1" dirty="0">
                <a:latin typeface="Arial" panose="020B0604020202020204" pitchFamily="34" charset="0"/>
                <a:cs typeface="Arial" panose="020B0604020202020204" pitchFamily="34" charset="0"/>
              </a:rPr>
              <a:t>(depends on the source)</a:t>
            </a:r>
          </a:p>
          <a:p>
            <a:pPr eaLnBrk="1" hangingPunct="1">
              <a:lnSpc>
                <a:spcPct val="90000"/>
              </a:lnSpc>
            </a:pPr>
            <a:r>
              <a:rPr lang="en-US" altLang="en-US" sz="2800" b="1" dirty="0">
                <a:latin typeface="Arial" panose="020B0604020202020204" pitchFamily="34" charset="0"/>
                <a:cs typeface="Arial" panose="020B0604020202020204" pitchFamily="34" charset="0"/>
              </a:rPr>
              <a:t>Under-employment</a:t>
            </a:r>
          </a:p>
          <a:p>
            <a:pPr eaLnBrk="1" hangingPunct="1">
              <a:lnSpc>
                <a:spcPct val="90000"/>
              </a:lnSpc>
            </a:pPr>
            <a:r>
              <a:rPr lang="en-US" altLang="en-US" sz="2800" b="1" dirty="0">
                <a:latin typeface="Arial" panose="020B0604020202020204" pitchFamily="34" charset="0"/>
                <a:cs typeface="Arial" panose="020B0604020202020204" pitchFamily="34" charset="0"/>
              </a:rPr>
              <a:t>Less life satisfaction (socialization &amp; optimism)</a:t>
            </a:r>
          </a:p>
          <a:p>
            <a:pPr eaLnBrk="1" hangingPunct="1">
              <a:lnSpc>
                <a:spcPct val="90000"/>
              </a:lnSpc>
              <a:buFontTx/>
              <a:buNone/>
            </a:pPr>
            <a:r>
              <a:rPr lang="en-US" altLang="en-US" sz="2800" dirty="0"/>
              <a:t>                                                                                </a:t>
            </a:r>
          </a:p>
        </p:txBody>
      </p:sp>
      <p:sp>
        <p:nvSpPr>
          <p:cNvPr id="15362" name="Rectangle 2"/>
          <p:cNvSpPr>
            <a:spLocks noGrp="1" noChangeArrowheads="1"/>
          </p:cNvSpPr>
          <p:nvPr>
            <p:ph type="title"/>
          </p:nvPr>
        </p:nvSpPr>
        <p:spPr>
          <a:xfrm>
            <a:off x="1160795" y="0"/>
            <a:ext cx="9601196" cy="1303867"/>
          </a:xfrm>
        </p:spPr>
        <p:txBody>
          <a:bodyPr>
            <a:normAutofit fontScale="90000"/>
          </a:bodyPr>
          <a:lstStyle/>
          <a:p>
            <a:pPr>
              <a:defRPr/>
            </a:pPr>
            <a:br>
              <a:rPr lang="en-US" dirty="0">
                <a:solidFill>
                  <a:srgbClr val="0626C6"/>
                </a:solidFill>
              </a:rPr>
            </a:br>
            <a:r>
              <a:rPr lang="en-US" b="1" dirty="0">
                <a:solidFill>
                  <a:srgbClr val="0000FF"/>
                </a:solidFill>
                <a:latin typeface="Arial" panose="020B0604020202020204" pitchFamily="34" charset="0"/>
                <a:cs typeface="Arial" panose="020B0604020202020204" pitchFamily="34" charset="0"/>
              </a:rPr>
              <a:t>Transition Challenges</a:t>
            </a:r>
          </a:p>
        </p:txBody>
      </p:sp>
    </p:spTree>
    <p:extLst>
      <p:ext uri="{BB962C8B-B14F-4D97-AF65-F5344CB8AC3E}">
        <p14:creationId xmlns:p14="http://schemas.microsoft.com/office/powerpoint/2010/main" val="3676614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1325606" y="164756"/>
            <a:ext cx="8305800" cy="1447800"/>
          </a:xfrm>
        </p:spPr>
        <p:txBody>
          <a:bodyPr>
            <a:normAutofit fontScale="90000"/>
          </a:bodyPr>
          <a:lstStyle/>
          <a:p>
            <a:pPr>
              <a:defRPr/>
            </a:pPr>
            <a:br>
              <a:rPr lang="en-US" dirty="0">
                <a:solidFill>
                  <a:schemeClr val="tx2">
                    <a:satMod val="130000"/>
                  </a:schemeClr>
                </a:solidFill>
                <a:latin typeface="Calibri (headings)"/>
              </a:rPr>
            </a:br>
            <a:r>
              <a:rPr lang="en-US" dirty="0">
                <a:solidFill>
                  <a:schemeClr val="tx2">
                    <a:satMod val="130000"/>
                  </a:schemeClr>
                </a:solidFill>
                <a:latin typeface="Calibri (headings)"/>
              </a:rPr>
              <a:t>    </a:t>
            </a:r>
            <a:r>
              <a:rPr lang="en-US" sz="4400" b="1" dirty="0">
                <a:solidFill>
                  <a:schemeClr val="tx2">
                    <a:satMod val="130000"/>
                  </a:schemeClr>
                </a:solidFill>
                <a:latin typeface="Calibri (headings)"/>
              </a:rPr>
              <a:t>Technology, Hardware, Grocery</a:t>
            </a:r>
          </a:p>
        </p:txBody>
      </p:sp>
      <p:graphicFrame>
        <p:nvGraphicFramePr>
          <p:cNvPr id="8" name="SmartArt Placeholder 7"/>
          <p:cNvGraphicFramePr>
            <a:graphicFrameLocks noGrp="1"/>
          </p:cNvGraphicFramePr>
          <p:nvPr>
            <p:ph type="dgm" idx="1"/>
            <p:extLst>
              <p:ext uri="{D42A27DB-BD31-4B8C-83A1-F6EECF244321}">
                <p14:modId xmlns:p14="http://schemas.microsoft.com/office/powerpoint/2010/main" val="4190705115"/>
              </p:ext>
            </p:extLst>
          </p:nvPr>
        </p:nvGraphicFramePr>
        <p:xfrm>
          <a:off x="1898822" y="1562400"/>
          <a:ext cx="7827842"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3220" name="Picture 4" descr="C:\Program Files\Microsoft Office\MEDIA\CAGCAT10\j0205582.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1011" y="4263082"/>
            <a:ext cx="177641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221" name="Picture 11" descr="C:\Users\asebek\AppData\Local\Microsoft\Windows\Temporary Internet Files\Content.IE5\JWHMZ0B2\MC900044899[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6100" y="5216612"/>
            <a:ext cx="12112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190675"/>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2471351" y="393357"/>
            <a:ext cx="6934200" cy="1219200"/>
          </a:xfrm>
        </p:spPr>
        <p:txBody>
          <a:bodyPr/>
          <a:lstStyle/>
          <a:p>
            <a:pPr>
              <a:defRPr/>
            </a:pPr>
            <a:r>
              <a:rPr lang="en-US" b="1" dirty="0">
                <a:solidFill>
                  <a:schemeClr val="tx2">
                    <a:satMod val="130000"/>
                  </a:schemeClr>
                </a:solidFill>
                <a:latin typeface="Calibri (headings)"/>
              </a:rPr>
              <a:t>Caregiving, Pets, Hospitality</a:t>
            </a:r>
            <a:endParaRPr lang="en-US" sz="3100" b="1" dirty="0">
              <a:solidFill>
                <a:schemeClr val="tx2">
                  <a:satMod val="130000"/>
                </a:schemeClr>
              </a:solidFill>
              <a:latin typeface="Calibri (headings)"/>
            </a:endParaRPr>
          </a:p>
        </p:txBody>
      </p:sp>
      <p:graphicFrame>
        <p:nvGraphicFramePr>
          <p:cNvPr id="8" name="SmartArt Placeholder 7"/>
          <p:cNvGraphicFramePr>
            <a:graphicFrameLocks noGrp="1"/>
          </p:cNvGraphicFramePr>
          <p:nvPr>
            <p:ph type="dgm" idx="1"/>
            <p:extLst>
              <p:ext uri="{D42A27DB-BD31-4B8C-83A1-F6EECF244321}">
                <p14:modId xmlns:p14="http://schemas.microsoft.com/office/powerpoint/2010/main" val="3057889169"/>
              </p:ext>
            </p:extLst>
          </p:nvPr>
        </p:nvGraphicFramePr>
        <p:xfrm>
          <a:off x="1869989" y="1513682"/>
          <a:ext cx="7751806"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5268" name="Picture 4" descr="C:\Users\asebek\AppData\Local\Microsoft\Windows\Temporary Internet Files\Content.IE5\H6WOAYRO\MC900089642[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6099" y="4698207"/>
            <a:ext cx="892857" cy="95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269" name="Picture 13" descr="C:\Users\asebek\AppData\Local\Microsoft\Windows\Temporary Internet Files\Content.IE5\6JBVY1UY\MC900017005[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4645" y="4673315"/>
            <a:ext cx="13271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270" name="Picture 17" descr="C:\Users\asebek\AppData\Local\Microsoft\Windows\Temporary Internet Files\Content.IE5\W2ZXF0JU\MC900024422[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4986" y="5177489"/>
            <a:ext cx="14478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707660"/>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35465"/>
            <a:ext cx="9601196" cy="1303867"/>
          </a:xfrm>
        </p:spPr>
        <p:txBody>
          <a:bodyPr/>
          <a:lstStyle/>
          <a:p>
            <a:r>
              <a:rPr lang="en-US" b="1" dirty="0">
                <a:solidFill>
                  <a:srgbClr val="0000FF"/>
                </a:solidFill>
                <a:latin typeface="Arial" panose="020B0604020202020204" pitchFamily="34" charset="0"/>
                <a:cs typeface="Arial" panose="020B0604020202020204" pitchFamily="34" charset="0"/>
              </a:rPr>
              <a:t>Recreation, Socialization &amp; Fitness</a:t>
            </a:r>
          </a:p>
        </p:txBody>
      </p:sp>
      <p:sp>
        <p:nvSpPr>
          <p:cNvPr id="5" name="Content Placeholder 4"/>
          <p:cNvSpPr>
            <a:spLocks noGrp="1"/>
          </p:cNvSpPr>
          <p:nvPr>
            <p:ph idx="1"/>
          </p:nvPr>
        </p:nvSpPr>
        <p:spPr>
          <a:xfrm>
            <a:off x="1159935" y="1439332"/>
            <a:ext cx="9601196" cy="4809068"/>
          </a:xfrm>
        </p:spPr>
        <p:txBody>
          <a:bodyPr>
            <a:normAutofit fontScale="92500" lnSpcReduction="20000"/>
          </a:bodyPr>
          <a:lstStyle/>
          <a:p>
            <a:r>
              <a:rPr lang="en-US" sz="2800" b="1" dirty="0">
                <a:latin typeface="Arial" panose="020B0604020202020204" pitchFamily="34" charset="0"/>
                <a:cs typeface="Arial" panose="020B0604020202020204" pitchFamily="34" charset="0"/>
              </a:rPr>
              <a:t>School Clubs &amp; Organizations</a:t>
            </a:r>
          </a:p>
          <a:p>
            <a:r>
              <a:rPr lang="en-US" sz="2800" b="1" dirty="0">
                <a:latin typeface="Arial" panose="020B0604020202020204" pitchFamily="34" charset="0"/>
                <a:cs typeface="Arial" panose="020B0604020202020204" pitchFamily="34" charset="0"/>
              </a:rPr>
              <a:t>Special Interest Community Clubs or Athletic Teams</a:t>
            </a:r>
          </a:p>
          <a:p>
            <a:r>
              <a:rPr lang="en-US" sz="2800" b="1" dirty="0">
                <a:latin typeface="Arial" panose="020B0604020202020204" pitchFamily="34" charset="0"/>
                <a:cs typeface="Arial" panose="020B0604020202020204" pitchFamily="34" charset="0"/>
              </a:rPr>
              <a:t>Best Buddies</a:t>
            </a:r>
          </a:p>
          <a:p>
            <a:r>
              <a:rPr lang="en-US" sz="2800" b="1">
                <a:latin typeface="Arial" panose="020B0604020202020204" pitchFamily="34" charset="0"/>
                <a:cs typeface="Arial" panose="020B0604020202020204" pitchFamily="34" charset="0"/>
              </a:rPr>
              <a:t>YMCA New </a:t>
            </a:r>
            <a:r>
              <a:rPr lang="en-US" sz="2800" b="1" dirty="0">
                <a:latin typeface="Arial" panose="020B0604020202020204" pitchFamily="34" charset="0"/>
                <a:cs typeface="Arial" panose="020B0604020202020204" pitchFamily="34" charset="0"/>
              </a:rPr>
              <a:t>Horizons</a:t>
            </a:r>
          </a:p>
          <a:p>
            <a:r>
              <a:rPr lang="en-US" sz="2800" b="1" dirty="0">
                <a:latin typeface="Arial" panose="020B0604020202020204" pitchFamily="34" charset="0"/>
                <a:cs typeface="Arial" panose="020B0604020202020204" pitchFamily="34" charset="0"/>
              </a:rPr>
              <a:t>Special Olympics</a:t>
            </a:r>
          </a:p>
          <a:p>
            <a:r>
              <a:rPr lang="en-US" sz="2800" b="1" dirty="0">
                <a:latin typeface="Arial" panose="020B0604020202020204" pitchFamily="34" charset="0"/>
                <a:cs typeface="Arial" panose="020B0604020202020204" pitchFamily="34" charset="0"/>
              </a:rPr>
              <a:t>Community Options (Everyone Welcome)</a:t>
            </a:r>
          </a:p>
          <a:p>
            <a:r>
              <a:rPr lang="en-US" sz="2800" b="1" dirty="0">
                <a:latin typeface="Arial" panose="020B0604020202020204" pitchFamily="34" charset="0"/>
                <a:cs typeface="Arial" panose="020B0604020202020204" pitchFamily="34" charset="0"/>
              </a:rPr>
              <a:t>Fitness Memberships</a:t>
            </a:r>
          </a:p>
          <a:p>
            <a:r>
              <a:rPr lang="en-US" sz="2800" b="1" dirty="0">
                <a:latin typeface="Arial" panose="020B0604020202020204" pitchFamily="34" charset="0"/>
                <a:cs typeface="Arial" panose="020B0604020202020204" pitchFamily="34" charset="0"/>
              </a:rPr>
              <a:t>Professional Games </a:t>
            </a:r>
          </a:p>
          <a:p>
            <a:r>
              <a:rPr lang="en-US" sz="2800" b="1" dirty="0">
                <a:latin typeface="Arial" panose="020B0604020202020204" pitchFamily="34" charset="0"/>
                <a:cs typeface="Arial" panose="020B0604020202020204" pitchFamily="34" charset="0"/>
              </a:rPr>
              <a:t>Events (Concerts, Volunteer Events to Give Back or Help your Community)</a:t>
            </a:r>
          </a:p>
        </p:txBody>
      </p:sp>
      <p:sp>
        <p:nvSpPr>
          <p:cNvPr id="4" name="Slide Number Placeholder 3"/>
          <p:cNvSpPr>
            <a:spLocks noGrp="1"/>
          </p:cNvSpPr>
          <p:nvPr>
            <p:ph type="sldNum" sz="quarter" idx="12"/>
          </p:nvPr>
        </p:nvSpPr>
        <p:spPr/>
        <p:txBody>
          <a:bodyPr/>
          <a:lstStyle/>
          <a:p>
            <a:pPr>
              <a:defRPr/>
            </a:pPr>
            <a:fld id="{073BD3CD-A7AC-41A2-BE8F-E8E36FCB59CA}" type="slidenum">
              <a:rPr lang="en-US" altLang="en-US" smtClean="0"/>
              <a:pPr>
                <a:defRPr/>
              </a:pPr>
              <a:t>62</a:t>
            </a:fld>
            <a:endParaRPr lang="en-US" altLang="en-US" dirty="0"/>
          </a:p>
        </p:txBody>
      </p:sp>
    </p:spTree>
    <p:extLst>
      <p:ext uri="{BB962C8B-B14F-4D97-AF65-F5344CB8AC3E}">
        <p14:creationId xmlns:p14="http://schemas.microsoft.com/office/powerpoint/2010/main" val="4101165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6" name="Slide Number Placeholder 3"/>
          <p:cNvSpPr txBox="1">
            <a:spLocks noGrp="1"/>
          </p:cNvSpPr>
          <p:nvPr/>
        </p:nvSpPr>
        <p:spPr bwMode="auto">
          <a:xfrm>
            <a:off x="9982201" y="6408739"/>
            <a:ext cx="555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Tx/>
              <a:buSzTx/>
              <a:buFontTx/>
              <a:buNone/>
            </a:pPr>
            <a:fld id="{A1D92DE0-AD31-4298-99A5-3C5024499B3D}" type="slidenum">
              <a:rPr lang="en-US" altLang="en-US" sz="1000"/>
              <a:pPr algn="r" eaLnBrk="1" hangingPunct="1">
                <a:spcBef>
                  <a:spcPct val="0"/>
                </a:spcBef>
                <a:buClrTx/>
                <a:buSzTx/>
                <a:buFontTx/>
                <a:buNone/>
              </a:pPr>
              <a:t>63</a:t>
            </a:fld>
            <a:endParaRPr lang="en-US" altLang="en-US" sz="1000" dirty="0"/>
          </a:p>
        </p:txBody>
      </p:sp>
      <p:pic>
        <p:nvPicPr>
          <p:cNvPr id="461827" name="Picture 4" descr="Secondary Transition_Page_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1"/>
            <a:ext cx="8001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033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3"/>
          <p:cNvSpPr>
            <a:spLocks noGrp="1" noChangeArrowheads="1"/>
          </p:cNvSpPr>
          <p:nvPr>
            <p:ph idx="4294967295"/>
          </p:nvPr>
        </p:nvSpPr>
        <p:spPr>
          <a:xfrm>
            <a:off x="1245502" y="1871735"/>
            <a:ext cx="10595282" cy="4953000"/>
          </a:xfrm>
        </p:spPr>
        <p:txBody>
          <a:bodyPr>
            <a:noAutofit/>
          </a:bodyPr>
          <a:lstStyle/>
          <a:p>
            <a:pPr eaLnBrk="1" hangingPunct="1">
              <a:lnSpc>
                <a:spcPct val="90000"/>
              </a:lnSpc>
            </a:pPr>
            <a:r>
              <a:rPr lang="en-US" altLang="en-US" sz="2400" b="1" dirty="0">
                <a:latin typeface="Tahoma" panose="020B0604030504040204" pitchFamily="34" charset="0"/>
              </a:rPr>
              <a:t>The purpose is to assist students in accessing services and supports after high school    </a:t>
            </a:r>
          </a:p>
          <a:p>
            <a:pPr eaLnBrk="1" hangingPunct="1">
              <a:lnSpc>
                <a:spcPct val="90000"/>
              </a:lnSpc>
              <a:buFont typeface="Monotype Sorts"/>
              <a:buNone/>
            </a:pPr>
            <a:r>
              <a:rPr lang="en-US" altLang="en-US" sz="2400" b="1" dirty="0">
                <a:latin typeface="Tahoma" panose="020B0604030504040204" pitchFamily="34" charset="0"/>
              </a:rPr>
              <a:t>    (higher education, training, employment and independent living)</a:t>
            </a:r>
          </a:p>
          <a:p>
            <a:pPr eaLnBrk="1" hangingPunct="1">
              <a:lnSpc>
                <a:spcPct val="90000"/>
              </a:lnSpc>
              <a:buFont typeface="Monotype Sorts"/>
              <a:buNone/>
            </a:pPr>
            <a:endParaRPr lang="en-US" altLang="en-US" sz="2400" b="1" dirty="0">
              <a:latin typeface="Tahoma" panose="020B0604030504040204" pitchFamily="34" charset="0"/>
            </a:endParaRPr>
          </a:p>
          <a:p>
            <a:pPr eaLnBrk="1" hangingPunct="1">
              <a:lnSpc>
                <a:spcPct val="90000"/>
              </a:lnSpc>
            </a:pPr>
            <a:r>
              <a:rPr lang="en-US" altLang="en-US" sz="2400" b="1" dirty="0">
                <a:latin typeface="Tahoma" panose="020B0604030504040204" pitchFamily="34" charset="0"/>
              </a:rPr>
              <a:t>Summary of academic achievement  and functional performance</a:t>
            </a:r>
          </a:p>
          <a:p>
            <a:pPr eaLnBrk="1" hangingPunct="1">
              <a:lnSpc>
                <a:spcPct val="90000"/>
              </a:lnSpc>
            </a:pPr>
            <a:endParaRPr lang="en-US" altLang="en-US" sz="2400" b="1" dirty="0">
              <a:latin typeface="Tahoma" panose="020B0604030504040204" pitchFamily="34" charset="0"/>
            </a:endParaRPr>
          </a:p>
          <a:p>
            <a:pPr eaLnBrk="1" hangingPunct="1">
              <a:lnSpc>
                <a:spcPct val="90000"/>
              </a:lnSpc>
            </a:pPr>
            <a:r>
              <a:rPr lang="en-US" altLang="en-US" sz="2400" b="1" dirty="0">
                <a:latin typeface="Tahoma" panose="020B0604030504040204" pitchFamily="34" charset="0"/>
              </a:rPr>
              <a:t>Recommendations on how to assist the student in meeting his/her post secondary goals</a:t>
            </a:r>
          </a:p>
          <a:p>
            <a:pPr eaLnBrk="1" hangingPunct="1">
              <a:lnSpc>
                <a:spcPct val="90000"/>
              </a:lnSpc>
            </a:pPr>
            <a:endParaRPr lang="en-US" altLang="en-US" sz="2400" b="1" dirty="0">
              <a:latin typeface="Tahoma" panose="020B0604030504040204" pitchFamily="34" charset="0"/>
            </a:endParaRPr>
          </a:p>
          <a:p>
            <a:pPr eaLnBrk="1" hangingPunct="1">
              <a:lnSpc>
                <a:spcPct val="90000"/>
              </a:lnSpc>
            </a:pPr>
            <a:r>
              <a:rPr lang="en-US" altLang="en-US" sz="2400" b="1" dirty="0">
                <a:latin typeface="Tahoma" panose="020B0604030504040204" pitchFamily="34" charset="0"/>
              </a:rPr>
              <a:t>Accommodations, modifications and assistive technology</a:t>
            </a:r>
          </a:p>
          <a:p>
            <a:pPr eaLnBrk="1" hangingPunct="1">
              <a:lnSpc>
                <a:spcPct val="90000"/>
              </a:lnSpc>
              <a:buFont typeface="Monotype Sorts"/>
              <a:buNone/>
            </a:pPr>
            <a:endParaRPr lang="en-US" altLang="en-US" sz="2400" b="1" dirty="0">
              <a:latin typeface="Tahoma" panose="020B0604030504040204" pitchFamily="34" charset="0"/>
            </a:endParaRPr>
          </a:p>
          <a:p>
            <a:pPr eaLnBrk="1" hangingPunct="1">
              <a:lnSpc>
                <a:spcPct val="90000"/>
              </a:lnSpc>
            </a:pPr>
            <a:endParaRPr lang="en-US" altLang="en-US" sz="2400" b="1" dirty="0">
              <a:latin typeface="Tahoma" panose="020B0604030504040204" pitchFamily="34" charset="0"/>
            </a:endParaRPr>
          </a:p>
        </p:txBody>
      </p:sp>
      <p:sp>
        <p:nvSpPr>
          <p:cNvPr id="541698" name="Rectangle 2"/>
          <p:cNvSpPr>
            <a:spLocks noGrp="1" noChangeArrowheads="1"/>
          </p:cNvSpPr>
          <p:nvPr>
            <p:ph type="title" idx="4294967295"/>
          </p:nvPr>
        </p:nvSpPr>
        <p:spPr>
          <a:xfrm>
            <a:off x="1517649" y="152400"/>
            <a:ext cx="9154361" cy="1295400"/>
          </a:xfrm>
        </p:spPr>
        <p:txBody>
          <a:bodyPr>
            <a:normAutofit fontScale="90000"/>
          </a:bodyPr>
          <a:lstStyle/>
          <a:p>
            <a:pPr>
              <a:defRPr/>
            </a:pPr>
            <a:r>
              <a:rPr lang="en-US" dirty="0">
                <a:solidFill>
                  <a:srgbClr val="009900"/>
                </a:solidFill>
                <a:latin typeface="Arial" panose="020B0604020202020204" pitchFamily="34" charset="0"/>
                <a:cs typeface="Arial" panose="020B0604020202020204" pitchFamily="34" charset="0"/>
              </a:rPr>
              <a:t>            </a:t>
            </a:r>
            <a:r>
              <a:rPr lang="en-US" sz="4900" b="1" u="sng" dirty="0">
                <a:solidFill>
                  <a:srgbClr val="009900"/>
                </a:solidFill>
                <a:latin typeface="Arial" panose="020B0604020202020204" pitchFamily="34" charset="0"/>
                <a:cs typeface="Arial" panose="020B0604020202020204" pitchFamily="34" charset="0"/>
              </a:rPr>
              <a:t>Summary of Performance</a:t>
            </a:r>
            <a:r>
              <a:rPr lang="en-US" sz="4900" b="1" dirty="0">
                <a:solidFill>
                  <a:srgbClr val="009900"/>
                </a:solidFill>
                <a:latin typeface="Arial" panose="020B0604020202020204" pitchFamily="34" charset="0"/>
                <a:cs typeface="Arial" panose="020B0604020202020204" pitchFamily="34" charset="0"/>
              </a:rPr>
              <a:t> </a:t>
            </a:r>
            <a:r>
              <a:rPr lang="en-US" sz="4900" b="1" dirty="0">
                <a:solidFill>
                  <a:srgbClr val="009900"/>
                </a:solidFill>
                <a:latin typeface="Tahoma" pitchFamily="34" charset="0"/>
              </a:rPr>
              <a:t>   </a:t>
            </a:r>
            <a:br>
              <a:rPr lang="en-US" dirty="0">
                <a:solidFill>
                  <a:schemeClr val="tx1"/>
                </a:solidFill>
                <a:latin typeface="Tahoma" pitchFamily="34" charset="0"/>
              </a:rPr>
            </a:br>
            <a:r>
              <a:rPr lang="en-US" dirty="0">
                <a:solidFill>
                  <a:schemeClr val="tx1"/>
                </a:solidFill>
                <a:latin typeface="Tahoma" pitchFamily="34" charset="0"/>
              </a:rPr>
              <a:t>                              </a:t>
            </a:r>
            <a:r>
              <a:rPr lang="en-US" sz="6000" dirty="0">
                <a:solidFill>
                  <a:schemeClr val="tx1"/>
                </a:solidFill>
                <a:latin typeface="Tahoma" pitchFamily="34" charset="0"/>
              </a:rPr>
              <a:t>SOP</a:t>
            </a:r>
            <a:br>
              <a:rPr lang="en-US" u="sng" dirty="0">
                <a:solidFill>
                  <a:schemeClr val="tx1"/>
                </a:solidFill>
                <a:latin typeface="Tahoma" pitchFamily="34" charset="0"/>
              </a:rPr>
            </a:br>
            <a:endParaRPr lang="en-US" u="sng" dirty="0">
              <a:solidFill>
                <a:schemeClr val="tx1"/>
              </a:solidFill>
              <a:latin typeface="Tahoma" pitchFamily="34" charset="0"/>
            </a:endParaRPr>
          </a:p>
        </p:txBody>
      </p:sp>
      <p:sp>
        <p:nvSpPr>
          <p:cNvPr id="463876" name="Slide Number Placeholder 3"/>
          <p:cNvSpPr txBox="1">
            <a:spLocks noGrp="1"/>
          </p:cNvSpPr>
          <p:nvPr/>
        </p:nvSpPr>
        <p:spPr bwMode="auto">
          <a:xfrm>
            <a:off x="9982201" y="6408739"/>
            <a:ext cx="555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Tx/>
              <a:buSzTx/>
              <a:buFontTx/>
              <a:buNone/>
            </a:pPr>
            <a:fld id="{80295C8E-DE1F-40B8-BDBB-82EF416E5BDE}" type="slidenum">
              <a:rPr lang="en-US" altLang="en-US" sz="1000"/>
              <a:pPr algn="r" eaLnBrk="1" hangingPunct="1">
                <a:spcBef>
                  <a:spcPct val="0"/>
                </a:spcBef>
                <a:buClrTx/>
                <a:buSzTx/>
                <a:buFontTx/>
                <a:buNone/>
              </a:pPr>
              <a:t>64</a:t>
            </a:fld>
            <a:endParaRPr lang="en-US" altLang="en-US" sz="1000" dirty="0"/>
          </a:p>
        </p:txBody>
      </p:sp>
    </p:spTree>
    <p:extLst>
      <p:ext uri="{BB962C8B-B14F-4D97-AF65-F5344CB8AC3E}">
        <p14:creationId xmlns:p14="http://schemas.microsoft.com/office/powerpoint/2010/main" val="3269774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909" y="0"/>
            <a:ext cx="7342909" cy="6858000"/>
          </a:xfrm>
          <a:prstGeom prst="rect">
            <a:avLst/>
          </a:prstGeom>
        </p:spPr>
      </p:pic>
    </p:spTree>
    <p:extLst>
      <p:ext uri="{BB962C8B-B14F-4D97-AF65-F5344CB8AC3E}">
        <p14:creationId xmlns:p14="http://schemas.microsoft.com/office/powerpoint/2010/main" val="3886920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133476"/>
            <a:ext cx="11436350" cy="5580062"/>
          </a:xfrm>
        </p:spPr>
        <p:txBody>
          <a:bodyPr>
            <a:normAutofit fontScale="92500" lnSpcReduction="20000"/>
          </a:bodyPr>
          <a:lstStyle/>
          <a:p>
            <a:r>
              <a:rPr lang="en-US" b="1" dirty="0">
                <a:solidFill>
                  <a:srgbClr val="0000FF"/>
                </a:solidFill>
                <a:latin typeface="Arial" panose="020B0604020202020204" pitchFamily="34" charset="0"/>
                <a:cs typeface="Arial" panose="020B0604020202020204" pitchFamily="34" charset="0"/>
              </a:rPr>
              <a:t>Speechless,  ABC, Wednesday at 8:30 PM</a:t>
            </a:r>
          </a:p>
          <a:p>
            <a:r>
              <a:rPr lang="en-US" dirty="0">
                <a:latin typeface="Arial" panose="020B0604020202020204" pitchFamily="34" charset="0"/>
                <a:cs typeface="Arial" panose="020B0604020202020204" pitchFamily="34" charset="0"/>
              </a:rPr>
              <a:t>A television series that debuted on September 21, 2016.  ABC’s “Speechless” brings cerebral palsy to the forefront, those behind the show are looking to help people directly affected by the developmental disability.</a:t>
            </a:r>
          </a:p>
          <a:p>
            <a:pPr marL="109537"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creators of “Speechless” are partnering with the Cerebral Palsy Foundation to release materials online after each episode airs addressing the specific issues touched on in the show.</a:t>
            </a:r>
          </a:p>
          <a:p>
            <a:pPr marL="0" indent="0">
              <a:buNone/>
            </a:pPr>
            <a:endParaRPr lang="en-US" dirty="0">
              <a:latin typeface="Arial" panose="020B0604020202020204" pitchFamily="34" charset="0"/>
              <a:cs typeface="Arial" panose="020B0604020202020204" pitchFamily="34" charset="0"/>
            </a:endParaRPr>
          </a:p>
          <a:p>
            <a:r>
              <a:rPr lang="en-US" b="1" dirty="0">
                <a:solidFill>
                  <a:srgbClr val="0000FF"/>
                </a:solidFill>
                <a:latin typeface="Arial" panose="020B0604020202020204" pitchFamily="34" charset="0"/>
                <a:cs typeface="Arial" panose="020B0604020202020204" pitchFamily="34" charset="0"/>
              </a:rPr>
              <a:t>Born This Way, A &amp; E, Tuesday at 10:00 PM, </a:t>
            </a:r>
            <a:r>
              <a:rPr lang="en-US" b="1" dirty="0">
                <a:solidFill>
                  <a:srgbClr val="FF6600"/>
                </a:solidFill>
                <a:latin typeface="Arial" panose="020B0604020202020204" pitchFamily="34" charset="0"/>
                <a:cs typeface="Arial" panose="020B0604020202020204" pitchFamily="34" charset="0"/>
              </a:rPr>
              <a:t>Winner of the 2016 Emmy Award for Outstanding Unstructured Reality Program</a:t>
            </a:r>
          </a:p>
          <a:p>
            <a:pPr marL="342900" indent="0">
              <a:buNone/>
              <a:tabLst>
                <a:tab pos="0" algn="l"/>
                <a:tab pos="342900" algn="l"/>
              </a:tabLst>
            </a:pPr>
            <a:r>
              <a:rPr lang="en-US" dirty="0">
                <a:latin typeface="Arial" panose="020B0604020202020204" pitchFamily="34" charset="0"/>
                <a:cs typeface="Arial" panose="020B0604020202020204" pitchFamily="34" charset="0"/>
              </a:rPr>
              <a:t>This show follows a group of 7 young adults born with Down Syndrome as they pursue their passions, lifelong dreams, explore friendships, romantic relationships and work, all while defying society’s expectation. This series also gives voice to the parents in sharing the joys and challenges they face in promoting independence for their sons &amp; daughters.</a:t>
            </a:r>
          </a:p>
        </p:txBody>
      </p:sp>
      <p:sp>
        <p:nvSpPr>
          <p:cNvPr id="2" name="Title 1"/>
          <p:cNvSpPr>
            <a:spLocks noGrp="1"/>
          </p:cNvSpPr>
          <p:nvPr>
            <p:ph type="title"/>
          </p:nvPr>
        </p:nvSpPr>
        <p:spPr>
          <a:xfrm>
            <a:off x="209550" y="-9524"/>
            <a:ext cx="10972800" cy="1143000"/>
          </a:xfrm>
        </p:spPr>
        <p:txBody>
          <a:bodyPr/>
          <a:lstStyle/>
          <a:p>
            <a:r>
              <a:rPr lang="en-US" dirty="0">
                <a:latin typeface="Arial" panose="020B0604020202020204" pitchFamily="34" charset="0"/>
                <a:cs typeface="Arial" panose="020B0604020202020204" pitchFamily="34" charset="0"/>
              </a:rPr>
              <a:t>Recommended TV SHOWS</a:t>
            </a:r>
          </a:p>
        </p:txBody>
      </p:sp>
      <p:pic>
        <p:nvPicPr>
          <p:cNvPr id="1026" name="Picture 2" descr="https://scontent-sjc2-1.xx.fbcdn.net/v/t1.0-1/p160x160/12472239_917255535018437_7783453936342332491_n.jpg?oh=a09b35ab0cbf708ac2585f1270c63305&amp;oe=586810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300" y="274638"/>
            <a:ext cx="105410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163891" y="152401"/>
            <a:ext cx="1154859" cy="1176338"/>
          </a:xfrm>
          <a:prstGeom prst="rect">
            <a:avLst/>
          </a:prstGeom>
        </p:spPr>
      </p:pic>
    </p:spTree>
    <p:extLst>
      <p:ext uri="{BB962C8B-B14F-4D97-AF65-F5344CB8AC3E}">
        <p14:creationId xmlns:p14="http://schemas.microsoft.com/office/powerpoint/2010/main" val="2344588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00FF"/>
                </a:solidFill>
                <a:latin typeface="Arial" panose="020B0604020202020204" pitchFamily="34" charset="0"/>
                <a:cs typeface="Arial" panose="020B0604020202020204" pitchFamily="34" charset="0"/>
              </a:rPr>
              <a:t>Thank you for your Participation!</a:t>
            </a:r>
          </a:p>
        </p:txBody>
      </p:sp>
      <p:sp>
        <p:nvSpPr>
          <p:cNvPr id="3" name="Subtitle 2"/>
          <p:cNvSpPr>
            <a:spLocks noGrp="1"/>
          </p:cNvSpPr>
          <p:nvPr>
            <p:ph type="subTitle" idx="1"/>
          </p:nvPr>
        </p:nvSpPr>
        <p:spPr>
          <a:xfrm>
            <a:off x="2824745" y="3697702"/>
            <a:ext cx="6815669" cy="1320802"/>
          </a:xfrm>
        </p:spPr>
        <p:txBody>
          <a:bodyPr>
            <a:normAutofit/>
          </a:bodyPr>
          <a:lstStyle/>
          <a:p>
            <a:r>
              <a:rPr lang="en-US" b="1" dirty="0">
                <a:solidFill>
                  <a:srgbClr val="009900"/>
                </a:solidFill>
                <a:latin typeface="Arial" panose="020B0604020202020204" pitchFamily="34" charset="0"/>
                <a:cs typeface="Arial" panose="020B0604020202020204" pitchFamily="34" charset="0"/>
              </a:rPr>
              <a:t>Questions?  </a:t>
            </a:r>
          </a:p>
          <a:p>
            <a:r>
              <a:rPr lang="en-US" b="1" dirty="0">
                <a:solidFill>
                  <a:srgbClr val="0000FF"/>
                </a:solidFill>
                <a:latin typeface="Arial" panose="020B0604020202020204" pitchFamily="34" charset="0"/>
                <a:cs typeface="Arial" panose="020B0604020202020204" pitchFamily="34" charset="0"/>
              </a:rPr>
              <a:t>Contact: Transition@rcocdd.com</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923674" y="3697702"/>
            <a:ext cx="1112969" cy="1401026"/>
          </a:xfrm>
          <a:prstGeom prst="rect">
            <a:avLst/>
          </a:prstGeom>
        </p:spPr>
      </p:pic>
      <p:pic>
        <p:nvPicPr>
          <p:cNvPr id="5" name="Picture 4" descr="C:\Users\Jknudsen\AppData\Local\Microsoft\Windows\Temporary Internet Files\Content.IE5\60DLM010\1383919678[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0308" y="3586237"/>
            <a:ext cx="1248392" cy="1200483"/>
          </a:xfrm>
          <a:prstGeom prst="rect">
            <a:avLst/>
          </a:prstGeom>
          <a:noFill/>
          <a:ln>
            <a:noFill/>
          </a:ln>
        </p:spPr>
      </p:pic>
    </p:spTree>
    <p:extLst>
      <p:ext uri="{BB962C8B-B14F-4D97-AF65-F5344CB8AC3E}">
        <p14:creationId xmlns:p14="http://schemas.microsoft.com/office/powerpoint/2010/main" val="366606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026" y="1702538"/>
            <a:ext cx="9470774" cy="3936262"/>
          </a:xfrm>
        </p:spPr>
        <p:txBody>
          <a:bodyPr>
            <a:normAutofit fontScale="25000" lnSpcReduction="20000"/>
          </a:bodyPr>
          <a:lstStyle/>
          <a:p>
            <a:pPr marL="0" indent="0">
              <a:lnSpc>
                <a:spcPct val="120000"/>
              </a:lnSpc>
              <a:buNone/>
            </a:pPr>
            <a:r>
              <a:rPr lang="en-US" sz="9600" dirty="0">
                <a:solidFill>
                  <a:srgbClr val="FF6600"/>
                </a:solidFill>
                <a:latin typeface="Calibri" panose="020F0502020204030204" pitchFamily="34" charset="0"/>
                <a:cs typeface="Calibri" panose="020F0502020204030204" pitchFamily="34" charset="0"/>
              </a:rPr>
              <a:t>…</a:t>
            </a:r>
            <a:r>
              <a:rPr lang="en-US" sz="9600" b="1" dirty="0">
                <a:solidFill>
                  <a:srgbClr val="FF6600"/>
                </a:solidFill>
                <a:latin typeface="Arial" panose="020B0604020202020204" pitchFamily="34" charset="0"/>
                <a:cs typeface="Arial" panose="020B0604020202020204" pitchFamily="34" charset="0"/>
              </a:rPr>
              <a:t>The full inclusion  </a:t>
            </a:r>
            <a:r>
              <a:rPr lang="en-US" sz="9600" b="1" dirty="0">
                <a:solidFill>
                  <a:srgbClr val="0066CC"/>
                </a:solidFill>
                <a:latin typeface="Arial" panose="020B0604020202020204" pitchFamily="34" charset="0"/>
                <a:cs typeface="Arial" panose="020B0604020202020204" pitchFamily="34" charset="0"/>
              </a:rPr>
              <a:t>of people </a:t>
            </a:r>
          </a:p>
          <a:p>
            <a:pPr marL="0" indent="0">
              <a:lnSpc>
                <a:spcPct val="120000"/>
              </a:lnSpc>
              <a:buNone/>
            </a:pPr>
            <a:r>
              <a:rPr lang="en-US" sz="9600" b="1" dirty="0">
                <a:solidFill>
                  <a:srgbClr val="0066CC"/>
                </a:solidFill>
                <a:latin typeface="Arial" panose="020B0604020202020204" pitchFamily="34" charset="0"/>
                <a:cs typeface="Arial" panose="020B0604020202020204" pitchFamily="34" charset="0"/>
              </a:rPr>
              <a:t>with the most significant disabilities </a:t>
            </a:r>
          </a:p>
          <a:p>
            <a:pPr marL="0" indent="0">
              <a:lnSpc>
                <a:spcPct val="120000"/>
              </a:lnSpc>
              <a:buNone/>
            </a:pPr>
            <a:r>
              <a:rPr lang="en-US" sz="9600" b="1" dirty="0">
                <a:solidFill>
                  <a:srgbClr val="0066CC"/>
                </a:solidFill>
                <a:latin typeface="Arial" panose="020B0604020202020204" pitchFamily="34" charset="0"/>
                <a:cs typeface="Arial" panose="020B0604020202020204" pitchFamily="34" charset="0"/>
              </a:rPr>
              <a:t>in the workplace and community (with) </a:t>
            </a:r>
          </a:p>
          <a:p>
            <a:pPr marL="0" indent="0">
              <a:lnSpc>
                <a:spcPct val="120000"/>
              </a:lnSpc>
              <a:buNone/>
            </a:pPr>
            <a:r>
              <a:rPr lang="en-US" sz="9600" b="1" dirty="0">
                <a:solidFill>
                  <a:srgbClr val="FF6600"/>
                </a:solidFill>
                <a:latin typeface="Arial" panose="020B0604020202020204" pitchFamily="34" charset="0"/>
                <a:cs typeface="Arial" panose="020B0604020202020204" pitchFamily="34" charset="0"/>
              </a:rPr>
              <a:t>community-based, integrated employment as the first option </a:t>
            </a:r>
            <a:r>
              <a:rPr lang="en-US" sz="9600" b="1" dirty="0">
                <a:solidFill>
                  <a:srgbClr val="0066CC"/>
                </a:solidFill>
                <a:latin typeface="Arial" panose="020B0604020202020204" pitchFamily="34" charset="0"/>
                <a:cs typeface="Arial" panose="020B0604020202020204" pitchFamily="34" charset="0"/>
              </a:rPr>
              <a:t>...</a:t>
            </a:r>
          </a:p>
          <a:p>
            <a:pPr marL="0" indent="0">
              <a:lnSpc>
                <a:spcPct val="120000"/>
              </a:lnSpc>
              <a:buNone/>
            </a:pPr>
            <a:r>
              <a:rPr lang="en-US" sz="9600" b="1" dirty="0">
                <a:solidFill>
                  <a:srgbClr val="0066CC"/>
                </a:solidFill>
                <a:latin typeface="Arial" panose="020B0604020202020204" pitchFamily="34" charset="0"/>
                <a:cs typeface="Arial" panose="020B0604020202020204" pitchFamily="34" charset="0"/>
              </a:rPr>
              <a:t>Integrated competitive employment refers to jobs held by people with disabilities in typical workplace settings </a:t>
            </a:r>
            <a:r>
              <a:rPr lang="en-US" sz="9600" b="1" dirty="0">
                <a:solidFill>
                  <a:srgbClr val="FF6600"/>
                </a:solidFill>
                <a:latin typeface="Arial" panose="020B0604020202020204" pitchFamily="34" charset="0"/>
                <a:cs typeface="Arial" panose="020B0604020202020204" pitchFamily="34" charset="0"/>
              </a:rPr>
              <a:t>where the majority of persons employed are not persons with disabilities, they earn at least minimum wage and they are paid directly by the employer.</a:t>
            </a:r>
          </a:p>
          <a:p>
            <a:pPr marL="114300" indent="0" algn="ctr">
              <a:lnSpc>
                <a:spcPct val="170000"/>
              </a:lnSpc>
              <a:buNone/>
            </a:pPr>
            <a:r>
              <a:rPr lang="en-US" b="1" dirty="0">
                <a:latin typeface="Arial" panose="020B0604020202020204" pitchFamily="34" charset="0"/>
                <a:cs typeface="Arial" panose="020B0604020202020204" pitchFamily="34" charset="0"/>
              </a:rPr>
              <a:t>    </a:t>
            </a:r>
            <a:r>
              <a:rPr lang="en-US" sz="8000" b="1" dirty="0">
                <a:latin typeface="Arial" panose="020B0604020202020204" pitchFamily="34" charset="0"/>
                <a:cs typeface="Arial" panose="020B0604020202020204" pitchFamily="34" charset="0"/>
              </a:rPr>
              <a:t>http://www.dol.gov/odep/topics/EmploymentFirst.htm</a:t>
            </a:r>
          </a:p>
        </p:txBody>
      </p:sp>
      <p:sp>
        <p:nvSpPr>
          <p:cNvPr id="7" name="Content Placeholder 2"/>
          <p:cNvSpPr txBox="1">
            <a:spLocks noGrp="1"/>
          </p:cNvSpPr>
          <p:nvPr>
            <p:ph type="sldNum" sz="quarter" idx="12"/>
          </p:nvPr>
        </p:nvSpPr>
        <p:spPr bwMode="auto">
          <a:xfrm>
            <a:off x="9295691" y="5546666"/>
            <a:ext cx="2133600" cy="365125"/>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0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a:defRPr>
            </a:lvl3pPr>
            <a:lvl4pPr marL="1600200" indent="-228600" algn="l" rtl="0" eaLnBrk="0" fontAlgn="base" hangingPunct="0">
              <a:spcBef>
                <a:spcPct val="20000"/>
              </a:spcBef>
              <a:spcAft>
                <a:spcPct val="0"/>
              </a:spcAft>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buNone/>
              <a:defRPr/>
            </a:pPr>
            <a:r>
              <a:rPr lang="en-US" b="1" kern="0" dirty="0">
                <a:latin typeface="Arial" panose="020B0604020202020204" pitchFamily="34" charset="0"/>
                <a:cs typeface="Arial" panose="020B0604020202020204" pitchFamily="34" charset="0"/>
              </a:rPr>
              <a:t>                             </a:t>
            </a:r>
            <a:endParaRPr lang="en-US" sz="1800" kern="0" dirty="0">
              <a:latin typeface="Lucida Bright" panose="02040602050505020304" pitchFamily="18" charset="0"/>
            </a:endParaRPr>
          </a:p>
        </p:txBody>
      </p:sp>
      <p:sp>
        <p:nvSpPr>
          <p:cNvPr id="2" name="Title 1"/>
          <p:cNvSpPr>
            <a:spLocks noGrp="1"/>
          </p:cNvSpPr>
          <p:nvPr>
            <p:ph type="title"/>
          </p:nvPr>
        </p:nvSpPr>
        <p:spPr>
          <a:xfrm>
            <a:off x="1381524" y="496546"/>
            <a:ext cx="7620000" cy="1253218"/>
          </a:xfrm>
        </p:spPr>
        <p:txBody>
          <a:bodyPr>
            <a:normAutofit/>
          </a:bodyPr>
          <a:lstStyle/>
          <a:p>
            <a:r>
              <a:rPr lang="en-US" sz="4800" b="1" dirty="0">
                <a:solidFill>
                  <a:schemeClr val="tx1"/>
                </a:solidFill>
                <a:latin typeface="Century Gothic" panose="020B0502020202020204" pitchFamily="34" charset="0"/>
              </a:rPr>
              <a:t>Employment First </a:t>
            </a:r>
            <a:endParaRPr lang="en-US" sz="5400" dirty="0">
              <a:solidFill>
                <a:schemeClr val="tx1"/>
              </a:solidFill>
              <a:latin typeface="Century Gothic" panose="020B0502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20208" y="1558154"/>
            <a:ext cx="1091039" cy="104274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90072" y="1702540"/>
            <a:ext cx="1468933" cy="753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9691129"/>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305" y="407367"/>
            <a:ext cx="9601196" cy="1303867"/>
          </a:xfrm>
        </p:spPr>
        <p:txBody>
          <a:bodyPr/>
          <a:lstStyle/>
          <a:p>
            <a:r>
              <a:rPr lang="en-US" b="1" dirty="0">
                <a:solidFill>
                  <a:srgbClr val="0000FF"/>
                </a:solidFill>
                <a:latin typeface="Arial" panose="020B0604020202020204" pitchFamily="34" charset="0"/>
                <a:cs typeface="Arial" panose="020B0604020202020204" pitchFamily="34" charset="0"/>
              </a:rPr>
              <a:t>Employment Nationally</a:t>
            </a:r>
          </a:p>
        </p:txBody>
      </p:sp>
      <p:sp>
        <p:nvSpPr>
          <p:cNvPr id="3" name="Content Placeholder 2"/>
          <p:cNvSpPr>
            <a:spLocks noGrp="1"/>
          </p:cNvSpPr>
          <p:nvPr>
            <p:ph idx="1"/>
          </p:nvPr>
        </p:nvSpPr>
        <p:spPr>
          <a:xfrm>
            <a:off x="814251" y="1664043"/>
            <a:ext cx="10805094" cy="4870107"/>
          </a:xfrm>
        </p:spPr>
        <p:txBody>
          <a:bodyPr>
            <a:normAutofit fontScale="92500"/>
          </a:bodyPr>
          <a:lstStyle/>
          <a:p>
            <a:r>
              <a:rPr lang="en-US" b="1" dirty="0">
                <a:latin typeface="Arial" panose="020B0604020202020204" pitchFamily="34" charset="0"/>
                <a:cs typeface="Arial" panose="020B0604020202020204" pitchFamily="34" charset="0"/>
              </a:rPr>
              <a:t>Department of Justice has sued 3 states to close sheltered workshops and segregated day programs:</a:t>
            </a:r>
          </a:p>
          <a:p>
            <a:pPr lvl="1"/>
            <a:r>
              <a:rPr lang="en-US" b="1" dirty="0">
                <a:latin typeface="Arial" panose="020B0604020202020204" pitchFamily="34" charset="0"/>
                <a:cs typeface="Arial" panose="020B0604020202020204" pitchFamily="34" charset="0"/>
              </a:rPr>
              <a:t>Oregon</a:t>
            </a:r>
          </a:p>
          <a:p>
            <a:pPr lvl="1"/>
            <a:r>
              <a:rPr lang="en-US" b="1" dirty="0">
                <a:latin typeface="Arial" panose="020B0604020202020204" pitchFamily="34" charset="0"/>
                <a:cs typeface="Arial" panose="020B0604020202020204" pitchFamily="34" charset="0"/>
              </a:rPr>
              <a:t>Delaware</a:t>
            </a:r>
          </a:p>
          <a:p>
            <a:pPr lvl="1"/>
            <a:r>
              <a:rPr lang="en-US" b="1" dirty="0">
                <a:latin typeface="Arial" panose="020B0604020202020204" pitchFamily="34" charset="0"/>
                <a:cs typeface="Arial" panose="020B0604020202020204" pitchFamily="34" charset="0"/>
              </a:rPr>
              <a:t>Rhode Island</a:t>
            </a:r>
          </a:p>
          <a:p>
            <a:pPr lvl="1"/>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Was 26 now 46 states have something akin to Employment First Policies*</a:t>
            </a:r>
          </a:p>
          <a:p>
            <a:pPr lvl="1"/>
            <a:r>
              <a:rPr lang="en-US" b="1" dirty="0">
                <a:latin typeface="Arial" panose="020B0604020202020204" pitchFamily="34" charset="0"/>
                <a:cs typeface="Arial" panose="020B0604020202020204" pitchFamily="34" charset="0"/>
              </a:rPr>
              <a:t>Was 14 now 32 States have a formal policy action</a:t>
            </a:r>
          </a:p>
          <a:p>
            <a:pPr lvl="1"/>
            <a:r>
              <a:rPr lang="en-US" b="1" dirty="0">
                <a:latin typeface="Arial" panose="020B0604020202020204" pitchFamily="34" charset="0"/>
                <a:cs typeface="Arial" panose="020B0604020202020204" pitchFamily="34" charset="0"/>
              </a:rPr>
              <a:t>12 States have passed legislation</a:t>
            </a:r>
          </a:p>
          <a:p>
            <a:pPr marL="457200" lvl="1" indent="0">
              <a:buNone/>
            </a:pPr>
            <a:endParaRPr lang="en-US" b="1" dirty="0">
              <a:latin typeface="Arial" panose="020B0604020202020204" pitchFamily="34" charset="0"/>
              <a:cs typeface="Arial" panose="020B0604020202020204" pitchFamily="34" charset="0"/>
            </a:endParaRPr>
          </a:p>
          <a:p>
            <a:pPr marL="457200" lvl="1" indent="0">
              <a:buNone/>
            </a:pPr>
            <a:r>
              <a:rPr lang="en-US" b="1" dirty="0">
                <a:latin typeface="Arial" panose="020B0604020202020204" pitchFamily="34" charset="0"/>
                <a:cs typeface="Arial" panose="020B0604020202020204" pitchFamily="34" charset="0"/>
              </a:rPr>
              <a:t>*Association of People Supporting Employment (APSE) 2016</a:t>
            </a:r>
          </a:p>
          <a:p>
            <a:pPr lvl="1"/>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0BFB6DF-2186-4796-A8A5-2F9CF862897A}" type="slidenum">
              <a:rPr lang="en-US" smtClean="0"/>
              <a:t>8</a:t>
            </a:fld>
            <a:endParaRPr lang="en-US" dirty="0"/>
          </a:p>
        </p:txBody>
      </p:sp>
      <p:pic>
        <p:nvPicPr>
          <p:cNvPr id="5" name="Picture 4" descr="images-1.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56845" y="2403565"/>
            <a:ext cx="2700814" cy="1802675"/>
          </a:xfrm>
          <a:prstGeom prst="rect">
            <a:avLst/>
          </a:prstGeom>
        </p:spPr>
      </p:pic>
    </p:spTree>
    <p:extLst>
      <p:ext uri="{BB962C8B-B14F-4D97-AF65-F5344CB8AC3E}">
        <p14:creationId xmlns:p14="http://schemas.microsoft.com/office/powerpoint/2010/main" val="28492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3" end="3"/>
                                            </p:txEl>
                                          </p:spTgt>
                                        </p:tgtEl>
                                        <p:attrNameLst>
                                          <p:attrName>ppt_x</p:attrName>
                                          <p:attrName>ppt_y</p:attrName>
                                        </p:attrNameLst>
                                      </p:cBhvr>
                                    </p:animMotion>
                                    <p:animEffect transition="in" filter="fade">
                                      <p:cBhvr>
                                        <p:cTn id="24" dur="1000"/>
                                        <p:tgtEl>
                                          <p:spTgt spid="3">
                                            <p:txEl>
                                              <p:pRg st="3" end="3"/>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Scale>
                                      <p:cBhvr>
                                        <p:cTn id="2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5" end="5"/>
                                            </p:txEl>
                                          </p:spTgt>
                                        </p:tgtEl>
                                        <p:attrNameLst>
                                          <p:attrName>ppt_x</p:attrName>
                                          <p:attrName>ppt_y</p:attrName>
                                        </p:attrNameLst>
                                      </p:cBhvr>
                                    </p:animMotion>
                                    <p:animEffect transition="in" filter="fade">
                                      <p:cBhvr>
                                        <p:cTn id="29" dur="1000"/>
                                        <p:tgtEl>
                                          <p:spTgt spid="3">
                                            <p:txEl>
                                              <p:pRg st="5" end="5"/>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Scale>
                                      <p:cBhvr>
                                        <p:cTn id="32"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6" end="6"/>
                                            </p:txEl>
                                          </p:spTgt>
                                        </p:tgtEl>
                                        <p:attrNameLst>
                                          <p:attrName>ppt_x</p:attrName>
                                          <p:attrName>ppt_y</p:attrName>
                                        </p:attrNameLst>
                                      </p:cBhvr>
                                    </p:animMotion>
                                    <p:animEffect transition="in" filter="fade">
                                      <p:cBhvr>
                                        <p:cTn id="34" dur="1000"/>
                                        <p:tgtEl>
                                          <p:spTgt spid="3">
                                            <p:txEl>
                                              <p:pRg st="6" end="6"/>
                                            </p:tx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Scale>
                                      <p:cBhvr>
                                        <p:cTn id="37"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7" end="7"/>
                                            </p:txEl>
                                          </p:spTgt>
                                        </p:tgtEl>
                                        <p:attrNameLst>
                                          <p:attrName>ppt_x</p:attrName>
                                          <p:attrName>ppt_y</p:attrName>
                                        </p:attrNameLst>
                                      </p:cBhvr>
                                    </p:animMotion>
                                    <p:animEffect transition="in" filter="fade">
                                      <p:cBhvr>
                                        <p:cTn id="39" dur="1000"/>
                                        <p:tgtEl>
                                          <p:spTgt spid="3">
                                            <p:txEl>
                                              <p:pRg st="7" end="7"/>
                                            </p:txEl>
                                          </p:spTgt>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Scale>
                                      <p:cBhvr>
                                        <p:cTn id="42"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9" end="9"/>
                                            </p:txEl>
                                          </p:spTgt>
                                        </p:tgtEl>
                                        <p:attrNameLst>
                                          <p:attrName>ppt_x</p:attrName>
                                          <p:attrName>ppt_y</p:attrName>
                                        </p:attrNameLst>
                                      </p:cBhvr>
                                    </p:animMotion>
                                    <p:animEffect transition="in" filter="fade">
                                      <p:cBhvr>
                                        <p:cTn id="4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186" y="211015"/>
            <a:ext cx="11193445" cy="6037385"/>
          </a:xfrm>
          <a:prstGeom prst="rect">
            <a:avLst/>
          </a:prstGeom>
        </p:spPr>
      </p:pic>
      <p:sp>
        <p:nvSpPr>
          <p:cNvPr id="3" name="Rectangle 2"/>
          <p:cNvSpPr/>
          <p:nvPr/>
        </p:nvSpPr>
        <p:spPr>
          <a:xfrm>
            <a:off x="60987" y="6273225"/>
            <a:ext cx="12131013"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http://www.apse.org/wp-content/uploads/2014/01/activity.html</a:t>
            </a:r>
          </a:p>
        </p:txBody>
      </p:sp>
    </p:spTree>
    <p:extLst>
      <p:ext uri="{BB962C8B-B14F-4D97-AF65-F5344CB8AC3E}">
        <p14:creationId xmlns:p14="http://schemas.microsoft.com/office/powerpoint/2010/main" val="3510568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Presentation">
  <a:themeElements>
    <a:clrScheme name="">
      <a:dk1>
        <a:srgbClr val="616265"/>
      </a:dk1>
      <a:lt1>
        <a:srgbClr val="FFFFFF"/>
      </a:lt1>
      <a:dk2>
        <a:srgbClr val="005480"/>
      </a:dk2>
      <a:lt2>
        <a:srgbClr val="8C8D8E"/>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FFDE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C8D8E"/>
        </a:dk1>
        <a:lt1>
          <a:srgbClr val="FFFFFF"/>
        </a:lt1>
        <a:dk2>
          <a:srgbClr val="005195"/>
        </a:dk2>
        <a:lt2>
          <a:srgbClr val="8C8D8E"/>
        </a:lt2>
        <a:accent1>
          <a:srgbClr val="BBE0E3"/>
        </a:accent1>
        <a:accent2>
          <a:srgbClr val="EA7125"/>
        </a:accent2>
        <a:accent3>
          <a:srgbClr val="FFFFFF"/>
        </a:accent3>
        <a:accent4>
          <a:srgbClr val="777878"/>
        </a:accent4>
        <a:accent5>
          <a:srgbClr val="DAEDEF"/>
        </a:accent5>
        <a:accent6>
          <a:srgbClr val="D46620"/>
        </a:accent6>
        <a:hlink>
          <a:srgbClr val="00B8E5"/>
        </a:hlink>
        <a:folHlink>
          <a:srgbClr val="EDC200"/>
        </a:folHlink>
      </a:clrScheme>
      <a:clrMap bg1="lt1" tx1="dk1" bg2="lt2" tx2="dk2" accent1="accent1" accent2="accent2" accent3="accent3" accent4="accent4" accent5="accent5" accent6="accent6" hlink="hlink" folHlink="folHlink"/>
    </a:extraClrScheme>
    <a:extraClrScheme>
      <a:clrScheme name="Blank Presentation 14">
        <a:dk1>
          <a:srgbClr val="616265"/>
        </a:dk1>
        <a:lt1>
          <a:srgbClr val="FFFFFF"/>
        </a:lt1>
        <a:dk2>
          <a:srgbClr val="005195"/>
        </a:dk2>
        <a:lt2>
          <a:srgbClr val="8C8D8E"/>
        </a:lt2>
        <a:accent1>
          <a:srgbClr val="BBE0E3"/>
        </a:accent1>
        <a:accent2>
          <a:srgbClr val="EA7125"/>
        </a:accent2>
        <a:accent3>
          <a:srgbClr val="FFFFFF"/>
        </a:accent3>
        <a:accent4>
          <a:srgbClr val="525355"/>
        </a:accent4>
        <a:accent5>
          <a:srgbClr val="DAEDEF"/>
        </a:accent5>
        <a:accent6>
          <a:srgbClr val="D46620"/>
        </a:accent6>
        <a:hlink>
          <a:srgbClr val="00B8E5"/>
        </a:hlink>
        <a:folHlink>
          <a:srgbClr val="EDC200"/>
        </a:folHlink>
      </a:clrScheme>
      <a:clrMap bg1="lt1" tx1="dk1" bg2="lt2" tx2="dk2" accent1="accent1" accent2="accent2" accent3="accent3" accent4="accent4" accent5="accent5" accent6="accent6" hlink="hlink" folHlink="folHlink"/>
    </a:extraClrScheme>
    <a:extraClrScheme>
      <a:clrScheme name="Blank Presentation 15">
        <a:dk1>
          <a:srgbClr val="616265"/>
        </a:dk1>
        <a:lt1>
          <a:srgbClr val="FFFFFF"/>
        </a:lt1>
        <a:dk2>
          <a:srgbClr val="005195"/>
        </a:dk2>
        <a:lt2>
          <a:srgbClr val="8C8D8E"/>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EDC200"/>
        </a:folHlink>
      </a:clrScheme>
      <a:clrMap bg1="lt1" tx1="dk1" bg2="lt2" tx2="dk2" accent1="accent1" accent2="accent2" accent3="accent3" accent4="accent4" accent5="accent5" accent6="accent6" hlink="hlink" folHlink="folHlink"/>
    </a:extraClrScheme>
    <a:extraClrScheme>
      <a:clrScheme name="Blank Presentation 16">
        <a:dk1>
          <a:srgbClr val="616265"/>
        </a:dk1>
        <a:lt1>
          <a:srgbClr val="FFFFFF"/>
        </a:lt1>
        <a:dk2>
          <a:srgbClr val="005480"/>
        </a:dk2>
        <a:lt2>
          <a:srgbClr val="8C8D8E"/>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EDC2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Organic</Template>
  <TotalTime>2048</TotalTime>
  <Words>3490</Words>
  <Application>Microsoft Office PowerPoint</Application>
  <PresentationFormat>Widescreen</PresentationFormat>
  <Paragraphs>557</Paragraphs>
  <Slides>67</Slides>
  <Notes>23</Notes>
  <HiddenSlides>0</HiddenSlides>
  <MMClips>0</MMClips>
  <ScaleCrop>false</ScaleCrop>
  <HeadingPairs>
    <vt:vector size="6" baseType="variant">
      <vt:variant>
        <vt:lpstr>Fonts Used</vt:lpstr>
      </vt:variant>
      <vt:variant>
        <vt:i4>22</vt:i4>
      </vt:variant>
      <vt:variant>
        <vt:lpstr>Theme</vt:lpstr>
      </vt:variant>
      <vt:variant>
        <vt:i4>6</vt:i4>
      </vt:variant>
      <vt:variant>
        <vt:lpstr>Slide Titles</vt:lpstr>
      </vt:variant>
      <vt:variant>
        <vt:i4>67</vt:i4>
      </vt:variant>
    </vt:vector>
  </HeadingPairs>
  <TitlesOfParts>
    <vt:vector size="95" baseType="lpstr">
      <vt:lpstr>MS PGothic</vt:lpstr>
      <vt:lpstr>MS PGothic</vt:lpstr>
      <vt:lpstr>Arial</vt:lpstr>
      <vt:lpstr>Arial Black</vt:lpstr>
      <vt:lpstr>Calibri</vt:lpstr>
      <vt:lpstr>Calibri (headings)</vt:lpstr>
      <vt:lpstr>Century Gothic</vt:lpstr>
      <vt:lpstr>Garamond</vt:lpstr>
      <vt:lpstr>Lucida Bright</vt:lpstr>
      <vt:lpstr>Lucida Sans Unicode</vt:lpstr>
      <vt:lpstr>Maiandra GD</vt:lpstr>
      <vt:lpstr>Monotype Sorts</vt:lpstr>
      <vt:lpstr>Symbol</vt:lpstr>
      <vt:lpstr>Tahoma</vt:lpstr>
      <vt:lpstr>Times</vt:lpstr>
      <vt:lpstr>Times New Roman</vt:lpstr>
      <vt:lpstr>Trebuchet MS</vt:lpstr>
      <vt:lpstr>Verdana</vt:lpstr>
      <vt:lpstr>Wingdings</vt:lpstr>
      <vt:lpstr>Wingdings 2</vt:lpstr>
      <vt:lpstr>Wingdings 3</vt:lpstr>
      <vt:lpstr>ヒラギノ角ゴ Pro W3</vt:lpstr>
      <vt:lpstr>Organic</vt:lpstr>
      <vt:lpstr>Facet</vt:lpstr>
      <vt:lpstr>Concourse</vt:lpstr>
      <vt:lpstr>1_Concourse</vt:lpstr>
      <vt:lpstr>3_Office Theme</vt:lpstr>
      <vt:lpstr>Blank Presentation</vt:lpstr>
      <vt:lpstr>Transition Planning</vt:lpstr>
      <vt:lpstr>Presenters</vt:lpstr>
      <vt:lpstr>AGENDA</vt:lpstr>
      <vt:lpstr>National Statistics Social Security Administration</vt:lpstr>
      <vt:lpstr>National Statistics (cont…..)</vt:lpstr>
      <vt:lpstr> Transition Challenges</vt:lpstr>
      <vt:lpstr>Employment First </vt:lpstr>
      <vt:lpstr>Employment Nationally</vt:lpstr>
      <vt:lpstr>PowerPoint Presentation</vt:lpstr>
      <vt:lpstr>PowerPoint Presentation</vt:lpstr>
      <vt:lpstr>PowerPoint Presentation</vt:lpstr>
      <vt:lpstr>PowerPoint Presentation</vt:lpstr>
      <vt:lpstr>Competitive Integrated Employment Work performed on a full or part-time basis (including self-employment)  for which an individual is:  </vt:lpstr>
      <vt:lpstr>                   Recommendations Year #1:</vt:lpstr>
      <vt:lpstr>       USDOL Recommendations Year #1  Continued:</vt:lpstr>
      <vt:lpstr>             USDOL Recommendations Year #2  For youth to effectively transition to adult employment there needs to be... </vt:lpstr>
      <vt:lpstr>Building Capacity in the Marketplace  Increased business &amp; employer engagement will be necessary to increase CIE...</vt:lpstr>
      <vt:lpstr>Building Capacity in the Marketplace  Increased business &amp; employer engagement will be necessary to increase CIE, continued...</vt:lpstr>
      <vt:lpstr>CONCLUSIONS...</vt:lpstr>
      <vt:lpstr>Transition Planning</vt:lpstr>
      <vt:lpstr>Transition Planning Mission</vt:lpstr>
      <vt:lpstr>The Law:  Individuals with Disabilities Education Act (IDEA) Secondary Transition</vt:lpstr>
      <vt:lpstr>Constructing the Transition IEP/ITP</vt:lpstr>
      <vt:lpstr>Transition Services</vt:lpstr>
      <vt:lpstr>Post-Secondary Goals</vt:lpstr>
      <vt:lpstr>Education/Training</vt:lpstr>
      <vt:lpstr>When Developing the Postsecondary Education and Training Goal, Consider the Array of Options for Postsecondary Education and Training</vt:lpstr>
      <vt:lpstr>Post-Secondary Training…</vt:lpstr>
      <vt:lpstr>Employment</vt:lpstr>
      <vt:lpstr>Preparing for a Job &amp; a Career…                                                    Start Early</vt:lpstr>
      <vt:lpstr>Current Work Training Programs in the OC</vt:lpstr>
      <vt:lpstr>Independent Living</vt:lpstr>
      <vt:lpstr>PowerPoint Presentation</vt:lpstr>
      <vt:lpstr>PowerPoint Presentation</vt:lpstr>
      <vt:lpstr>PowerPoint Presentation</vt:lpstr>
      <vt:lpstr>The Guide - Transition Planning: The Basics</vt:lpstr>
      <vt:lpstr>Student Participation in the IEP</vt:lpstr>
      <vt:lpstr>Self Advocacy</vt:lpstr>
      <vt:lpstr>       Self-Advocacy means taking the responsibility for communicating one’s needs and in a straightforward manner to others.  It is a set of sills that includes:</vt:lpstr>
      <vt:lpstr>PowerPoint Presentation</vt:lpstr>
      <vt:lpstr>PowerPoint Presentation</vt:lpstr>
      <vt:lpstr>PowerPoint Presentation</vt:lpstr>
      <vt:lpstr>Age of Majority</vt:lpstr>
      <vt:lpstr>In-School Predictors by Post-School Outcome Area</vt:lpstr>
      <vt:lpstr>PowerPoint Presentation</vt:lpstr>
      <vt:lpstr>Parent/Families Perspective</vt:lpstr>
      <vt:lpstr>Parent Concerns</vt:lpstr>
      <vt:lpstr>Family Buy-in &amp; Support</vt:lpstr>
      <vt:lpstr>Parent Support for Employment</vt:lpstr>
      <vt:lpstr>PowerPoint Presentation</vt:lpstr>
      <vt:lpstr>Pre-Employment Skills</vt:lpstr>
      <vt:lpstr>New Work Training Programs  in Orange County</vt:lpstr>
      <vt:lpstr>PowerPoint Presentation</vt:lpstr>
      <vt:lpstr>Community Safety</vt:lpstr>
      <vt:lpstr>Transportation Plan</vt:lpstr>
      <vt:lpstr>PowerPoint Presentation</vt:lpstr>
      <vt:lpstr>PowerPoint Presentation</vt:lpstr>
      <vt:lpstr>Orange County Top Employers</vt:lpstr>
      <vt:lpstr>Successful Work Experience &amp; EMPLOYMENT $ (Direct Hire)  Locations:</vt:lpstr>
      <vt:lpstr>     Technology, Hardware, Grocery</vt:lpstr>
      <vt:lpstr>Caregiving, Pets, Hospitality</vt:lpstr>
      <vt:lpstr>Recreation, Socialization &amp; Fitness</vt:lpstr>
      <vt:lpstr>PowerPoint Presentation</vt:lpstr>
      <vt:lpstr>            Summary of Performance                                   SOP </vt:lpstr>
      <vt:lpstr>PowerPoint Presentation</vt:lpstr>
      <vt:lpstr>Recommended TV SHOWS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CaPROMISE</dc:title>
  <dc:creator>Linda ONeal</dc:creator>
  <cp:lastModifiedBy>Linda ONeal</cp:lastModifiedBy>
  <cp:revision>167</cp:revision>
  <cp:lastPrinted>2016-10-07T19:32:31Z</cp:lastPrinted>
  <dcterms:created xsi:type="dcterms:W3CDTF">2015-11-06T15:45:32Z</dcterms:created>
  <dcterms:modified xsi:type="dcterms:W3CDTF">2016-10-09T21:09:18Z</dcterms:modified>
</cp:coreProperties>
</file>