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49"/>
  </p:notesMasterIdLst>
  <p:handoutMasterIdLst>
    <p:handoutMasterId r:id="rId50"/>
  </p:handoutMasterIdLst>
  <p:sldIdLst>
    <p:sldId id="294" r:id="rId3"/>
    <p:sldId id="295" r:id="rId4"/>
    <p:sldId id="296" r:id="rId5"/>
    <p:sldId id="314" r:id="rId6"/>
    <p:sldId id="320" r:id="rId7"/>
    <p:sldId id="319" r:id="rId8"/>
    <p:sldId id="258" r:id="rId9"/>
    <p:sldId id="287" r:id="rId10"/>
    <p:sldId id="285" r:id="rId11"/>
    <p:sldId id="299" r:id="rId12"/>
    <p:sldId id="300" r:id="rId13"/>
    <p:sldId id="305" r:id="rId14"/>
    <p:sldId id="271" r:id="rId15"/>
    <p:sldId id="281" r:id="rId16"/>
    <p:sldId id="272" r:id="rId17"/>
    <p:sldId id="260" r:id="rId18"/>
    <p:sldId id="301" r:id="rId19"/>
    <p:sldId id="261" r:id="rId20"/>
    <p:sldId id="262" r:id="rId21"/>
    <p:sldId id="263" r:id="rId22"/>
    <p:sldId id="298" r:id="rId23"/>
    <p:sldId id="273" r:id="rId24"/>
    <p:sldId id="274" r:id="rId25"/>
    <p:sldId id="279" r:id="rId26"/>
    <p:sldId id="264" r:id="rId27"/>
    <p:sldId id="306" r:id="rId28"/>
    <p:sldId id="313" r:id="rId29"/>
    <p:sldId id="308" r:id="rId30"/>
    <p:sldId id="309" r:id="rId31"/>
    <p:sldId id="310" r:id="rId32"/>
    <p:sldId id="311" r:id="rId33"/>
    <p:sldId id="275" r:id="rId34"/>
    <p:sldId id="323" r:id="rId35"/>
    <p:sldId id="276" r:id="rId36"/>
    <p:sldId id="292" r:id="rId37"/>
    <p:sldId id="290" r:id="rId38"/>
    <p:sldId id="304" r:id="rId39"/>
    <p:sldId id="303" r:id="rId40"/>
    <p:sldId id="302" r:id="rId41"/>
    <p:sldId id="286" r:id="rId42"/>
    <p:sldId id="257" r:id="rId43"/>
    <p:sldId id="318" r:id="rId44"/>
    <p:sldId id="316" r:id="rId45"/>
    <p:sldId id="284" r:id="rId46"/>
    <p:sldId id="315" r:id="rId47"/>
    <p:sldId id="289"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7" d="100"/>
          <a:sy n="77" d="100"/>
        </p:scale>
        <p:origin x="-396"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F3F90B34-8325-4867-BB55-5E118FBE65FE}" type="datetimeFigureOut">
              <a:rPr lang="en-US" smtClean="0"/>
              <a:t>10/31/2016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4EC9A62-20D1-42E3-989D-440342ABC20C}" type="slidenum">
              <a:rPr lang="en-US" smtClean="0"/>
              <a:t>‹#›</a:t>
            </a:fld>
            <a:endParaRPr lang="en-US" dirty="0"/>
          </a:p>
        </p:txBody>
      </p:sp>
    </p:spTree>
    <p:extLst>
      <p:ext uri="{BB962C8B-B14F-4D97-AF65-F5344CB8AC3E}">
        <p14:creationId xmlns:p14="http://schemas.microsoft.com/office/powerpoint/2010/main" val="1927481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0A69B69B-679A-4FE9-96B3-471463D86A47}" type="datetimeFigureOut">
              <a:rPr lang="en-US" smtClean="0"/>
              <a:t>10/31/2016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3FD85AA0-6F6B-4633-8605-740D433499D7}" type="slidenum">
              <a:rPr lang="en-US" smtClean="0"/>
              <a:t>‹#›</a:t>
            </a:fld>
            <a:endParaRPr lang="en-US" dirty="0"/>
          </a:p>
        </p:txBody>
      </p:sp>
    </p:spTree>
    <p:extLst>
      <p:ext uri="{BB962C8B-B14F-4D97-AF65-F5344CB8AC3E}">
        <p14:creationId xmlns:p14="http://schemas.microsoft.com/office/powerpoint/2010/main" val="144880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403844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36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56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7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1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614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97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79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45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86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2" y="0"/>
            <a:ext cx="12134849"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4961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54400" y="2286001"/>
            <a:ext cx="8240299" cy="1470025"/>
          </a:xfrm>
        </p:spPr>
        <p:txBody>
          <a:bodyPr anchor="t"/>
          <a:lstStyle>
            <a:lvl1pPr algn="r">
              <a:defRPr b="1" cap="small" baseline="0">
                <a:solidFill>
                  <a:srgbClr val="003300"/>
                </a:solidFill>
              </a:defRPr>
            </a:lvl1pPr>
          </a:lstStyle>
          <a:p>
            <a:r>
              <a:rPr lang="en-US"/>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p:nvPr>
        </p:nvSpPr>
        <p:spPr>
          <a:xfrm>
            <a:off x="9144000" y="5105400"/>
            <a:ext cx="2438400" cy="990600"/>
          </a:xfrm>
        </p:spPr>
        <p:txBody>
          <a:bodyPr rtlCol="0">
            <a:normAutofit/>
          </a:bodyPr>
          <a:lstStyle>
            <a:lvl1pPr marL="0" indent="0" algn="ctr">
              <a:buNone/>
              <a:defRPr sz="2000" baseline="0"/>
            </a:lvl1pPr>
          </a:lstStyle>
          <a:p>
            <a:pPr lvl="0"/>
            <a:r>
              <a:rPr lang="en-US" noProof="0" dirty="0"/>
              <a:t>Click icon to add picture</a:t>
            </a:r>
          </a:p>
        </p:txBody>
      </p:sp>
    </p:spTree>
    <p:extLst>
      <p:ext uri="{BB962C8B-B14F-4D97-AF65-F5344CB8AC3E}">
        <p14:creationId xmlns:p14="http://schemas.microsoft.com/office/powerpoint/2010/main" val="3838431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iStock_000023203962Medium.jpg"/>
          <p:cNvPicPr>
            <a:picLocks noChangeAspect="1"/>
          </p:cNvPicPr>
          <p:nvPr userDrawn="1"/>
        </p:nvPicPr>
        <p:blipFill rotWithShape="1">
          <a:blip r:embed="rId2">
            <a:extLst>
              <a:ext uri="{28A0092B-C50C-407E-A947-70E740481C1C}">
                <a14:useLocalDpi xmlns:a14="http://schemas.microsoft.com/office/drawing/2010/main" val="0"/>
              </a:ext>
            </a:extLst>
          </a:blip>
          <a:srcRect b="15309"/>
          <a:stretch/>
        </p:blipFill>
        <p:spPr>
          <a:xfrm>
            <a:off x="0" y="0"/>
            <a:ext cx="12192000" cy="6858000"/>
          </a:xfrm>
          <a:prstGeom prst="rect">
            <a:avLst/>
          </a:prstGeom>
        </p:spPr>
      </p:pic>
      <p:sp>
        <p:nvSpPr>
          <p:cNvPr id="11" name="Rectangle 10"/>
          <p:cNvSpPr/>
          <p:nvPr userDrawn="1"/>
        </p:nvSpPr>
        <p:spPr>
          <a:xfrm>
            <a:off x="0" y="3663335"/>
            <a:ext cx="12192000" cy="2522615"/>
          </a:xfrm>
          <a:prstGeom prst="rect">
            <a:avLst/>
          </a:prstGeom>
          <a:solidFill>
            <a:srgbClr val="26A146">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2" name="Title 1"/>
          <p:cNvSpPr>
            <a:spLocks noGrp="1"/>
          </p:cNvSpPr>
          <p:nvPr>
            <p:ph type="ctrTitle"/>
          </p:nvPr>
        </p:nvSpPr>
        <p:spPr>
          <a:xfrm>
            <a:off x="573169" y="3697341"/>
            <a:ext cx="10363200" cy="1470025"/>
          </a:xfrm>
        </p:spPr>
        <p:txBody>
          <a:bodyPr>
            <a:normAutofit/>
          </a:bodyPr>
          <a:lstStyle>
            <a:lvl1pPr>
              <a:defRPr sz="40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73169" y="5167366"/>
            <a:ext cx="8534400" cy="822415"/>
          </a:xfrm>
        </p:spPr>
        <p:txBody>
          <a:bodyPr>
            <a:normAutofit/>
          </a:bodyPr>
          <a:lstStyle>
            <a:lvl1pPr marL="0" indent="0" algn="l">
              <a:buNone/>
              <a:defRPr sz="32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3" name="Picture 12" descr="ANRC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058" y="286048"/>
            <a:ext cx="4924713" cy="1052657"/>
          </a:xfrm>
          <a:prstGeom prst="rect">
            <a:avLst/>
          </a:prstGeom>
        </p:spPr>
      </p:pic>
    </p:spTree>
    <p:extLst>
      <p:ext uri="{BB962C8B-B14F-4D97-AF65-F5344CB8AC3E}">
        <p14:creationId xmlns:p14="http://schemas.microsoft.com/office/powerpoint/2010/main" val="170970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292528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6421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Stock_000023203962Medium.jpg"/>
          <p:cNvPicPr>
            <a:picLocks noChangeAspect="1"/>
          </p:cNvPicPr>
          <p:nvPr userDrawn="1"/>
        </p:nvPicPr>
        <p:blipFill rotWithShape="1">
          <a:blip r:embed="rId2">
            <a:extLst>
              <a:ext uri="{28A0092B-C50C-407E-A947-70E740481C1C}">
                <a14:useLocalDpi xmlns:a14="http://schemas.microsoft.com/office/drawing/2010/main" val="0"/>
              </a:ext>
            </a:extLst>
          </a:blip>
          <a:srcRect l="55179" b="15309"/>
          <a:stretch/>
        </p:blipFill>
        <p:spPr>
          <a:xfrm>
            <a:off x="6727409" y="0"/>
            <a:ext cx="5464591" cy="6858000"/>
          </a:xfrm>
          <a:prstGeom prst="rect">
            <a:avLst/>
          </a:prstGeom>
        </p:spPr>
      </p:pic>
      <p:sp>
        <p:nvSpPr>
          <p:cNvPr id="8" name="Rectangle 7"/>
          <p:cNvSpPr/>
          <p:nvPr userDrawn="1"/>
        </p:nvSpPr>
        <p:spPr>
          <a:xfrm>
            <a:off x="-1" y="0"/>
            <a:ext cx="8443585" cy="6858000"/>
          </a:xfrm>
          <a:prstGeom prst="rect">
            <a:avLst/>
          </a:prstGeom>
          <a:solidFill>
            <a:srgbClr val="26A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2" name="Title 1"/>
          <p:cNvSpPr>
            <a:spLocks noGrp="1"/>
          </p:cNvSpPr>
          <p:nvPr>
            <p:ph type="title" hasCustomPrompt="1"/>
          </p:nvPr>
        </p:nvSpPr>
        <p:spPr>
          <a:xfrm>
            <a:off x="469089" y="4406901"/>
            <a:ext cx="5995175" cy="1362075"/>
          </a:xfrm>
        </p:spPr>
        <p:txBody>
          <a:bodyPr anchor="t"/>
          <a:lstStyle>
            <a:lvl1pPr algn="l">
              <a:defRPr sz="5333" b="1" cap="all" baseline="0">
                <a:solidFill>
                  <a:srgbClr val="FFFFFE"/>
                </a:solidFill>
              </a:defRPr>
            </a:lvl1pPr>
          </a:lstStyle>
          <a:p>
            <a:r>
              <a:rPr lang="en-US" dirty="0"/>
              <a:t>Section Title</a:t>
            </a:r>
          </a:p>
        </p:txBody>
      </p:sp>
      <p:sp>
        <p:nvSpPr>
          <p:cNvPr id="3" name="Text Placeholder 2"/>
          <p:cNvSpPr>
            <a:spLocks noGrp="1"/>
          </p:cNvSpPr>
          <p:nvPr>
            <p:ph type="body" idx="1"/>
          </p:nvPr>
        </p:nvSpPr>
        <p:spPr>
          <a:xfrm>
            <a:off x="469089" y="2906713"/>
            <a:ext cx="5995175" cy="1500187"/>
          </a:xfrm>
        </p:spPr>
        <p:txBody>
          <a:bodyPr anchor="b"/>
          <a:lstStyle>
            <a:lvl1pPr marL="0" indent="0">
              <a:buNone/>
              <a:defRPr sz="2667">
                <a:solidFill>
                  <a:srgbClr val="BFC0B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marL="0" marR="0" indent="0" algn="r" defTabSz="609585" rtl="0" eaLnBrk="1" fontAlgn="auto" latinLnBrk="0" hangingPunct="1">
              <a:lnSpc>
                <a:spcPct val="100000"/>
              </a:lnSpc>
              <a:spcBef>
                <a:spcPts val="0"/>
              </a:spcBef>
              <a:spcAft>
                <a:spcPts val="0"/>
              </a:spcAft>
              <a:buClrTx/>
              <a:buSzTx/>
              <a:buFontTx/>
              <a:buNone/>
              <a:tabLst/>
              <a:defRPr/>
            </a:lvl1p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pic>
        <p:nvPicPr>
          <p:cNvPr id="9" name="Picture 8" descr="ANRC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7914" y="6099889"/>
            <a:ext cx="3312468" cy="708040"/>
          </a:xfrm>
          <a:prstGeom prst="rect">
            <a:avLst/>
          </a:prstGeom>
        </p:spPr>
      </p:pic>
    </p:spTree>
    <p:extLst>
      <p:ext uri="{BB962C8B-B14F-4D97-AF65-F5344CB8AC3E}">
        <p14:creationId xmlns:p14="http://schemas.microsoft.com/office/powerpoint/2010/main" val="682725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48259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044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70969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609585"/>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4" name="Slide Number Placeholder 3"/>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48248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59101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37449"/>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349624"/>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389717" y="510418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4686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26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3383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43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21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590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13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09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10/31/2016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189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07" y="137343"/>
            <a:ext cx="10843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7107" y="1417639"/>
            <a:ext cx="11225293" cy="46404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715458" y="137343"/>
            <a:ext cx="476621" cy="1143000"/>
          </a:xfrm>
          <a:prstGeom prst="rect">
            <a:avLst/>
          </a:prstGeom>
          <a:solidFill>
            <a:srgbClr val="636463"/>
          </a:solidFill>
          <a:ln>
            <a:noFill/>
          </a:ln>
        </p:spPr>
        <p:txBody>
          <a:bodyPr vert="vert" lIns="91440" tIns="45720" rIns="91440" bIns="45720" rtlCol="0" anchor="ctr"/>
          <a:lstStyle>
            <a:lvl1pPr algn="r">
              <a:defRPr sz="1600">
                <a:solidFill>
                  <a:schemeClr val="bg1"/>
                </a:solidFill>
                <a:latin typeface="Century Gothic"/>
                <a:cs typeface="Century Gothic"/>
              </a:defRPr>
            </a:lvl1pPr>
          </a:lstStyle>
          <a:p>
            <a:pPr algn="ctr" defTabSz="609585"/>
            <a:r>
              <a:rPr lang="en-US" dirty="0">
                <a:solidFill>
                  <a:prstClr val="white"/>
                </a:solidFill>
              </a:rPr>
              <a:t>Slide </a:t>
            </a:r>
            <a:fld id="{0E6415AF-7ABF-7D43-B3C3-392F5AD3F563}" type="slidenum">
              <a:rPr lang="en-US" smtClean="0">
                <a:solidFill>
                  <a:prstClr val="white"/>
                </a:solidFill>
              </a:rPr>
              <a:pPr algn="ctr" defTabSz="609585"/>
              <a:t>‹#›</a:t>
            </a:fld>
            <a:endParaRPr lang="en-US" dirty="0">
              <a:solidFill>
                <a:prstClr val="white"/>
              </a:solidFill>
            </a:endParaRPr>
          </a:p>
        </p:txBody>
      </p:sp>
      <p:sp>
        <p:nvSpPr>
          <p:cNvPr id="19" name="Rectangle 18"/>
          <p:cNvSpPr/>
          <p:nvPr userDrawn="1"/>
        </p:nvSpPr>
        <p:spPr>
          <a:xfrm>
            <a:off x="0" y="6058133"/>
            <a:ext cx="12203520" cy="799867"/>
          </a:xfrm>
          <a:prstGeom prst="rect">
            <a:avLst/>
          </a:prstGeom>
          <a:solidFill>
            <a:srgbClr val="26A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cxnSp>
        <p:nvCxnSpPr>
          <p:cNvPr id="8" name="Straight Connector 7"/>
          <p:cNvCxnSpPr/>
          <p:nvPr userDrawn="1"/>
        </p:nvCxnSpPr>
        <p:spPr>
          <a:xfrm>
            <a:off x="3809910" y="6534020"/>
            <a:ext cx="6773175" cy="0"/>
          </a:xfrm>
          <a:prstGeom prst="line">
            <a:avLst/>
          </a:prstGeom>
          <a:ln w="9525">
            <a:solidFill>
              <a:srgbClr val="BFC0BF"/>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10552453" y="6336654"/>
            <a:ext cx="1381120" cy="297454"/>
          </a:xfrm>
          <a:prstGeom prst="rect">
            <a:avLst/>
          </a:prstGeom>
          <a:noFill/>
        </p:spPr>
        <p:txBody>
          <a:bodyPr wrap="square" rtlCol="0">
            <a:spAutoFit/>
          </a:bodyPr>
          <a:lstStyle/>
          <a:p>
            <a:pPr algn="r" defTabSz="609585"/>
            <a:r>
              <a:rPr lang="en-US" sz="1333" kern="900" spc="93" dirty="0">
                <a:solidFill>
                  <a:prstClr val="white"/>
                </a:solidFill>
                <a:latin typeface="Century Gothic"/>
                <a:cs typeface="Century Gothic"/>
              </a:rPr>
              <a:t>ablenrc.org</a:t>
            </a:r>
          </a:p>
        </p:txBody>
      </p:sp>
      <p:pic>
        <p:nvPicPr>
          <p:cNvPr id="20" name="Picture 19" descr="ANRC_logo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77564" y="6111477"/>
            <a:ext cx="3329381" cy="712199"/>
          </a:xfrm>
          <a:prstGeom prst="rect">
            <a:avLst/>
          </a:prstGeom>
        </p:spPr>
      </p:pic>
    </p:spTree>
    <p:extLst>
      <p:ext uri="{BB962C8B-B14F-4D97-AF65-F5344CB8AC3E}">
        <p14:creationId xmlns:p14="http://schemas.microsoft.com/office/powerpoint/2010/main" val="16433615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hdr="0" ftr="0" dt="0"/>
  <p:txStyles>
    <p:titleStyle>
      <a:lvl1pPr algn="l" defTabSz="609585" rtl="0" eaLnBrk="1" latinLnBrk="0" hangingPunct="1">
        <a:spcBef>
          <a:spcPct val="0"/>
        </a:spcBef>
        <a:buNone/>
        <a:defRPr sz="4267" b="1" kern="1200">
          <a:solidFill>
            <a:srgbClr val="26A146"/>
          </a:solidFill>
          <a:latin typeface="Century Gothic"/>
          <a:ea typeface="+mj-ea"/>
          <a:cs typeface="Century Gothic"/>
        </a:defRPr>
      </a:lvl1pPr>
    </p:titleStyle>
    <p:bodyStyle>
      <a:lvl1pPr marL="457189" indent="-457189" algn="l" defTabSz="609585" rtl="0" eaLnBrk="1" latinLnBrk="0" hangingPunct="1">
        <a:lnSpc>
          <a:spcPct val="120000"/>
        </a:lnSpc>
        <a:spcBef>
          <a:spcPct val="20000"/>
        </a:spcBef>
        <a:buClr>
          <a:srgbClr val="26A146"/>
        </a:buClr>
        <a:buSzPct val="110000"/>
        <a:buFont typeface="Arial"/>
        <a:buChar char="•"/>
        <a:defRPr sz="3733" kern="1200">
          <a:solidFill>
            <a:schemeClr val="tx1"/>
          </a:solidFill>
          <a:latin typeface="Century Gothic"/>
          <a:ea typeface="+mn-ea"/>
          <a:cs typeface="Century Gothic"/>
        </a:defRPr>
      </a:lvl1pPr>
      <a:lvl2pPr marL="990575" indent="-380990" algn="l" defTabSz="609585" rtl="0" eaLnBrk="1" latinLnBrk="0" hangingPunct="1">
        <a:lnSpc>
          <a:spcPct val="120000"/>
        </a:lnSpc>
        <a:spcBef>
          <a:spcPct val="20000"/>
        </a:spcBef>
        <a:buSzPct val="80000"/>
        <a:buFont typeface="Courier New"/>
        <a:buChar char="o"/>
        <a:defRPr sz="3200" kern="1200">
          <a:solidFill>
            <a:srgbClr val="26A146"/>
          </a:solidFill>
          <a:latin typeface="Century Gothic"/>
          <a:ea typeface="+mn-ea"/>
          <a:cs typeface="Century Gothic"/>
        </a:defRPr>
      </a:lvl2pPr>
      <a:lvl3pPr marL="1523962" indent="-304792" algn="l" defTabSz="609585" rtl="0" eaLnBrk="1" latinLnBrk="0" hangingPunct="1">
        <a:lnSpc>
          <a:spcPct val="120000"/>
        </a:lnSpc>
        <a:spcBef>
          <a:spcPct val="20000"/>
        </a:spcBef>
        <a:buFont typeface="Arial"/>
        <a:buChar char="•"/>
        <a:defRPr sz="2400" kern="1200">
          <a:solidFill>
            <a:srgbClr val="636463"/>
          </a:solidFill>
          <a:latin typeface="Century Gothic"/>
          <a:ea typeface="+mn-ea"/>
          <a:cs typeface="Century Gothic"/>
        </a:defRPr>
      </a:lvl3pPr>
      <a:lvl4pPr marL="2133547" indent="-304792" algn="l" defTabSz="609585" rtl="0" eaLnBrk="1" latinLnBrk="0" hangingPunct="1">
        <a:lnSpc>
          <a:spcPct val="120000"/>
        </a:lnSpc>
        <a:spcBef>
          <a:spcPct val="20000"/>
        </a:spcBef>
        <a:buFont typeface="Arial"/>
        <a:buChar char="–"/>
        <a:defRPr sz="1867" kern="1200">
          <a:solidFill>
            <a:schemeClr val="tx1"/>
          </a:solidFill>
          <a:latin typeface="Century Gothic"/>
          <a:ea typeface="+mn-ea"/>
          <a:cs typeface="Century Gothic"/>
        </a:defRPr>
      </a:lvl4pPr>
      <a:lvl5pPr marL="2743131" indent="-304792" algn="l" defTabSz="609585" rtl="0" eaLnBrk="1" latinLnBrk="0" hangingPunct="1">
        <a:lnSpc>
          <a:spcPct val="120000"/>
        </a:lnSpc>
        <a:spcBef>
          <a:spcPct val="20000"/>
        </a:spcBef>
        <a:buFont typeface="Arial"/>
        <a:buChar char="»"/>
        <a:defRPr sz="1467" kern="1200">
          <a:solidFill>
            <a:schemeClr val="tx1"/>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hyperlink" Target="http://realeconomicimpact.us8.list-manage1.com/track/click?u=ea6584491b7ab9daf6b074fe6&amp;id=3da7e0c9d7&amp;e=d2ba2950f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stableaccoun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hyperlink" Target="mailto:crodriguez@ndi-inc.org" TargetMode="Externa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ablenrc.us8.list-manage1.com/track/click?u=ea6584491b7ab9daf6b074fe6&amp;id=0c5e039a25&amp;e=fa8ba05312" TargetMode="External"/><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treasurer.ca.gov/able/index.a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06926"/>
            <a:ext cx="6815669" cy="1515533"/>
          </a:xfrm>
        </p:spPr>
        <p:txBody>
          <a:bodyPr/>
          <a:lstStyle/>
          <a:p>
            <a:r>
              <a:rPr lang="en-US" b="1" dirty="0">
                <a:solidFill>
                  <a:srgbClr val="0000FF"/>
                </a:solidFill>
                <a:latin typeface="Arial" panose="020B0604020202020204" pitchFamily="34" charset="0"/>
                <a:cs typeface="Arial" panose="020B0604020202020204" pitchFamily="34" charset="0"/>
              </a:rPr>
              <a:t>Transition Planning</a:t>
            </a:r>
            <a:br>
              <a:rPr lang="en-US" b="1" dirty="0">
                <a:solidFill>
                  <a:srgbClr val="0000FF"/>
                </a:solidFill>
                <a:latin typeface="Arial" panose="020B0604020202020204" pitchFamily="34" charset="0"/>
                <a:cs typeface="Arial" panose="020B0604020202020204" pitchFamily="34" charset="0"/>
              </a:rPr>
            </a:br>
            <a:r>
              <a:rPr lang="en-US" b="1" dirty="0">
                <a:solidFill>
                  <a:srgbClr val="008000"/>
                </a:solidFill>
                <a:latin typeface="Arial" panose="020B0604020202020204" pitchFamily="34" charset="0"/>
                <a:cs typeface="Arial" panose="020B0604020202020204" pitchFamily="34" charset="0"/>
              </a:rPr>
              <a:t>ABLE ACT</a:t>
            </a:r>
          </a:p>
        </p:txBody>
      </p:sp>
      <p:sp>
        <p:nvSpPr>
          <p:cNvPr id="3" name="Subtitle 2"/>
          <p:cNvSpPr>
            <a:spLocks noGrp="1"/>
          </p:cNvSpPr>
          <p:nvPr>
            <p:ph type="subTitle" idx="1"/>
          </p:nvPr>
        </p:nvSpPr>
        <p:spPr>
          <a:xfrm>
            <a:off x="2692398" y="3657597"/>
            <a:ext cx="6815669" cy="1536360"/>
          </a:xfrm>
        </p:spPr>
        <p:txBody>
          <a:bodyPr>
            <a:normAutofit fontScale="92500" lnSpcReduction="20000"/>
          </a:bodyPr>
          <a:lstStyle/>
          <a:p>
            <a:r>
              <a:rPr lang="en-US" sz="2800" b="1" dirty="0">
                <a:solidFill>
                  <a:srgbClr val="FF0000"/>
                </a:solidFill>
                <a:latin typeface="Arial" panose="020B0604020202020204" pitchFamily="34" charset="0"/>
                <a:cs typeface="Arial" panose="020B0604020202020204" pitchFamily="34" charset="0"/>
              </a:rPr>
              <a:t>Creating a Life Full of Possibilities </a:t>
            </a:r>
          </a:p>
          <a:p>
            <a:r>
              <a:rPr lang="en-US" sz="3000" b="1" dirty="0">
                <a:latin typeface="Arial" panose="020B0604020202020204" pitchFamily="34" charset="0"/>
                <a:cs typeface="Arial" panose="020B0604020202020204" pitchFamily="34" charset="0"/>
              </a:rPr>
              <a:t>Fall 2016 #2</a:t>
            </a:r>
          </a:p>
          <a:p>
            <a:r>
              <a:rPr lang="en-US" sz="3000" b="1" dirty="0">
                <a:latin typeface="Arial" panose="020B0604020202020204" pitchFamily="34" charset="0"/>
                <a:cs typeface="Arial" panose="020B0604020202020204" pitchFamily="34" charset="0"/>
              </a:rPr>
              <a:t>November 3, 2016</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93197" y="496230"/>
            <a:ext cx="2360341" cy="1971598"/>
          </a:xfrm>
          <a:prstGeom prst="rect">
            <a:avLst/>
          </a:prstGeom>
        </p:spPr>
      </p:pic>
      <p:pic>
        <p:nvPicPr>
          <p:cNvPr id="6" name="Picture 5" descr="C:\Users\Jknudsen\AppData\Local\Microsoft\Windows\Temporary Internet Files\Content.IE5\60DLM010\138391967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0516" y="4515854"/>
            <a:ext cx="2309448" cy="1940308"/>
          </a:xfrm>
          <a:prstGeom prst="rect">
            <a:avLst/>
          </a:prstGeom>
          <a:noFill/>
          <a:ln>
            <a:noFill/>
          </a:ln>
        </p:spPr>
      </p:pic>
    </p:spTree>
    <p:extLst>
      <p:ext uri="{BB962C8B-B14F-4D97-AF65-F5344CB8AC3E}">
        <p14:creationId xmlns:p14="http://schemas.microsoft.com/office/powerpoint/2010/main" val="79660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8000"/>
                </a:solidFill>
                <a:latin typeface="Arial" panose="020B0604020202020204" pitchFamily="34" charset="0"/>
                <a:cs typeface="Arial" panose="020B0604020202020204" pitchFamily="34" charset="0"/>
              </a:rPr>
              <a:t>The Need For ABLE Accounts...</a:t>
            </a:r>
            <a:r>
              <a:rPr lang="en-US" b="1" dirty="0">
                <a:solidFill>
                  <a:srgbClr val="0000FF"/>
                </a:solidFill>
                <a:latin typeface="Arial" panose="020B0604020202020204" pitchFamily="34" charset="0"/>
                <a:cs typeface="Arial" panose="020B0604020202020204" pitchFamily="34" charset="0"/>
              </a:rPr>
              <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Meeting Means &amp; Resource Tests</a:t>
            </a:r>
          </a:p>
        </p:txBody>
      </p:sp>
      <p:sp>
        <p:nvSpPr>
          <p:cNvPr id="3" name="Content Placeholder 2"/>
          <p:cNvSpPr>
            <a:spLocks noGrp="1"/>
          </p:cNvSpPr>
          <p:nvPr>
            <p:ph idx="1"/>
          </p:nvPr>
        </p:nvSpPr>
        <p:spPr>
          <a:xfrm>
            <a:off x="875212" y="2556932"/>
            <a:ext cx="10489474" cy="3318936"/>
          </a:xfrm>
        </p:spPr>
        <p:txBody>
          <a:bodyPr>
            <a:noAutofit/>
          </a:bodyPr>
          <a:lstStyle/>
          <a:p>
            <a:r>
              <a:rPr lang="en-US" sz="2800" b="1" dirty="0">
                <a:latin typeface="Arial" panose="020B0604020202020204" pitchFamily="34" charset="0"/>
                <a:cs typeface="Arial" panose="020B0604020202020204" pitchFamily="34" charset="0"/>
              </a:rPr>
              <a:t>Millions of individuals with disabilities and their families depend on a wide variety of public benefits for income, health care and food and housing assistance. Eligibility for these public benefits (SSI, SNAP, Medicaid) require meeting a means or resource test that limits eligibility to individuals to report more than $2,000 in cash savings, retirement funds and other items of significant value. </a:t>
            </a:r>
          </a:p>
        </p:txBody>
      </p:sp>
    </p:spTree>
    <p:extLst>
      <p:ext uri="{BB962C8B-B14F-4D97-AF65-F5344CB8AC3E}">
        <p14:creationId xmlns:p14="http://schemas.microsoft.com/office/powerpoint/2010/main" val="165391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07812"/>
            <a:ext cx="9601196" cy="1303867"/>
          </a:xfrm>
        </p:spPr>
        <p:txBody>
          <a:bodyPr>
            <a:normAutofit fontScale="90000"/>
          </a:bodyPr>
          <a:lstStyle/>
          <a:p>
            <a:r>
              <a:rPr lang="en-US" b="1" dirty="0">
                <a:solidFill>
                  <a:srgbClr val="008000"/>
                </a:solidFill>
                <a:latin typeface="Arial" panose="020B0604020202020204" pitchFamily="34" charset="0"/>
                <a:cs typeface="Arial" panose="020B0604020202020204" pitchFamily="34" charset="0"/>
              </a:rPr>
              <a:t>The Need For ABLE Accounts </a:t>
            </a:r>
            <a:r>
              <a:rPr lang="en-US" sz="2000" b="1" dirty="0">
                <a:solidFill>
                  <a:srgbClr val="008000"/>
                </a:solidFill>
                <a:latin typeface="Arial" panose="020B0604020202020204" pitchFamily="34" charset="0"/>
                <a:cs typeface="Arial" panose="020B0604020202020204" pitchFamily="34" charset="0"/>
              </a:rPr>
              <a:t>continued</a:t>
            </a:r>
            <a:r>
              <a:rPr lang="en-US" sz="1200" b="1" dirty="0">
                <a:solidFill>
                  <a:srgbClr val="008000"/>
                </a:solidFill>
                <a:latin typeface="Arial" panose="020B0604020202020204" pitchFamily="34" charset="0"/>
                <a:cs typeface="Arial" panose="020B0604020202020204" pitchFamily="34" charset="0"/>
              </a:rPr>
              <a:t> </a:t>
            </a:r>
            <a:r>
              <a:rPr lang="en-US" b="1" dirty="0">
                <a:solidFill>
                  <a:srgbClr val="008000"/>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Extra &amp; Significant Costs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71154" y="2556932"/>
            <a:ext cx="10528663" cy="353943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To remain eligible for these public benefits, an individual must remain poor. For the first time in public policy, the ABLE Act recognizes the extra and significant costs of living with a disability. These include costs, related to raising a child with significant disabilities or a working age adult with disabilities, for accessible housing and transportation, personal assistance services, assistive technology and health care not covered by insurance, Medicaid or Medicare. </a:t>
            </a:r>
            <a:endParaRPr lang="en-US" sz="2800" b="1" dirty="0"/>
          </a:p>
        </p:txBody>
      </p:sp>
    </p:spTree>
    <p:extLst>
      <p:ext uri="{BB962C8B-B14F-4D97-AF65-F5344CB8AC3E}">
        <p14:creationId xmlns:p14="http://schemas.microsoft.com/office/powerpoint/2010/main" val="219373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8000"/>
                </a:solidFill>
                <a:latin typeface="Arial" panose="020B0604020202020204" pitchFamily="34" charset="0"/>
                <a:cs typeface="Arial" panose="020B0604020202020204" pitchFamily="34" charset="0"/>
              </a:rPr>
              <a:t>The bottom line...</a:t>
            </a:r>
            <a:endParaRPr lang="en-US" sz="5400" dirty="0">
              <a:solidFill>
                <a:srgbClr val="008000"/>
              </a:solidFill>
            </a:endParaRPr>
          </a:p>
        </p:txBody>
      </p:sp>
      <p:sp>
        <p:nvSpPr>
          <p:cNvPr id="3" name="Content Placeholder 2"/>
          <p:cNvSpPr>
            <a:spLocks noGrp="1"/>
          </p:cNvSpPr>
          <p:nvPr>
            <p:ph idx="1"/>
          </p:nvPr>
        </p:nvSpPr>
        <p:spPr>
          <a:xfrm>
            <a:off x="1295402" y="2635309"/>
            <a:ext cx="9956071" cy="3318936"/>
          </a:xfrm>
        </p:spPr>
        <p:txBody>
          <a:bodyPr>
            <a:noAutofit/>
          </a:bodyPr>
          <a:lstStyle/>
          <a:p>
            <a:r>
              <a:rPr lang="en-US" sz="4000" b="1" dirty="0">
                <a:latin typeface="Arial" panose="020B0604020202020204" pitchFamily="34" charset="0"/>
                <a:cs typeface="Arial" panose="020B0604020202020204" pitchFamily="34" charset="0"/>
              </a:rPr>
              <a:t>An ABLE account means that if you get a job, you can save up money without losing your benefits. It also lets family and friends give you money without affecting your benefits.</a:t>
            </a:r>
          </a:p>
        </p:txBody>
      </p:sp>
    </p:spTree>
    <p:extLst>
      <p:ext uri="{BB962C8B-B14F-4D97-AF65-F5344CB8AC3E}">
        <p14:creationId xmlns:p14="http://schemas.microsoft.com/office/powerpoint/2010/main" val="462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ABLE Basics</a:t>
            </a:r>
          </a:p>
        </p:txBody>
      </p:sp>
      <p:sp>
        <p:nvSpPr>
          <p:cNvPr id="3" name="Content Placeholder 2"/>
          <p:cNvSpPr>
            <a:spLocks noGrp="1"/>
          </p:cNvSpPr>
          <p:nvPr>
            <p:ph idx="1"/>
          </p:nvPr>
        </p:nvSpPr>
        <p:spPr>
          <a:xfrm>
            <a:off x="357107" y="1397908"/>
            <a:ext cx="11225293" cy="4946073"/>
          </a:xfrm>
        </p:spPr>
        <p:txBody>
          <a:bodyPr>
            <a:normAutofit/>
          </a:bodyPr>
          <a:lstStyle/>
          <a:p>
            <a:pPr marL="342900" lvl="0" indent="-342900" defTabSz="457200"/>
            <a:r>
              <a:rPr lang="en-US" sz="3100" b="1" dirty="0">
                <a:solidFill>
                  <a:prstClr val="black"/>
                </a:solidFill>
                <a:latin typeface="Arial" panose="020B0604020202020204" pitchFamily="34" charset="0"/>
                <a:cs typeface="Arial" panose="020B0604020202020204" pitchFamily="34" charset="0"/>
              </a:rPr>
              <a:t>You must meet certain eligibility criteria to open an ABLE account and a beneficiary may only have one ABLE account at any given time.</a:t>
            </a:r>
            <a:endParaRPr lang="en-US" sz="1600" b="1" dirty="0">
              <a:solidFill>
                <a:prstClr val="black"/>
              </a:solidFill>
              <a:latin typeface="Arial" panose="020B0604020202020204" pitchFamily="34" charset="0"/>
              <a:cs typeface="Arial" panose="020B0604020202020204" pitchFamily="34" charset="0"/>
            </a:endParaRPr>
          </a:p>
          <a:p>
            <a:pPr marL="0" lvl="0" indent="0" defTabSz="457200">
              <a:buNone/>
            </a:pPr>
            <a:endParaRPr lang="en-US" sz="1050" b="1" dirty="0">
              <a:solidFill>
                <a:prstClr val="black"/>
              </a:solidFill>
              <a:latin typeface="Arial" panose="020B0604020202020204" pitchFamily="34" charset="0"/>
              <a:cs typeface="Arial" panose="020B0604020202020204" pitchFamily="34" charset="0"/>
            </a:endParaRPr>
          </a:p>
          <a:p>
            <a:pPr marL="342900" lvl="0" indent="-342900" defTabSz="457200"/>
            <a:r>
              <a:rPr lang="en-US" sz="3100" b="1" dirty="0">
                <a:solidFill>
                  <a:prstClr val="black"/>
                </a:solidFill>
                <a:latin typeface="Arial" panose="020B0604020202020204" pitchFamily="34" charset="0"/>
                <a:cs typeface="Arial" panose="020B0604020202020204" pitchFamily="34" charset="0"/>
              </a:rPr>
              <a:t>The “designated beneficiary” is always the account owner (although another person such as a parent or guardian may be allowed signature authority over the account).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Slide </a:t>
            </a:r>
            <a:fld id="{0E6415AF-7ABF-7D43-B3C3-392F5AD3F563}" type="slidenum">
              <a:rPr kumimoji="0" lang="en-US" sz="1800" b="0" i="0" u="none" strike="noStrike" kern="0" cap="none" spc="0" normalizeH="0" baseline="0" noProof="0" smtClean="0">
                <a:ln>
                  <a:noFill/>
                </a:ln>
                <a:solidFill>
                  <a:prstClr val="white"/>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66238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ABLE Basics</a:t>
            </a:r>
            <a:r>
              <a:rPr lang="en-US" sz="5400" dirty="0">
                <a:solidFill>
                  <a:schemeClr val="tx1"/>
                </a:solidFill>
              </a:rPr>
              <a:t>...continued</a:t>
            </a:r>
          </a:p>
        </p:txBody>
      </p:sp>
      <p:sp>
        <p:nvSpPr>
          <p:cNvPr id="3" name="Content Placeholder 2"/>
          <p:cNvSpPr>
            <a:spLocks noGrp="1"/>
          </p:cNvSpPr>
          <p:nvPr>
            <p:ph idx="1"/>
          </p:nvPr>
        </p:nvSpPr>
        <p:spPr/>
        <p:txBody>
          <a:bodyPr/>
          <a:lstStyle/>
          <a:p>
            <a:pPr marL="342900" lvl="0" indent="-342900" defTabSz="457200"/>
            <a:r>
              <a:rPr lang="en-US" sz="2800" b="1" dirty="0">
                <a:solidFill>
                  <a:prstClr val="black"/>
                </a:solidFill>
                <a:latin typeface="Arial" panose="020B0604020202020204" pitchFamily="34" charset="0"/>
                <a:cs typeface="Arial" panose="020B0604020202020204" pitchFamily="34" charset="0"/>
              </a:rPr>
              <a:t>Funds in the ABLE account will not be taken into consideration when determining eligibility for federally funded benefits, such as Social Security and Medicaid (with one exception related to SSI if/when the account exceeds $100,000)</a:t>
            </a:r>
          </a:p>
          <a:p>
            <a:pPr marL="342900" lvl="0" indent="-342900" defTabSz="457200"/>
            <a:endParaRPr lang="en-US" sz="2800" b="1" dirty="0">
              <a:solidFill>
                <a:prstClr val="black"/>
              </a:solidFill>
              <a:latin typeface="Arial" panose="020B0604020202020204" pitchFamily="34" charset="0"/>
              <a:cs typeface="Arial" panose="020B0604020202020204" pitchFamily="34" charset="0"/>
            </a:endParaRPr>
          </a:p>
          <a:p>
            <a:pPr marL="342900" lvl="0" indent="-342900" defTabSz="457200"/>
            <a:r>
              <a:rPr lang="en-US" sz="2800" b="1" dirty="0">
                <a:solidFill>
                  <a:prstClr val="black"/>
                </a:solidFill>
                <a:latin typeface="Arial" panose="020B0604020202020204" pitchFamily="34" charset="0"/>
                <a:cs typeface="Arial" panose="020B0604020202020204" pitchFamily="34" charset="0"/>
              </a:rPr>
              <a:t>Contribution to an ABLE account are made with post-tax dollars and funds in the account are to be used exclusively for “disability related expenses”.</a:t>
            </a:r>
          </a:p>
          <a:p>
            <a:endParaRPr lang="en-US" dirty="0"/>
          </a:p>
        </p:txBody>
      </p:sp>
      <p:sp>
        <p:nvSpPr>
          <p:cNvPr id="4" name="Slide Number Placeholder 3"/>
          <p:cNvSpPr>
            <a:spLocks noGrp="1"/>
          </p:cNvSpPr>
          <p:nvPr>
            <p:ph type="sldNum" sz="quarter" idx="12"/>
          </p:nvPr>
        </p:nvSpPr>
        <p:spPr/>
        <p:txBody>
          <a:bodyPr/>
          <a:lstStyle/>
          <a:p>
            <a:pPr algn="ctr"/>
            <a:r>
              <a:rPr lang="en-US" dirty="0">
                <a:solidFill>
                  <a:prstClr val="white"/>
                </a:solidFill>
              </a:rPr>
              <a:t>Slide </a:t>
            </a:r>
            <a:fld id="{0E6415AF-7ABF-7D43-B3C3-392F5AD3F563}" type="slidenum">
              <a:rPr lang="en-US" smtClean="0">
                <a:solidFill>
                  <a:prstClr val="white"/>
                </a:solidFill>
              </a:rPr>
              <a:pPr algn="ctr"/>
              <a:t>14</a:t>
            </a:fld>
            <a:endParaRPr lang="en-US" dirty="0">
              <a:solidFill>
                <a:prstClr val="white"/>
              </a:solidFill>
            </a:endParaRPr>
          </a:p>
        </p:txBody>
      </p:sp>
    </p:spTree>
    <p:extLst>
      <p:ext uri="{BB962C8B-B14F-4D97-AF65-F5344CB8AC3E}">
        <p14:creationId xmlns:p14="http://schemas.microsoft.com/office/powerpoint/2010/main" val="94788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Eligible?</a:t>
            </a:r>
          </a:p>
        </p:txBody>
      </p:sp>
      <p:sp>
        <p:nvSpPr>
          <p:cNvPr id="3" name="Content Placeholder 2"/>
          <p:cNvSpPr>
            <a:spLocks noGrp="1"/>
          </p:cNvSpPr>
          <p:nvPr>
            <p:ph idx="1"/>
          </p:nvPr>
        </p:nvSpPr>
        <p:spPr>
          <a:xfrm>
            <a:off x="1" y="1280343"/>
            <a:ext cx="12004766" cy="4832590"/>
          </a:xfrm>
        </p:spPr>
        <p:txBody>
          <a:bodyPr>
            <a:normAutofit/>
          </a:bodyPr>
          <a:lstStyle/>
          <a:p>
            <a:pPr marL="0" lvl="0" indent="0" defTabSz="457200">
              <a:buNone/>
            </a:pPr>
            <a:r>
              <a:rPr lang="en-US" sz="2400" b="1" dirty="0">
                <a:solidFill>
                  <a:srgbClr val="0000FF"/>
                </a:solidFill>
                <a:latin typeface="Arial" panose="020B0604020202020204" pitchFamily="34" charset="0"/>
                <a:cs typeface="Arial" panose="020B0604020202020204" pitchFamily="34" charset="0"/>
              </a:rPr>
              <a:t>To be eligible to open an ABLE account, individuals must meet two requirements:</a:t>
            </a:r>
          </a:p>
          <a:p>
            <a:pPr marL="728663" lvl="1" indent="-385763" defTabSz="457200">
              <a:buFont typeface="Courier New"/>
              <a:buAutoNum type="arabicParenR"/>
            </a:pPr>
            <a:r>
              <a:rPr lang="en-US" sz="2400" b="1" dirty="0">
                <a:solidFill>
                  <a:schemeClr val="tx1"/>
                </a:solidFill>
                <a:latin typeface="Arial" panose="020B0604020202020204" pitchFamily="34" charset="0"/>
                <a:cs typeface="Arial" panose="020B0604020202020204" pitchFamily="34" charset="0"/>
              </a:rPr>
              <a:t>Age requirement:  must be disabled before age 26</a:t>
            </a:r>
          </a:p>
          <a:p>
            <a:pPr marL="728663" lvl="1" indent="-385763" defTabSz="457200">
              <a:buFont typeface="Courier New"/>
              <a:buAutoNum type="arabicParenR"/>
            </a:pPr>
            <a:r>
              <a:rPr lang="en-US" sz="2400" b="1" dirty="0">
                <a:solidFill>
                  <a:schemeClr val="tx1"/>
                </a:solidFill>
                <a:latin typeface="Arial" panose="020B0604020202020204" pitchFamily="34" charset="0"/>
                <a:cs typeface="Arial" panose="020B0604020202020204" pitchFamily="34" charset="0"/>
              </a:rPr>
              <a:t>Severity of disability: </a:t>
            </a:r>
          </a:p>
          <a:p>
            <a:pPr marL="1143000" lvl="2" indent="-228600" defTabSz="457200"/>
            <a:r>
              <a:rPr lang="en-US" sz="2000" b="1" dirty="0">
                <a:solidFill>
                  <a:schemeClr val="tx1"/>
                </a:solidFill>
                <a:latin typeface="Arial" panose="020B0604020202020204" pitchFamily="34" charset="0"/>
                <a:cs typeface="Arial" panose="020B0604020202020204" pitchFamily="34" charset="0"/>
              </a:rPr>
              <a:t>Have been determined to meet the disability requirements for Supplemental Security Income (SSI) or Social Security disability benefits (Title XVI or Title II of the Social Security Act) and are receiving those benefits, </a:t>
            </a:r>
          </a:p>
          <a:p>
            <a:pPr marL="1028700" lvl="3" indent="0" algn="ctr" defTabSz="457200">
              <a:buNone/>
            </a:pPr>
            <a:r>
              <a:rPr lang="en-US" sz="1800" b="1" dirty="0">
                <a:latin typeface="Arial" panose="020B0604020202020204" pitchFamily="34" charset="0"/>
                <a:cs typeface="Arial" panose="020B0604020202020204" pitchFamily="34" charset="0"/>
              </a:rPr>
              <a:t>OR</a:t>
            </a:r>
          </a:p>
          <a:p>
            <a:pPr marL="1143000" lvl="2" indent="-228600" defTabSz="457200"/>
            <a:r>
              <a:rPr lang="en-US" sz="2000" b="1" dirty="0">
                <a:solidFill>
                  <a:schemeClr val="tx1"/>
                </a:solidFill>
                <a:latin typeface="Arial" panose="020B0604020202020204" pitchFamily="34" charset="0"/>
                <a:cs typeface="Arial" panose="020B0604020202020204" pitchFamily="34" charset="0"/>
              </a:rPr>
              <a:t>Submit a “disability certification” assuring that the individual holds documentation of a  physician’s diagnosis and signature, and confirming that the individual meets the functional disability criteria in the ABLE Act (related to the severity of disability described in Title XVI or Title II of the Social Security Act)*.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Slide </a:t>
            </a:r>
            <a:fld id="{0E6415AF-7ABF-7D43-B3C3-392F5AD3F563}" type="slidenum">
              <a:rPr kumimoji="0" lang="en-US" sz="1800" b="0" i="0" u="none" strike="noStrike" kern="0" cap="none" spc="0" normalizeH="0" baseline="0" noProof="0" smtClean="0">
                <a:ln>
                  <a:noFill/>
                </a:ln>
                <a:solidFill>
                  <a:prstClr val="white"/>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12842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0160" y="507998"/>
            <a:ext cx="10791847" cy="1320800"/>
          </a:xfrm>
        </p:spPr>
        <p:txBody>
          <a:bodyPr>
            <a:noAutofit/>
          </a:bodyPr>
          <a:lstStyle/>
          <a:p>
            <a:r>
              <a:rPr lang="en-US" sz="4400" dirty="0">
                <a:latin typeface="Arial" panose="020B0604020202020204" pitchFamily="34" charset="0"/>
                <a:cs typeface="Arial" panose="020B0604020202020204" pitchFamily="34" charset="0"/>
              </a:rPr>
              <a:t> </a:t>
            </a:r>
            <a:r>
              <a:rPr lang="en-US" sz="4400" b="1" dirty="0">
                <a:solidFill>
                  <a:srgbClr val="008000"/>
                </a:solidFill>
                <a:latin typeface="Arial" panose="020B0604020202020204" pitchFamily="34" charset="0"/>
                <a:cs typeface="Arial" panose="020B0604020202020204" pitchFamily="34" charset="0"/>
              </a:rPr>
              <a:t>ABLE Pays for a Variety of Expenses</a:t>
            </a:r>
          </a:p>
        </p:txBody>
      </p:sp>
      <p:sp>
        <p:nvSpPr>
          <p:cNvPr id="3" name="Content Placeholder 2"/>
          <p:cNvSpPr>
            <a:spLocks noGrp="1"/>
          </p:cNvSpPr>
          <p:nvPr>
            <p:ph idx="1"/>
          </p:nvPr>
        </p:nvSpPr>
        <p:spPr>
          <a:xfrm>
            <a:off x="545672" y="1510258"/>
            <a:ext cx="10566024" cy="5180228"/>
          </a:xfrm>
        </p:spPr>
        <p:txBody>
          <a:bodyPr>
            <a:normAutofit fontScale="40000" lnSpcReduction="20000"/>
          </a:bodyPr>
          <a:lstStyle/>
          <a:p>
            <a:endParaRPr lang="en-US" dirty="0"/>
          </a:p>
          <a:p>
            <a:r>
              <a:rPr lang="en-US" sz="6000" b="1" dirty="0">
                <a:latin typeface="Arial" panose="020B0604020202020204" pitchFamily="34" charset="0"/>
                <a:cs typeface="Arial" panose="020B0604020202020204" pitchFamily="34" charset="0"/>
              </a:rPr>
              <a:t>Transportation</a:t>
            </a:r>
          </a:p>
          <a:p>
            <a:r>
              <a:rPr lang="en-US" sz="6000" b="1" dirty="0">
                <a:latin typeface="Arial" panose="020B0604020202020204" pitchFamily="34" charset="0"/>
                <a:cs typeface="Arial" panose="020B0604020202020204" pitchFamily="34" charset="0"/>
              </a:rPr>
              <a:t>Employment Training &amp; Support</a:t>
            </a:r>
          </a:p>
          <a:p>
            <a:r>
              <a:rPr lang="en-US" sz="6000" b="1" dirty="0">
                <a:latin typeface="Arial" panose="020B0604020202020204" pitchFamily="34" charset="0"/>
                <a:cs typeface="Arial" panose="020B0604020202020204" pitchFamily="34" charset="0"/>
              </a:rPr>
              <a:t>Personal Support Services</a:t>
            </a:r>
          </a:p>
          <a:p>
            <a:r>
              <a:rPr lang="en-US" sz="6000" b="1" dirty="0">
                <a:latin typeface="Arial" panose="020B0604020202020204" pitchFamily="34" charset="0"/>
                <a:cs typeface="Arial" panose="020B0604020202020204" pitchFamily="34" charset="0"/>
              </a:rPr>
              <a:t>Housing</a:t>
            </a:r>
          </a:p>
          <a:p>
            <a:r>
              <a:rPr lang="en-US" sz="6000" b="1" dirty="0">
                <a:latin typeface="Arial" panose="020B0604020202020204" pitchFamily="34" charset="0"/>
                <a:cs typeface="Arial" panose="020B0604020202020204" pitchFamily="34" charset="0"/>
              </a:rPr>
              <a:t>Assistive Technology</a:t>
            </a:r>
          </a:p>
          <a:p>
            <a:r>
              <a:rPr lang="en-US" sz="6000" b="1" dirty="0">
                <a:latin typeface="Arial" panose="020B0604020202020204" pitchFamily="34" charset="0"/>
                <a:cs typeface="Arial" panose="020B0604020202020204" pitchFamily="34" charset="0"/>
              </a:rPr>
              <a:t>Education &amp; Training</a:t>
            </a:r>
          </a:p>
          <a:p>
            <a:r>
              <a:rPr lang="en-US" sz="6000" b="1" dirty="0">
                <a:latin typeface="Arial" panose="020B0604020202020204" pitchFamily="34" charset="0"/>
                <a:cs typeface="Arial" panose="020B0604020202020204" pitchFamily="34" charset="0"/>
              </a:rPr>
              <a:t>Community Based Supports</a:t>
            </a:r>
          </a:p>
          <a:p>
            <a:r>
              <a:rPr lang="en-US" sz="6000" b="1" dirty="0">
                <a:latin typeface="Arial" panose="020B0604020202020204" pitchFamily="34" charset="0"/>
                <a:cs typeface="Arial" panose="020B0604020202020204" pitchFamily="34" charset="0"/>
              </a:rPr>
              <a:t>Health Care, Prevention &amp; Wellness and Dental Support</a:t>
            </a:r>
          </a:p>
          <a:p>
            <a:r>
              <a:rPr lang="en-US" sz="6000" b="1" dirty="0">
                <a:latin typeface="Arial" panose="020B0604020202020204" pitchFamily="34" charset="0"/>
                <a:cs typeface="Arial" panose="020B0604020202020204" pitchFamily="34" charset="0"/>
              </a:rPr>
              <a:t>Financial Management</a:t>
            </a:r>
          </a:p>
          <a:p>
            <a:r>
              <a:rPr lang="en-US" sz="6000" b="1" dirty="0">
                <a:latin typeface="Arial" panose="020B0604020202020204" pitchFamily="34" charset="0"/>
                <a:cs typeface="Arial" panose="020B0604020202020204" pitchFamily="34" charset="0"/>
              </a:rPr>
              <a:t>Administrative services &amp; other expenses which help improve health, independence &amp; quality of life.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635912" y="1688190"/>
            <a:ext cx="3222233" cy="2844697"/>
          </a:xfrm>
          <a:prstGeom prst="rect">
            <a:avLst/>
          </a:prstGeom>
        </p:spPr>
      </p:pic>
    </p:spTree>
    <p:extLst>
      <p:ext uri="{BB962C8B-B14F-4D97-AF65-F5344CB8AC3E}">
        <p14:creationId xmlns:p14="http://schemas.microsoft.com/office/powerpoint/2010/main" val="395858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Arial" panose="020B0604020202020204" pitchFamily="34" charset="0"/>
                <a:cs typeface="Arial" panose="020B0604020202020204" pitchFamily="34" charset="0"/>
              </a:rPr>
              <a:t>Limits for </a:t>
            </a:r>
            <a:r>
              <a:rPr lang="en-US" b="1" dirty="0">
                <a:solidFill>
                  <a:srgbClr val="008000"/>
                </a:solidFill>
                <a:latin typeface="Arial" panose="020B0604020202020204" pitchFamily="34" charset="0"/>
                <a:cs typeface="Arial" panose="020B0604020202020204" pitchFamily="34" charset="0"/>
              </a:rPr>
              <a:t>ABLE </a:t>
            </a:r>
            <a:r>
              <a:rPr lang="en-US" b="1" dirty="0">
                <a:solidFill>
                  <a:srgbClr val="0000FF"/>
                </a:solidFill>
                <a:latin typeface="Arial" panose="020B0604020202020204" pitchFamily="34" charset="0"/>
                <a:cs typeface="Arial" panose="020B0604020202020204" pitchFamily="34" charset="0"/>
              </a:rPr>
              <a:t>Accounts</a:t>
            </a:r>
          </a:p>
        </p:txBody>
      </p:sp>
      <p:sp>
        <p:nvSpPr>
          <p:cNvPr id="3" name="Content Placeholder 2"/>
          <p:cNvSpPr>
            <a:spLocks noGrp="1"/>
          </p:cNvSpPr>
          <p:nvPr>
            <p:ph idx="1"/>
          </p:nvPr>
        </p:nvSpPr>
        <p:spPr>
          <a:xfrm>
            <a:off x="1295401" y="2556931"/>
            <a:ext cx="9601196" cy="3731901"/>
          </a:xfrm>
        </p:spPr>
        <p:txBody>
          <a:bodyPr>
            <a:normAutofit/>
          </a:bodyPr>
          <a:lstStyle/>
          <a:p>
            <a:r>
              <a:rPr lang="en-US" b="1" dirty="0">
                <a:latin typeface="Arial" panose="020B0604020202020204" pitchFamily="34" charset="0"/>
                <a:cs typeface="Arial" panose="020B0604020202020204" pitchFamily="34" charset="0"/>
              </a:rPr>
              <a:t>$14,000 /year</a:t>
            </a:r>
          </a:p>
          <a:p>
            <a:r>
              <a:rPr lang="en-US" b="1" dirty="0">
                <a:latin typeface="Arial" panose="020B0604020202020204" pitchFamily="34" charset="0"/>
                <a:cs typeface="Arial" panose="020B0604020202020204" pitchFamily="34" charset="0"/>
              </a:rPr>
              <a:t>When ABLE Accounts exceed $100,000 the beneficiary’s SSI cash benefit will be suspended until the account falls back under $100,000.</a:t>
            </a:r>
          </a:p>
          <a:p>
            <a:r>
              <a:rPr lang="en-US" b="1" dirty="0">
                <a:latin typeface="Arial" panose="020B0604020202020204" pitchFamily="34" charset="0"/>
                <a:cs typeface="Arial" panose="020B0604020202020204" pitchFamily="34" charset="0"/>
              </a:rPr>
              <a:t>During this suspension time frame, Medi-Cal stays in place</a:t>
            </a:r>
          </a:p>
          <a:p>
            <a:r>
              <a:rPr lang="en-US" b="1" dirty="0">
                <a:latin typeface="Arial" panose="020B0604020202020204" pitchFamily="34" charset="0"/>
                <a:cs typeface="Arial" panose="020B0604020202020204" pitchFamily="34" charset="0"/>
              </a:rPr>
              <a:t>“Medicaid Pay-Back” provision, upon the death of the account owner...the state could recoup Medicaid/Medi-Cal related expenses from the time the account was opened. </a:t>
            </a:r>
          </a:p>
        </p:txBody>
      </p:sp>
    </p:spTree>
    <p:extLst>
      <p:ext uri="{BB962C8B-B14F-4D97-AF65-F5344CB8AC3E}">
        <p14:creationId xmlns:p14="http://schemas.microsoft.com/office/powerpoint/2010/main" val="231544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10" y="875646"/>
            <a:ext cx="9601196" cy="1303867"/>
          </a:xfrm>
        </p:spPr>
        <p:txBody>
          <a:bodyPr/>
          <a:lstStyle/>
          <a:p>
            <a:endParaRPr lang="en-US" dirty="0"/>
          </a:p>
        </p:txBody>
      </p:sp>
      <p:sp>
        <p:nvSpPr>
          <p:cNvPr id="3" name="Content Placeholder 2"/>
          <p:cNvSpPr>
            <a:spLocks noGrp="1"/>
          </p:cNvSpPr>
          <p:nvPr>
            <p:ph idx="1"/>
          </p:nvPr>
        </p:nvSpPr>
        <p:spPr>
          <a:xfrm>
            <a:off x="386862" y="2556931"/>
            <a:ext cx="11641015" cy="4435540"/>
          </a:xfrm>
        </p:spPr>
        <p:txBody>
          <a:bodyPr>
            <a:normAutofit/>
          </a:bodyPr>
          <a:lstStyle/>
          <a:p>
            <a:r>
              <a:rPr lang="en-US" sz="2800" b="1" dirty="0">
                <a:latin typeface="Calibri" panose="020F0502020204030204" pitchFamily="34" charset="0"/>
              </a:rPr>
              <a:t>The </a:t>
            </a:r>
            <a:r>
              <a:rPr lang="en-US" sz="2800" b="1" u="sng" dirty="0">
                <a:solidFill>
                  <a:srgbClr val="FF0000"/>
                </a:solidFill>
                <a:latin typeface="Calibri" panose="020F0502020204030204" pitchFamily="34" charset="0"/>
                <a:hlinkClick r:id="rId2"/>
              </a:rPr>
              <a:t>ABLE National Resource Center (ANRC)</a:t>
            </a:r>
            <a:r>
              <a:rPr lang="en-US" sz="2800" b="1" dirty="0">
                <a:solidFill>
                  <a:srgbClr val="FF0000"/>
                </a:solidFill>
                <a:latin typeface="Calibri" panose="020F0502020204030204" pitchFamily="34" charset="0"/>
              </a:rPr>
              <a:t> </a:t>
            </a:r>
            <a:r>
              <a:rPr lang="en-US" sz="2800" b="1" dirty="0">
                <a:latin typeface="Calibri" panose="020F0502020204030204" pitchFamily="34" charset="0"/>
              </a:rPr>
              <a:t> launched its website on March 1, 2016.  The ABLE National Resource Center</a:t>
            </a:r>
            <a:r>
              <a:rPr lang="en-US" sz="2800" dirty="0">
                <a:latin typeface="Calibri" panose="020F0502020204030204" pitchFamily="34" charset="0"/>
              </a:rPr>
              <a:t> (ANRC) is a collaborative whose supporters share the goal of accelerating the design and availability of ABLE accounts for the benefit of individuals with disabilities and their families. </a:t>
            </a:r>
          </a:p>
          <a:p>
            <a:r>
              <a:rPr lang="en-US" sz="2800" dirty="0">
                <a:latin typeface="Calibri" panose="020F0502020204030204" pitchFamily="34" charset="0"/>
              </a:rPr>
              <a:t>We bring together the investment, support and resources of the country’s largest and most influential national disability organizations.                                                                      </a:t>
            </a:r>
            <a:r>
              <a:rPr lang="en-US" sz="4800" u="sng" dirty="0">
                <a:solidFill>
                  <a:srgbClr val="009900"/>
                </a:solidFill>
                <a:latin typeface="Calibri" panose="020F0502020204030204" pitchFamily="34" charset="0"/>
                <a:hlinkClick r:id="rId3"/>
              </a:rPr>
              <a:t>www.ablenrc.org</a:t>
            </a:r>
            <a:r>
              <a:rPr lang="en-US" sz="4800" dirty="0">
                <a:solidFill>
                  <a:srgbClr val="009900"/>
                </a:solidFill>
                <a:latin typeface="Calibri" panose="020F0502020204030204" pitchFamily="34" charset="0"/>
              </a:rPr>
              <a:t> </a:t>
            </a:r>
            <a:r>
              <a:rPr lang="en-US" sz="2800" dirty="0">
                <a:solidFill>
                  <a:srgbClr val="009900"/>
                </a:solidFill>
                <a:latin typeface="Calibri" panose="020F0502020204030204" pitchFamily="34" charset="0"/>
              </a:rPr>
              <a:t>      </a:t>
            </a:r>
          </a:p>
        </p:txBody>
      </p:sp>
      <p:pic>
        <p:nvPicPr>
          <p:cNvPr id="4" name="Picture 3" descr="ABLE National Resource Center"/>
          <p:cNvPicPr/>
          <p:nvPr/>
        </p:nvPicPr>
        <p:blipFill>
          <a:blip r:embed="rId4">
            <a:extLst>
              <a:ext uri="{28A0092B-C50C-407E-A947-70E740481C1C}">
                <a14:useLocalDpi xmlns:a14="http://schemas.microsoft.com/office/drawing/2010/main" val="0"/>
              </a:ext>
            </a:extLst>
          </a:blip>
          <a:srcRect/>
          <a:stretch>
            <a:fillRect/>
          </a:stretch>
        </p:blipFill>
        <p:spPr bwMode="auto">
          <a:xfrm>
            <a:off x="2607673" y="875645"/>
            <a:ext cx="6730470" cy="1303868"/>
          </a:xfrm>
          <a:prstGeom prst="rect">
            <a:avLst/>
          </a:prstGeom>
          <a:noFill/>
          <a:ln>
            <a:noFill/>
          </a:ln>
        </p:spPr>
      </p:pic>
    </p:spTree>
    <p:extLst>
      <p:ext uri="{BB962C8B-B14F-4D97-AF65-F5344CB8AC3E}">
        <p14:creationId xmlns:p14="http://schemas.microsoft.com/office/powerpoint/2010/main" val="26034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00FF"/>
                </a:solidFill>
                <a:latin typeface="Calibri" panose="020F0502020204030204" pitchFamily="34" charset="0"/>
              </a:rPr>
              <a:t>   </a:t>
            </a:r>
            <a:r>
              <a:rPr lang="en-US" sz="4800" b="1" dirty="0">
                <a:solidFill>
                  <a:srgbClr val="0000FF"/>
                </a:solidFill>
                <a:latin typeface="Calibri" panose="020F0502020204030204" pitchFamily="34" charset="0"/>
              </a:rPr>
              <a:t>ABLE Act Resource Center</a:t>
            </a:r>
          </a:p>
        </p:txBody>
      </p:sp>
      <p:sp>
        <p:nvSpPr>
          <p:cNvPr id="3" name="Content Placeholder 2"/>
          <p:cNvSpPr>
            <a:spLocks noGrp="1"/>
          </p:cNvSpPr>
          <p:nvPr>
            <p:ph sz="half" idx="1"/>
          </p:nvPr>
        </p:nvSpPr>
        <p:spPr>
          <a:xfrm>
            <a:off x="1004047" y="2560320"/>
            <a:ext cx="5246282" cy="3607398"/>
          </a:xfrm>
        </p:spPr>
        <p:txBody>
          <a:bodyPr>
            <a:normAutofit fontScale="92500" lnSpcReduction="20000"/>
          </a:bodyPr>
          <a:lstStyle/>
          <a:p>
            <a:pPr lvl="0"/>
            <a:r>
              <a:rPr lang="en-US" sz="3000" b="1" dirty="0">
                <a:latin typeface="Calibri" panose="020F0502020204030204" pitchFamily="34" charset="0"/>
              </a:rPr>
              <a:t>State-by-state ABLE development statuses;</a:t>
            </a:r>
          </a:p>
          <a:p>
            <a:pPr lvl="0"/>
            <a:r>
              <a:rPr lang="en-US" sz="3000" b="1" dirty="0">
                <a:latin typeface="Calibri" panose="020F0502020204030204" pitchFamily="34" charset="0"/>
              </a:rPr>
              <a:t>Side-by-side comparisons of ABLE program characteristics;</a:t>
            </a:r>
          </a:p>
          <a:p>
            <a:pPr lvl="0"/>
            <a:r>
              <a:rPr lang="en-US" sz="3000" b="1" dirty="0">
                <a:latin typeface="Calibri" panose="020F0502020204030204" pitchFamily="34" charset="0"/>
              </a:rPr>
              <a:t>Informational ABLE videos;</a:t>
            </a:r>
          </a:p>
          <a:p>
            <a:pPr lvl="0"/>
            <a:r>
              <a:rPr lang="en-US" sz="3000" b="1" dirty="0">
                <a:latin typeface="Calibri" panose="020F0502020204030204" pitchFamily="34" charset="0"/>
              </a:rPr>
              <a:t>Archived ABLE webinars;</a:t>
            </a:r>
          </a:p>
          <a:p>
            <a:pPr lvl="0"/>
            <a:r>
              <a:rPr lang="en-US" sz="3000" b="1" dirty="0">
                <a:latin typeface="Calibri" panose="020F0502020204030204" pitchFamily="34" charset="0"/>
              </a:rPr>
              <a:t>Published ABLE-related research;</a:t>
            </a:r>
          </a:p>
          <a:p>
            <a:endParaRPr lang="en-US" dirty="0"/>
          </a:p>
        </p:txBody>
      </p:sp>
      <p:sp>
        <p:nvSpPr>
          <p:cNvPr id="4" name="Content Placeholder 3"/>
          <p:cNvSpPr>
            <a:spLocks noGrp="1"/>
          </p:cNvSpPr>
          <p:nvPr>
            <p:ph sz="half" idx="2"/>
          </p:nvPr>
        </p:nvSpPr>
        <p:spPr>
          <a:xfrm>
            <a:off x="6593719" y="2560320"/>
            <a:ext cx="5006609" cy="3858409"/>
          </a:xfrm>
        </p:spPr>
        <p:txBody>
          <a:bodyPr>
            <a:normAutofit fontScale="92500" lnSpcReduction="20000"/>
          </a:bodyPr>
          <a:lstStyle/>
          <a:p>
            <a:pPr lvl="0"/>
            <a:r>
              <a:rPr lang="en-US" sz="3000" b="1" dirty="0">
                <a:latin typeface="Calibri" panose="020F0502020204030204" pitchFamily="34" charset="0"/>
              </a:rPr>
              <a:t>Summaries of ABLE-related policies, rules and regulations;</a:t>
            </a:r>
          </a:p>
          <a:p>
            <a:pPr lvl="0"/>
            <a:r>
              <a:rPr lang="en-US" sz="3000" b="1" dirty="0">
                <a:latin typeface="Calibri" panose="020F0502020204030204" pitchFamily="34" charset="0"/>
              </a:rPr>
              <a:t>Frequently asked questions (FAQs);</a:t>
            </a:r>
          </a:p>
          <a:p>
            <a:pPr lvl="0"/>
            <a:r>
              <a:rPr lang="en-US" sz="3000" b="1" dirty="0">
                <a:latin typeface="Calibri" panose="020F0502020204030204" pitchFamily="34" charset="0"/>
              </a:rPr>
              <a:t>An online portal to submit ABLE-related questions; and</a:t>
            </a:r>
          </a:p>
          <a:p>
            <a:pPr lvl="0"/>
            <a:r>
              <a:rPr lang="en-US" sz="3000" b="1" dirty="0">
                <a:latin typeface="Calibri" panose="020F0502020204030204" pitchFamily="34" charset="0"/>
              </a:rPr>
              <a:t>ABLE announcements.</a:t>
            </a:r>
          </a:p>
          <a:p>
            <a:endParaRPr lang="en-US" dirty="0"/>
          </a:p>
        </p:txBody>
      </p:sp>
      <p:pic>
        <p:nvPicPr>
          <p:cNvPr id="5" name="Picture 4"/>
          <p:cNvPicPr>
            <a:picLocks noChangeAspect="1"/>
          </p:cNvPicPr>
          <p:nvPr/>
        </p:nvPicPr>
        <p:blipFill>
          <a:blip r:embed="rId2"/>
          <a:stretch>
            <a:fillRect/>
          </a:stretch>
        </p:blipFill>
        <p:spPr>
          <a:xfrm>
            <a:off x="1191230" y="1035216"/>
            <a:ext cx="1643353" cy="1197698"/>
          </a:xfrm>
          <a:prstGeom prst="rect">
            <a:avLst/>
          </a:prstGeom>
        </p:spPr>
      </p:pic>
    </p:spTree>
    <p:extLst>
      <p:ext uri="{BB962C8B-B14F-4D97-AF65-F5344CB8AC3E}">
        <p14:creationId xmlns:p14="http://schemas.microsoft.com/office/powerpoint/2010/main" val="288241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00FF"/>
                </a:solidFill>
                <a:latin typeface="Arial" panose="020B0604020202020204" pitchFamily="34" charset="0"/>
                <a:cs typeface="Arial" panose="020B0604020202020204" pitchFamily="34" charset="0"/>
              </a:rPr>
              <a:t>Presenters</a:t>
            </a:r>
          </a:p>
        </p:txBody>
      </p:sp>
      <p:sp>
        <p:nvSpPr>
          <p:cNvPr id="3" name="Text Placeholder 2"/>
          <p:cNvSpPr>
            <a:spLocks noGrp="1"/>
          </p:cNvSpPr>
          <p:nvPr>
            <p:ph type="body" idx="1"/>
          </p:nvPr>
        </p:nvSpPr>
        <p:spPr>
          <a:xfrm>
            <a:off x="1473023" y="2612571"/>
            <a:ext cx="4718304" cy="576262"/>
          </a:xfrm>
        </p:spPr>
        <p:txBody>
          <a:bodyPr/>
          <a:lstStyle/>
          <a:p>
            <a:r>
              <a:rPr lang="en-US" b="1" dirty="0">
                <a:solidFill>
                  <a:srgbClr val="FF6600"/>
                </a:solidFill>
                <a:latin typeface="Arial" panose="020B0604020202020204" pitchFamily="34" charset="0"/>
                <a:cs typeface="Arial" panose="020B0604020202020204" pitchFamily="34" charset="0"/>
              </a:rPr>
              <a:t>Linda O’Neal, M.A.</a:t>
            </a:r>
          </a:p>
        </p:txBody>
      </p:sp>
      <p:sp>
        <p:nvSpPr>
          <p:cNvPr id="4" name="Content Placeholder 3"/>
          <p:cNvSpPr>
            <a:spLocks noGrp="1"/>
          </p:cNvSpPr>
          <p:nvPr>
            <p:ph sz="half" idx="2"/>
          </p:nvPr>
        </p:nvSpPr>
        <p:spPr>
          <a:xfrm>
            <a:off x="1473023" y="3188833"/>
            <a:ext cx="4718304" cy="2863624"/>
          </a:xfrm>
        </p:spPr>
        <p:txBody>
          <a:bodyPr>
            <a:normAutofit fontScale="77500" lnSpcReduction="20000"/>
          </a:bodyPr>
          <a:lstStyle/>
          <a:p>
            <a:r>
              <a:rPr lang="en-US" b="1" dirty="0">
                <a:latin typeface="Arial" panose="020B0604020202020204" pitchFamily="34" charset="0"/>
                <a:cs typeface="Arial" panose="020B0604020202020204" pitchFamily="34" charset="0"/>
              </a:rPr>
              <a:t>Regional Center of Orange County- Consultant</a:t>
            </a:r>
          </a:p>
          <a:p>
            <a:r>
              <a:rPr lang="en-US" b="1" dirty="0">
                <a:latin typeface="Arial" panose="020B0604020202020204" pitchFamily="34" charset="0"/>
                <a:cs typeface="Arial" panose="020B0604020202020204" pitchFamily="34" charset="0"/>
              </a:rPr>
              <a:t>SDSU Program Specialist</a:t>
            </a:r>
          </a:p>
          <a:p>
            <a:r>
              <a:rPr lang="en-US" b="1" dirty="0">
                <a:latin typeface="Arial" panose="020B0604020202020204" pitchFamily="34" charset="0"/>
                <a:cs typeface="Arial" panose="020B0604020202020204" pitchFamily="34" charset="0"/>
              </a:rPr>
              <a:t>Transition Specialist 30 Years</a:t>
            </a:r>
          </a:p>
          <a:p>
            <a:r>
              <a:rPr lang="en-US" b="1" dirty="0">
                <a:latin typeface="Arial" panose="020B0604020202020204" pitchFamily="34" charset="0"/>
                <a:cs typeface="Arial" panose="020B0604020202020204" pitchFamily="34" charset="0"/>
              </a:rPr>
              <a:t>Special Educator K- 12 &amp; Community College</a:t>
            </a:r>
          </a:p>
          <a:p>
            <a:r>
              <a:rPr lang="en-US" b="1" dirty="0">
                <a:latin typeface="Arial" panose="020B0604020202020204" pitchFamily="34" charset="0"/>
                <a:cs typeface="Arial" panose="020B0604020202020204" pitchFamily="34" charset="0"/>
              </a:rPr>
              <a:t>Chapman University: Thompson Policy Institute Co-Chair Regional Business Advisory Committee</a:t>
            </a:r>
          </a:p>
          <a:p>
            <a:endParaRPr lang="en-US" dirty="0"/>
          </a:p>
        </p:txBody>
      </p:sp>
      <p:sp>
        <p:nvSpPr>
          <p:cNvPr id="6" name="Content Placeholder 5"/>
          <p:cNvSpPr>
            <a:spLocks noGrp="1"/>
          </p:cNvSpPr>
          <p:nvPr>
            <p:ph sz="quarter" idx="4"/>
          </p:nvPr>
        </p:nvSpPr>
        <p:spPr>
          <a:xfrm>
            <a:off x="6703184" y="2656114"/>
            <a:ext cx="4718304" cy="3555115"/>
          </a:xfrm>
        </p:spPr>
        <p:txBody>
          <a:bodyPr>
            <a:normAutofit/>
          </a:bodyPr>
          <a:lstStyle/>
          <a:p>
            <a:pPr marL="0" indent="0">
              <a:buNone/>
            </a:pPr>
            <a:r>
              <a:rPr lang="en-US" sz="2800" b="1" dirty="0">
                <a:solidFill>
                  <a:srgbClr val="FF6600"/>
                </a:solidFill>
                <a:latin typeface="Arial" panose="020B0604020202020204" pitchFamily="34" charset="0"/>
                <a:cs typeface="Arial" panose="020B0604020202020204" pitchFamily="34" charset="0"/>
              </a:rPr>
              <a:t>Janis White, Ed.D.</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Chief Operating Officer, Regional Center of Orange County</a:t>
            </a:r>
          </a:p>
          <a:p>
            <a:pPr marL="0" indent="0">
              <a:buNone/>
            </a:pPr>
            <a:r>
              <a:rPr lang="en-US" sz="2800" b="1" dirty="0">
                <a:solidFill>
                  <a:srgbClr val="FF6600"/>
                </a:solidFill>
                <a:latin typeface="Arial" panose="020B0604020202020204" pitchFamily="34" charset="0"/>
                <a:cs typeface="Arial" panose="020B0604020202020204" pitchFamily="34" charset="0"/>
              </a:rPr>
              <a:t>Arturo Cazares </a:t>
            </a:r>
            <a:endParaRPr lang="en-US" sz="28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Employment &amp; Day Services Manager Regional Center of Orange County </a:t>
            </a:r>
          </a:p>
        </p:txBody>
      </p:sp>
    </p:spTree>
    <p:extLst>
      <p:ext uri="{BB962C8B-B14F-4D97-AF65-F5344CB8AC3E}">
        <p14:creationId xmlns:p14="http://schemas.microsoft.com/office/powerpoint/2010/main" val="256942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8024" y="395536"/>
            <a:ext cx="10071477" cy="1674804"/>
          </a:xfrm>
          <a:prstGeom prst="rect">
            <a:avLst/>
          </a:prstGeom>
        </p:spPr>
      </p:pic>
      <p:pic>
        <p:nvPicPr>
          <p:cNvPr id="7" name="Content Placeholder 6"/>
          <p:cNvPicPr>
            <a:picLocks noGrp="1" noChangeAspect="1"/>
          </p:cNvPicPr>
          <p:nvPr>
            <p:ph idx="1"/>
          </p:nvPr>
        </p:nvPicPr>
        <p:blipFill>
          <a:blip r:embed="rId3"/>
          <a:stretch>
            <a:fillRect/>
          </a:stretch>
        </p:blipFill>
        <p:spPr>
          <a:xfrm>
            <a:off x="1759353" y="2212407"/>
            <a:ext cx="7982524" cy="4130674"/>
          </a:xfrm>
          <a:prstGeom prst="rect">
            <a:avLst/>
          </a:prstGeom>
        </p:spPr>
      </p:pic>
      <p:sp>
        <p:nvSpPr>
          <p:cNvPr id="8" name="Rectangle 7"/>
          <p:cNvSpPr/>
          <p:nvPr/>
        </p:nvSpPr>
        <p:spPr>
          <a:xfrm>
            <a:off x="1596652" y="6334780"/>
            <a:ext cx="862287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Arial "/>
              </a:rPr>
              <a:t>https://www.youtube.com/watch?v=4hmjPR7rxV8</a:t>
            </a:r>
          </a:p>
        </p:txBody>
      </p:sp>
      <p:sp>
        <p:nvSpPr>
          <p:cNvPr id="2" name="TextBox 1"/>
          <p:cNvSpPr txBox="1"/>
          <p:nvPr/>
        </p:nvSpPr>
        <p:spPr>
          <a:xfrm>
            <a:off x="9840222" y="4359871"/>
            <a:ext cx="2247606" cy="707886"/>
          </a:xfrm>
          <a:prstGeom prst="rect">
            <a:avLst/>
          </a:prstGeom>
          <a:noFill/>
        </p:spPr>
        <p:txBody>
          <a:bodyPr wrap="square" rtlCol="0">
            <a:spAutoFit/>
          </a:bodyPr>
          <a:lstStyle/>
          <a:p>
            <a:r>
              <a:rPr lang="en-US" sz="4000" b="1" dirty="0">
                <a:latin typeface="Arial Black" panose="020B0A04020102020204" pitchFamily="34" charset="0"/>
              </a:rPr>
              <a:t>5-26-16</a:t>
            </a:r>
          </a:p>
        </p:txBody>
      </p:sp>
    </p:spTree>
    <p:extLst>
      <p:ext uri="{BB962C8B-B14F-4D97-AF65-F5344CB8AC3E}">
        <p14:creationId xmlns:p14="http://schemas.microsoft.com/office/powerpoint/2010/main" val="50948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6263" y="242398"/>
            <a:ext cx="10071477" cy="1674804"/>
          </a:xfrm>
          <a:prstGeom prst="rect">
            <a:avLst/>
          </a:prstGeom>
        </p:spPr>
      </p:pic>
      <p:sp>
        <p:nvSpPr>
          <p:cNvPr id="2" name="TextBox 1"/>
          <p:cNvSpPr txBox="1"/>
          <p:nvPr/>
        </p:nvSpPr>
        <p:spPr>
          <a:xfrm>
            <a:off x="9098758" y="4336722"/>
            <a:ext cx="2151834" cy="709840"/>
          </a:xfrm>
          <a:prstGeom prst="rect">
            <a:avLst/>
          </a:prstGeom>
          <a:noFill/>
        </p:spPr>
        <p:txBody>
          <a:bodyPr wrap="square" rtlCol="0">
            <a:spAutoFit/>
          </a:bodyPr>
          <a:lstStyle/>
          <a:p>
            <a:r>
              <a:rPr lang="en-US" sz="4000" b="1" dirty="0">
                <a:latin typeface="Arial Black" panose="020B0A04020102020204" pitchFamily="34" charset="0"/>
              </a:rPr>
              <a:t> 8-4-16</a:t>
            </a:r>
          </a:p>
        </p:txBody>
      </p:sp>
      <p:pic>
        <p:nvPicPr>
          <p:cNvPr id="6" name="Content Placeholder 5"/>
          <p:cNvPicPr>
            <a:picLocks noGrp="1" noChangeAspect="1"/>
          </p:cNvPicPr>
          <p:nvPr>
            <p:ph idx="1"/>
          </p:nvPr>
        </p:nvPicPr>
        <p:blipFill>
          <a:blip r:embed="rId3"/>
          <a:stretch>
            <a:fillRect/>
          </a:stretch>
        </p:blipFill>
        <p:spPr>
          <a:xfrm>
            <a:off x="2960366" y="2138011"/>
            <a:ext cx="6138392" cy="3815521"/>
          </a:xfrm>
          <a:prstGeom prst="rect">
            <a:avLst/>
          </a:prstGeom>
        </p:spPr>
      </p:pic>
      <p:sp>
        <p:nvSpPr>
          <p:cNvPr id="10" name="Rectangle 9"/>
          <p:cNvSpPr/>
          <p:nvPr/>
        </p:nvSpPr>
        <p:spPr>
          <a:xfrm>
            <a:off x="1218303" y="6048179"/>
            <a:ext cx="9836347" cy="523220"/>
          </a:xfrm>
          <a:prstGeom prst="rect">
            <a:avLst/>
          </a:prstGeom>
        </p:spPr>
        <p:txBody>
          <a:bodyPr wrap="none">
            <a:spAutoFit/>
          </a:bodyPr>
          <a:lstStyle/>
          <a:p>
            <a:r>
              <a:rPr lang="en-US" sz="2800" b="1" dirty="0">
                <a:solidFill>
                  <a:srgbClr val="0000FF"/>
                </a:solidFill>
                <a:latin typeface="Arial" panose="020B0604020202020204" pitchFamily="34" charset="0"/>
                <a:cs typeface="Arial" panose="020B0604020202020204" pitchFamily="34" charset="0"/>
              </a:rPr>
              <a:t>http://ablenrc.org/events/closer-look-new-able-programs</a:t>
            </a:r>
          </a:p>
        </p:txBody>
      </p:sp>
    </p:spTree>
    <p:extLst>
      <p:ext uri="{BB962C8B-B14F-4D97-AF65-F5344CB8AC3E}">
        <p14:creationId xmlns:p14="http://schemas.microsoft.com/office/powerpoint/2010/main" val="334303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Short and Long Term Needs/Supports</a:t>
            </a:r>
          </a:p>
        </p:txBody>
      </p:sp>
      <p:sp>
        <p:nvSpPr>
          <p:cNvPr id="3" name="Content Placeholder 2"/>
          <p:cNvSpPr>
            <a:spLocks noGrp="1"/>
          </p:cNvSpPr>
          <p:nvPr>
            <p:ph idx="1"/>
          </p:nvPr>
        </p:nvSpPr>
        <p:spPr>
          <a:xfrm>
            <a:off x="357107" y="1280343"/>
            <a:ext cx="11225293" cy="4640495"/>
          </a:xfrm>
        </p:spPr>
        <p:txBody>
          <a:bodyPr>
            <a:normAutofit fontScale="62500" lnSpcReduction="20000"/>
          </a:bodyPr>
          <a:lstStyle/>
          <a:p>
            <a:pPr lvl="0"/>
            <a:r>
              <a:rPr lang="en-US" sz="4000" dirty="0">
                <a:latin typeface="Arial" panose="020B0604020202020204" pitchFamily="34" charset="0"/>
                <a:cs typeface="Arial" panose="020B0604020202020204" pitchFamily="34" charset="0"/>
              </a:rPr>
              <a:t>Some examples may include:</a:t>
            </a:r>
          </a:p>
          <a:p>
            <a:pPr lvl="1"/>
            <a:r>
              <a:rPr lang="en-US" b="1" dirty="0">
                <a:solidFill>
                  <a:srgbClr val="0000FF"/>
                </a:solidFill>
                <a:latin typeface="Arial" panose="020B0604020202020204" pitchFamily="34" charset="0"/>
                <a:cs typeface="Arial" panose="020B0604020202020204" pitchFamily="34" charset="0"/>
              </a:rPr>
              <a:t>Long-term supports like personal assistance services which a government funded benefit may cover, but restricts the number of hours per week or month;</a:t>
            </a:r>
          </a:p>
          <a:p>
            <a:pPr lvl="1"/>
            <a:r>
              <a:rPr lang="en-US" b="1" dirty="0">
                <a:solidFill>
                  <a:srgbClr val="0000FF"/>
                </a:solidFill>
                <a:latin typeface="Arial" panose="020B0604020202020204" pitchFamily="34" charset="0"/>
                <a:cs typeface="Arial" panose="020B0604020202020204" pitchFamily="34" charset="0"/>
              </a:rPr>
              <a:t>Renovations to where you live to be more accessible;</a:t>
            </a:r>
          </a:p>
          <a:p>
            <a:pPr lvl="1"/>
            <a:r>
              <a:rPr lang="en-US" b="1" dirty="0">
                <a:solidFill>
                  <a:srgbClr val="0000FF"/>
                </a:solidFill>
                <a:latin typeface="Arial" panose="020B0604020202020204" pitchFamily="34" charset="0"/>
                <a:cs typeface="Arial" panose="020B0604020202020204" pitchFamily="34" charset="0"/>
              </a:rPr>
              <a:t>Assistive technology like hearing aids or repairs to a wheelchair;</a:t>
            </a:r>
          </a:p>
          <a:p>
            <a:pPr lvl="1"/>
            <a:r>
              <a:rPr lang="en-US" b="1" dirty="0">
                <a:solidFill>
                  <a:srgbClr val="0000FF"/>
                </a:solidFill>
                <a:latin typeface="Arial" panose="020B0604020202020204" pitchFamily="34" charset="0"/>
                <a:cs typeface="Arial" panose="020B0604020202020204" pitchFamily="34" charset="0"/>
              </a:rPr>
              <a:t>The purchase of a computer or iPad;</a:t>
            </a:r>
          </a:p>
          <a:p>
            <a:pPr lvl="1"/>
            <a:r>
              <a:rPr lang="en-US" b="1" dirty="0">
                <a:solidFill>
                  <a:srgbClr val="0000FF"/>
                </a:solidFill>
                <a:latin typeface="Arial" panose="020B0604020202020204" pitchFamily="34" charset="0"/>
                <a:cs typeface="Arial" panose="020B0604020202020204" pitchFamily="34" charset="0"/>
              </a:rPr>
              <a:t>Supported or customized employment assistance including on-the-job training;</a:t>
            </a:r>
          </a:p>
          <a:p>
            <a:pPr lvl="1"/>
            <a:r>
              <a:rPr lang="en-US" b="1" dirty="0">
                <a:solidFill>
                  <a:srgbClr val="0000FF"/>
                </a:solidFill>
                <a:latin typeface="Arial" panose="020B0604020202020204" pitchFamily="34" charset="0"/>
                <a:cs typeface="Arial" panose="020B0604020202020204" pitchFamily="34" charset="0"/>
              </a:rPr>
              <a:t>Public benefits planning; and</a:t>
            </a:r>
          </a:p>
          <a:p>
            <a:pPr lvl="1"/>
            <a:r>
              <a:rPr lang="en-US" b="1" dirty="0">
                <a:solidFill>
                  <a:srgbClr val="0000FF"/>
                </a:solidFill>
                <a:latin typeface="Arial" panose="020B0604020202020204" pitchFamily="34" charset="0"/>
                <a:cs typeface="Arial" panose="020B0604020202020204" pitchFamily="34" charset="0"/>
              </a:rPr>
              <a:t>The purchase and retrofitting or modifying of a van.</a:t>
            </a:r>
          </a:p>
          <a:p>
            <a:pPr lvl="0"/>
            <a:r>
              <a:rPr lang="en-US" sz="4000" dirty="0">
                <a:latin typeface="Arial" panose="020B0604020202020204" pitchFamily="34" charset="0"/>
                <a:cs typeface="Arial" panose="020B0604020202020204" pitchFamily="34" charset="0"/>
              </a:rPr>
              <a:t>Investigate costs to meet identified needs and develop a short-term (up to three years) and longer term budget.  This can help guide and motivate your ABLE savings.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DBD5CB-7A22-4F63-87B6-734F18A580A4}" type="slidenum">
              <a:rPr kumimoji="0" lang="en-US" sz="1800"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white"/>
              </a:solidFill>
              <a:effectLst/>
              <a:uLnTx/>
              <a:uFillTx/>
            </a:endParaRPr>
          </a:p>
        </p:txBody>
      </p:sp>
    </p:spTree>
    <p:custDataLst>
      <p:tags r:id="rId1"/>
    </p:custDataLst>
    <p:extLst>
      <p:ext uri="{BB962C8B-B14F-4D97-AF65-F5344CB8AC3E}">
        <p14:creationId xmlns:p14="http://schemas.microsoft.com/office/powerpoint/2010/main" val="198506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Maintaining and Utilizing the Account </a:t>
            </a:r>
          </a:p>
        </p:txBody>
      </p:sp>
      <p:sp>
        <p:nvSpPr>
          <p:cNvPr id="3" name="Content Placeholder 2"/>
          <p:cNvSpPr>
            <a:spLocks noGrp="1"/>
          </p:cNvSpPr>
          <p:nvPr>
            <p:ph idx="1"/>
          </p:nvPr>
        </p:nvSpPr>
        <p:spPr>
          <a:xfrm>
            <a:off x="357107" y="1195525"/>
            <a:ext cx="11225293" cy="4842418"/>
          </a:xfrm>
        </p:spPr>
        <p:txBody>
          <a:bodyPr>
            <a:normAutofit fontScale="70000" lnSpcReduction="20000"/>
          </a:bodyPr>
          <a:lstStyle/>
          <a:p>
            <a:pPr marL="0" indent="0">
              <a:buNone/>
            </a:pPr>
            <a:r>
              <a:rPr lang="en-US" sz="4000" b="1" dirty="0">
                <a:latin typeface="Arial" panose="020B0604020202020204" pitchFamily="34" charset="0"/>
                <a:cs typeface="Arial" panose="020B0604020202020204" pitchFamily="34" charset="0"/>
              </a:rPr>
              <a:t>You may want to consider the following questions:</a:t>
            </a:r>
          </a:p>
          <a:p>
            <a:r>
              <a:rPr lang="en-US" sz="3300" b="1" dirty="0">
                <a:latin typeface="Arial" panose="020B0604020202020204" pitchFamily="34" charset="0"/>
                <a:cs typeface="Arial" panose="020B0604020202020204" pitchFamily="34" charset="0"/>
              </a:rPr>
              <a:t>Is there a required minimum contribution to your account? If so, what is the amount?</a:t>
            </a:r>
          </a:p>
          <a:p>
            <a:r>
              <a:rPr lang="en-US" sz="3300" b="1" dirty="0">
                <a:latin typeface="Arial" panose="020B0604020202020204" pitchFamily="34" charset="0"/>
                <a:cs typeface="Arial" panose="020B0604020202020204" pitchFamily="34" charset="0"/>
              </a:rPr>
              <a:t>Are there annual maintenance fees (set and/or balance-based)?</a:t>
            </a:r>
          </a:p>
          <a:p>
            <a:r>
              <a:rPr lang="en-US" sz="3300" b="1" dirty="0">
                <a:latin typeface="Arial" panose="020B0604020202020204" pitchFamily="34" charset="0"/>
                <a:cs typeface="Arial" panose="020B0604020202020204" pitchFamily="34" charset="0"/>
              </a:rPr>
              <a:t>Are the fees front end loaded or are they reduced if you leave your funds invested for several years?</a:t>
            </a:r>
          </a:p>
          <a:p>
            <a:r>
              <a:rPr lang="en-US" sz="3300" b="1" dirty="0">
                <a:latin typeface="Arial" panose="020B0604020202020204" pitchFamily="34" charset="0"/>
                <a:cs typeface="Arial" panose="020B0604020202020204" pitchFamily="34" charset="0"/>
              </a:rPr>
              <a:t>Are there restrictions or fees associated with how often you can withdraw funds from your account?</a:t>
            </a:r>
          </a:p>
          <a:p>
            <a:r>
              <a:rPr lang="en-US" sz="3300" b="1" dirty="0">
                <a:latin typeface="Arial" panose="020B0604020202020204" pitchFamily="34" charset="0"/>
                <a:cs typeface="Arial" panose="020B0604020202020204" pitchFamily="34" charset="0"/>
              </a:rPr>
              <a:t>Can you access the funds as soon as the ABLE account is opened?</a:t>
            </a:r>
          </a:p>
          <a:p>
            <a:r>
              <a:rPr lang="en-US" sz="3300" b="1" dirty="0">
                <a:latin typeface="Arial" panose="020B0604020202020204" pitchFamily="34" charset="0"/>
                <a:cs typeface="Arial" panose="020B0604020202020204" pitchFamily="34" charset="0"/>
              </a:rPr>
              <a:t>Is there a “debit card/purchasing card” available with the program? Are there added costs to the use of the card?</a:t>
            </a:r>
          </a:p>
          <a:p>
            <a:pPr lvl="1"/>
            <a:endParaRPr lang="en-US" sz="2267" b="1" dirty="0">
              <a:latin typeface="Arial" panose="020B0604020202020204" pitchFamily="34" charset="0"/>
              <a:cs typeface="Arial" panose="020B0604020202020204" pitchFamily="34" charset="0"/>
            </a:endParaRPr>
          </a:p>
          <a:p>
            <a:endParaRPr lang="en-US" sz="4000" dirty="0"/>
          </a:p>
          <a:p>
            <a:pPr lvl="1"/>
            <a:endParaRPr lang="en-US" sz="3467"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DBD5CB-7A22-4F63-87B6-734F18A580A4}" type="slidenum">
              <a:rPr kumimoji="0" lang="en-US" sz="1800"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white"/>
              </a:solidFill>
              <a:effectLst/>
              <a:uLnTx/>
              <a:uFillTx/>
            </a:endParaRPr>
          </a:p>
        </p:txBody>
      </p:sp>
    </p:spTree>
    <p:custDataLst>
      <p:tags r:id="rId1"/>
    </p:custDataLst>
    <p:extLst>
      <p:ext uri="{BB962C8B-B14F-4D97-AF65-F5344CB8AC3E}">
        <p14:creationId xmlns:p14="http://schemas.microsoft.com/office/powerpoint/2010/main" val="176883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77" y="982132"/>
            <a:ext cx="10726615" cy="1303867"/>
          </a:xfrm>
        </p:spPr>
        <p:txBody>
          <a:bodyPr>
            <a:noAutofit/>
          </a:bodyPr>
          <a:lstStyle/>
          <a:p>
            <a:r>
              <a:rPr lang="en-US" sz="5400" b="1" dirty="0">
                <a:latin typeface="Calibri" panose="020F0502020204030204" pitchFamily="34" charset="0"/>
              </a:rPr>
              <a:t>First States to Launch ABLE Accounts</a:t>
            </a:r>
          </a:p>
        </p:txBody>
      </p:sp>
      <p:sp>
        <p:nvSpPr>
          <p:cNvPr id="7" name="Content Placeholder 6"/>
          <p:cNvSpPr>
            <a:spLocks noGrp="1"/>
          </p:cNvSpPr>
          <p:nvPr>
            <p:ph sz="half" idx="2"/>
          </p:nvPr>
        </p:nvSpPr>
        <p:spPr>
          <a:xfrm>
            <a:off x="6091084" y="2639961"/>
            <a:ext cx="5690608" cy="3476672"/>
          </a:xfrm>
        </p:spPr>
        <p:txBody>
          <a:bodyPr>
            <a:normAutofit fontScale="92500"/>
          </a:bodyPr>
          <a:lstStyle/>
          <a:p>
            <a:r>
              <a:rPr lang="en-US" sz="3600" b="1" dirty="0">
                <a:latin typeface="Calibri" panose="020F0502020204030204" pitchFamily="34" charset="0"/>
              </a:rPr>
              <a:t>OHIO  6-1-16 </a:t>
            </a:r>
            <a:r>
              <a:rPr lang="en-US" sz="3600" b="1" dirty="0">
                <a:solidFill>
                  <a:srgbClr val="008000"/>
                </a:solidFill>
                <a:latin typeface="Calibri" panose="020F0502020204030204" pitchFamily="34" charset="0"/>
              </a:rPr>
              <a:t>STABLE</a:t>
            </a:r>
          </a:p>
          <a:p>
            <a:r>
              <a:rPr lang="en-US" sz="3600" b="1" dirty="0">
                <a:latin typeface="Calibri" panose="020F0502020204030204" pitchFamily="34" charset="0"/>
              </a:rPr>
              <a:t>TENNESSEE  6-14-16 </a:t>
            </a:r>
            <a:r>
              <a:rPr lang="en-US" sz="3600" b="1" dirty="0">
                <a:solidFill>
                  <a:srgbClr val="008000"/>
                </a:solidFill>
                <a:latin typeface="Calibri" panose="020F0502020204030204" pitchFamily="34" charset="0"/>
              </a:rPr>
              <a:t>ABLE TN</a:t>
            </a:r>
          </a:p>
          <a:p>
            <a:r>
              <a:rPr lang="en-US" sz="3600" b="1" dirty="0">
                <a:latin typeface="Calibri" panose="020F0502020204030204" pitchFamily="34" charset="0"/>
              </a:rPr>
              <a:t>NEBRASKA  6-30-16 </a:t>
            </a:r>
            <a:r>
              <a:rPr lang="en-US" sz="3600" b="1" dirty="0">
                <a:solidFill>
                  <a:srgbClr val="008000"/>
                </a:solidFill>
                <a:latin typeface="Calibri" panose="020F0502020204030204" pitchFamily="34" charset="0"/>
              </a:rPr>
              <a:t>Enable</a:t>
            </a:r>
          </a:p>
          <a:p>
            <a:r>
              <a:rPr lang="en-US" sz="3600" b="1" dirty="0">
                <a:latin typeface="Calibri" panose="020F0502020204030204" pitchFamily="34" charset="0"/>
              </a:rPr>
              <a:t>FLORIDA</a:t>
            </a:r>
            <a:r>
              <a:rPr lang="en-US" sz="3600" b="1" dirty="0">
                <a:solidFill>
                  <a:srgbClr val="0000FF"/>
                </a:solidFill>
                <a:latin typeface="Calibri" panose="020F0502020204030204" pitchFamily="34" charset="0"/>
              </a:rPr>
              <a:t>*</a:t>
            </a:r>
            <a:r>
              <a:rPr lang="en-US" sz="3600" b="1" dirty="0">
                <a:latin typeface="Calibri" panose="020F0502020204030204" pitchFamily="34" charset="0"/>
              </a:rPr>
              <a:t> 7-1-16 </a:t>
            </a:r>
            <a:r>
              <a:rPr lang="en-US" sz="3600" b="1" dirty="0">
                <a:solidFill>
                  <a:srgbClr val="008000"/>
                </a:solidFill>
                <a:latin typeface="Calibri" panose="020F0502020204030204" pitchFamily="34" charset="0"/>
              </a:rPr>
              <a:t>ABLE United</a:t>
            </a:r>
          </a:p>
          <a:p>
            <a:pPr marL="0" indent="0">
              <a:buNone/>
            </a:pPr>
            <a:r>
              <a:rPr lang="en-US" sz="3600" b="1" dirty="0">
                <a:solidFill>
                  <a:srgbClr val="0000FF"/>
                </a:solidFill>
                <a:latin typeface="Calibri" panose="020F0502020204030204" pitchFamily="34" charset="0"/>
              </a:rPr>
              <a:t>* In-state only</a:t>
            </a:r>
          </a:p>
        </p:txBody>
      </p:sp>
      <p:pic>
        <p:nvPicPr>
          <p:cNvPr id="6" name="Content Placeholder 5"/>
          <p:cNvPicPr>
            <a:picLocks noGrp="1" noChangeAspect="1"/>
          </p:cNvPicPr>
          <p:nvPr>
            <p:ph sz="half" idx="1"/>
          </p:nvPr>
        </p:nvPicPr>
        <p:blipFill>
          <a:blip r:embed="rId2"/>
          <a:stretch>
            <a:fillRect/>
          </a:stretch>
        </p:blipFill>
        <p:spPr>
          <a:xfrm>
            <a:off x="1133119" y="2123768"/>
            <a:ext cx="4757261" cy="3864077"/>
          </a:xfrm>
          <a:prstGeom prst="rect">
            <a:avLst/>
          </a:prstGeom>
        </p:spPr>
      </p:pic>
    </p:spTree>
    <p:extLst>
      <p:ext uri="{BB962C8B-B14F-4D97-AF65-F5344CB8AC3E}">
        <p14:creationId xmlns:p14="http://schemas.microsoft.com/office/powerpoint/2010/main" val="168902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latin typeface="Arial Black" panose="020B0A04020102020204" pitchFamily="34" charset="0"/>
              </a:rPr>
              <a:t>Ohio Launches First ABLE Program in U.S.</a:t>
            </a:r>
          </a:p>
        </p:txBody>
      </p:sp>
      <p:sp>
        <p:nvSpPr>
          <p:cNvPr id="3" name="Content Placeholder 2"/>
          <p:cNvSpPr>
            <a:spLocks noGrp="1"/>
          </p:cNvSpPr>
          <p:nvPr>
            <p:ph idx="1"/>
          </p:nvPr>
        </p:nvSpPr>
        <p:spPr/>
        <p:txBody>
          <a:bodyPr>
            <a:normAutofit fontScale="92500" lnSpcReduction="20000"/>
          </a:bodyPr>
          <a:lstStyle/>
          <a:p>
            <a:r>
              <a:rPr lang="en-US" sz="3000" dirty="0">
                <a:latin typeface="Arial" panose="020B0604020202020204" pitchFamily="34" charset="0"/>
                <a:cs typeface="Arial" panose="020B0604020202020204" pitchFamily="34" charset="0"/>
              </a:rPr>
              <a:t>“The Stable Account”</a:t>
            </a:r>
          </a:p>
          <a:p>
            <a:r>
              <a:rPr lang="en-US" sz="2600" dirty="0">
                <a:latin typeface="Arial" panose="020B0604020202020204" pitchFamily="34" charset="0"/>
                <a:cs typeface="Arial" panose="020B0604020202020204" pitchFamily="34" charset="0"/>
              </a:rPr>
              <a:t>The Ohio program focuses on efforts to ensure minimal costs associated with maintaining a STABLE Account. Ohio residents will pay $2.50 per month ($30 annually) to maintain their accounts. Residents of other states will pay $5.00 per month ($60 annually) to maintain their accounts. Ohio residents will also have a small asset-based fee of between 0.19 percent and 0.34 percent, depending on their chosen Investment Options. Similarly, non-Ohio residents will have an asset-based fee of between 0.45 percent and 0.60 percent, depending on their chosen Investment Options.</a:t>
            </a:r>
          </a:p>
          <a:p>
            <a:endParaRPr lang="en-US" dirty="0"/>
          </a:p>
        </p:txBody>
      </p:sp>
      <p:sp>
        <p:nvSpPr>
          <p:cNvPr id="4" name="Rectangle 3"/>
          <p:cNvSpPr/>
          <p:nvPr/>
        </p:nvSpPr>
        <p:spPr>
          <a:xfrm>
            <a:off x="3153396" y="5697845"/>
            <a:ext cx="555363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2BAADF"/>
                </a:solidFill>
                <a:effectLst/>
                <a:uLnTx/>
                <a:uFillTx/>
                <a:latin typeface="Helvetica" panose="020B0604020202020204" pitchFamily="34" charset="0"/>
                <a:ea typeface="Calibri" panose="020F0502020204030204" pitchFamily="34" charset="0"/>
                <a:hlinkClick r:id="rId2"/>
              </a:rPr>
              <a:t>www.stableaccount.com</a:t>
            </a:r>
            <a:endParaRPr kumimoji="0" lang="en-US" sz="3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165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55561"/>
            <a:ext cx="9601196" cy="1303867"/>
          </a:xfrm>
        </p:spPr>
        <p:txBody>
          <a:bodyPr>
            <a:normAutofit fontScale="90000"/>
          </a:bodyPr>
          <a:lstStyle/>
          <a:p>
            <a:r>
              <a:rPr lang="en-US" dirty="0">
                <a:solidFill>
                  <a:srgbClr val="0000FF"/>
                </a:solidFill>
                <a:latin typeface="Arial" panose="020B0604020202020204" pitchFamily="34" charset="0"/>
                <a:cs typeface="Arial" panose="020B0604020202020204" pitchFamily="34" charset="0"/>
              </a:rPr>
              <a:t>Questions to Ask if Considering Opening an </a:t>
            </a:r>
            <a:r>
              <a:rPr lang="en-US" dirty="0">
                <a:solidFill>
                  <a:srgbClr val="008000"/>
                </a:solidFill>
                <a:latin typeface="Arial" panose="020B0604020202020204" pitchFamily="34" charset="0"/>
                <a:cs typeface="Arial" panose="020B0604020202020204" pitchFamily="34" charset="0"/>
              </a:rPr>
              <a:t>ABLE</a:t>
            </a:r>
            <a:r>
              <a:rPr lang="en-US" dirty="0">
                <a:solidFill>
                  <a:srgbClr val="0000FF"/>
                </a:solidFill>
                <a:latin typeface="Arial" panose="020B0604020202020204" pitchFamily="34" charset="0"/>
                <a:cs typeface="Arial" panose="020B0604020202020204" pitchFamily="34" charset="0"/>
              </a:rPr>
              <a:t> Account in Another State?</a:t>
            </a:r>
          </a:p>
        </p:txBody>
      </p:sp>
      <p:sp>
        <p:nvSpPr>
          <p:cNvPr id="3" name="Content Placeholder 2"/>
          <p:cNvSpPr>
            <a:spLocks noGrp="1"/>
          </p:cNvSpPr>
          <p:nvPr>
            <p:ph idx="1"/>
          </p:nvPr>
        </p:nvSpPr>
        <p:spPr>
          <a:xfrm>
            <a:off x="679268" y="2556931"/>
            <a:ext cx="10750731" cy="3974497"/>
          </a:xfrm>
        </p:spPr>
        <p:txBody>
          <a:bodyPr>
            <a:normAutofit fontScale="77500" lnSpcReduction="20000"/>
          </a:bodyPr>
          <a:lstStyle/>
          <a:p>
            <a:r>
              <a:rPr lang="en-US" sz="2800" b="1" dirty="0">
                <a:latin typeface="Arial" panose="020B0604020202020204" pitchFamily="34" charset="0"/>
                <a:cs typeface="Arial" panose="020B0604020202020204" pitchFamily="34" charset="0"/>
              </a:rPr>
              <a:t>How easy is it to put money in the account and take money out for qualifying expenses? For example, does it come with a debit card? </a:t>
            </a:r>
          </a:p>
          <a:p>
            <a:r>
              <a:rPr lang="en-US" sz="2800" b="1" dirty="0">
                <a:latin typeface="Arial" panose="020B0604020202020204" pitchFamily="34" charset="0"/>
                <a:cs typeface="Arial" panose="020B0604020202020204" pitchFamily="34" charset="0"/>
              </a:rPr>
              <a:t>How good is customer support? Try calling the program to see whether it seems helpful. </a:t>
            </a:r>
          </a:p>
          <a:p>
            <a:r>
              <a:rPr lang="en-US" sz="2800" b="1" dirty="0">
                <a:latin typeface="Arial" panose="020B0604020202020204" pitchFamily="34" charset="0"/>
                <a:cs typeface="Arial" panose="020B0604020202020204" pitchFamily="34" charset="0"/>
              </a:rPr>
              <a:t>What investments does it offer? Each state program offers different investment options. Choose a program that offers investments matching your needs. </a:t>
            </a:r>
          </a:p>
          <a:p>
            <a:r>
              <a:rPr lang="en-US" sz="2800" b="1" dirty="0">
                <a:latin typeface="Arial" panose="020B0604020202020204" pitchFamily="34" charset="0"/>
                <a:cs typeface="Arial" panose="020B0604020202020204" pitchFamily="34" charset="0"/>
              </a:rPr>
              <a:t>What fees does the program charge? There may be fees for opening the account and for keeping money in it. </a:t>
            </a:r>
          </a:p>
          <a:p>
            <a:r>
              <a:rPr lang="en-US" sz="2800" b="1" dirty="0">
                <a:latin typeface="Arial" panose="020B0604020202020204" pitchFamily="34" charset="0"/>
                <a:cs typeface="Arial" panose="020B0604020202020204" pitchFamily="34" charset="0"/>
              </a:rPr>
              <a:t>Does the program offer any extra benefits for people living in your state? For example, some state programs offer extra tax benefits for residents of that state. </a:t>
            </a:r>
          </a:p>
          <a:p>
            <a:endParaRPr lang="en-US" dirty="0"/>
          </a:p>
        </p:txBody>
      </p:sp>
    </p:spTree>
    <p:extLst>
      <p:ext uri="{BB962C8B-B14F-4D97-AF65-F5344CB8AC3E}">
        <p14:creationId xmlns:p14="http://schemas.microsoft.com/office/powerpoint/2010/main" val="16712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51" y="1752606"/>
            <a:ext cx="9592574" cy="1822514"/>
          </a:xfrm>
        </p:spPr>
        <p:txBody>
          <a:bodyPr>
            <a:normAutofit/>
          </a:bodyPr>
          <a:lstStyle/>
          <a:p>
            <a:r>
              <a:rPr lang="en-US" sz="5400" b="1" dirty="0">
                <a:solidFill>
                  <a:srgbClr val="0000FF"/>
                </a:solidFill>
                <a:latin typeface="Arial" panose="020B0604020202020204" pitchFamily="34" charset="0"/>
                <a:cs typeface="Arial" panose="020B0604020202020204" pitchFamily="34" charset="0"/>
              </a:rPr>
              <a:t>Vermont Able Task Force</a:t>
            </a:r>
          </a:p>
        </p:txBody>
      </p:sp>
      <p:sp>
        <p:nvSpPr>
          <p:cNvPr id="3" name="Text Placeholder 2"/>
          <p:cNvSpPr>
            <a:spLocks noGrp="1"/>
          </p:cNvSpPr>
          <p:nvPr>
            <p:ph type="body" idx="1"/>
          </p:nvPr>
        </p:nvSpPr>
        <p:spPr>
          <a:xfrm>
            <a:off x="2015067" y="3846051"/>
            <a:ext cx="8158690" cy="941609"/>
          </a:xfrm>
        </p:spPr>
        <p:txBody>
          <a:bodyPr>
            <a:normAutofit fontScale="70000" lnSpcReduction="20000"/>
          </a:bodyPr>
          <a:lstStyle/>
          <a:p>
            <a:r>
              <a:rPr lang="en-US" sz="4000" b="1" dirty="0">
                <a:solidFill>
                  <a:srgbClr val="008000"/>
                </a:solidFill>
                <a:latin typeface="Arial" panose="020B0604020202020204" pitchFamily="34" charset="0"/>
                <a:cs typeface="Arial" panose="020B0604020202020204" pitchFamily="34" charset="0"/>
              </a:rPr>
              <a:t>State Comparison Matrix</a:t>
            </a:r>
          </a:p>
          <a:p>
            <a:r>
              <a:rPr lang="en-US" sz="4000" b="1" dirty="0">
                <a:solidFill>
                  <a:srgbClr val="008000"/>
                </a:solidFill>
                <a:latin typeface="Arial" panose="020B0604020202020204" pitchFamily="34" charset="0"/>
                <a:cs typeface="Arial" panose="020B0604020202020204" pitchFamily="34" charset="0"/>
              </a:rPr>
              <a:t>9-23-16</a:t>
            </a:r>
          </a:p>
        </p:txBody>
      </p:sp>
    </p:spTree>
    <p:extLst>
      <p:ext uri="{BB962C8B-B14F-4D97-AF65-F5344CB8AC3E}">
        <p14:creationId xmlns:p14="http://schemas.microsoft.com/office/powerpoint/2010/main" val="352906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796" y="207891"/>
            <a:ext cx="11559209" cy="6452813"/>
          </a:xfrm>
          <a:prstGeom prst="rect">
            <a:avLst/>
          </a:prstGeom>
        </p:spPr>
      </p:pic>
    </p:spTree>
    <p:extLst>
      <p:ext uri="{BB962C8B-B14F-4D97-AF65-F5344CB8AC3E}">
        <p14:creationId xmlns:p14="http://schemas.microsoft.com/office/powerpoint/2010/main" val="277578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815" y="304800"/>
            <a:ext cx="11507638" cy="6248400"/>
          </a:xfrm>
          <a:prstGeom prst="rect">
            <a:avLst/>
          </a:prstGeom>
        </p:spPr>
      </p:pic>
    </p:spTree>
    <p:extLst>
      <p:ext uri="{BB962C8B-B14F-4D97-AF65-F5344CB8AC3E}">
        <p14:creationId xmlns:p14="http://schemas.microsoft.com/office/powerpoint/2010/main" val="389329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2869" y="401266"/>
            <a:ext cx="8229600" cy="792162"/>
          </a:xfrm>
        </p:spPr>
        <p:txBody>
          <a:bodyPr/>
          <a:lstStyle/>
          <a:p>
            <a:pPr>
              <a:defRPr/>
            </a:pPr>
            <a:r>
              <a:rPr lang="en-US" b="1" dirty="0">
                <a:solidFill>
                  <a:srgbClr val="0000FF"/>
                </a:solidFill>
                <a:latin typeface="Arial" panose="020B0604020202020204" pitchFamily="34" charset="0"/>
                <a:cs typeface="Arial" panose="020B0604020202020204" pitchFamily="34" charset="0"/>
              </a:rPr>
              <a:t>AGENDA</a:t>
            </a:r>
          </a:p>
        </p:txBody>
      </p:sp>
      <p:sp>
        <p:nvSpPr>
          <p:cNvPr id="12291" name="Content Placeholder 1"/>
          <p:cNvSpPr>
            <a:spLocks noGrp="1"/>
          </p:cNvSpPr>
          <p:nvPr>
            <p:ph idx="1"/>
          </p:nvPr>
        </p:nvSpPr>
        <p:spPr>
          <a:xfrm>
            <a:off x="1342663" y="1338782"/>
            <a:ext cx="9138189" cy="5664572"/>
          </a:xfrm>
        </p:spPr>
        <p:txBody>
          <a:bodyPr>
            <a:normAutofit/>
          </a:bodyPr>
          <a:lstStyle/>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Welcome and Webinar Process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ABLE Act Introduction</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ABLE Act Mini Action Plan</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ABLE Basics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ABLE National Resource Center</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States with Active ABLE Programs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CalABLE </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HUD Section 8 Vouchers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Disability 101</a:t>
            </a:r>
          </a:p>
          <a:p>
            <a:pPr marL="365125" indent="-255588">
              <a:buFont typeface="Wingdings 3" panose="05040102010807070707" pitchFamily="18" charset="2"/>
              <a:buChar char=""/>
            </a:pPr>
            <a:endParaRPr lang="en-US" altLang="en-US" b="1" dirty="0">
              <a:latin typeface="Arial" panose="020B0604020202020204" pitchFamily="34" charset="0"/>
              <a:cs typeface="Arial" panose="020B0604020202020204" pitchFamily="34" charset="0"/>
            </a:endParaRPr>
          </a:p>
          <a:p>
            <a:pPr marL="365125" indent="-255588">
              <a:buFont typeface="Wingdings 3" panose="05040102010807070707" pitchFamily="18" charset="2"/>
              <a:buChar char=""/>
            </a:pPr>
            <a:endParaRPr lang="en-US" altLang="en-US" b="1" dirty="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9F96A3BD-D3B8-4ABB-A4B3-DD974573F25C}" type="slidenum">
              <a:rPr lang="en-US" altLang="en-US" sz="1400"/>
              <a:pPr>
                <a:spcBef>
                  <a:spcPct val="0"/>
                </a:spcBef>
                <a:buClrTx/>
                <a:buSzTx/>
                <a:buFontTx/>
                <a:buNone/>
              </a:pPr>
              <a:t>3</a:t>
            </a:fld>
            <a:endParaRPr lang="en-US" altLang="en-US" sz="1400" dirty="0"/>
          </a:p>
        </p:txBody>
      </p:sp>
      <p:grpSp>
        <p:nvGrpSpPr>
          <p:cNvPr id="12293" name="Group 4"/>
          <p:cNvGrpSpPr>
            <a:grpSpLocks/>
          </p:cNvGrpSpPr>
          <p:nvPr/>
        </p:nvGrpSpPr>
        <p:grpSpPr bwMode="auto">
          <a:xfrm>
            <a:off x="8310949" y="2757125"/>
            <a:ext cx="2042952" cy="2067390"/>
            <a:chOff x="5120" y="2689"/>
            <a:chExt cx="3835" cy="3152"/>
          </a:xfrm>
        </p:grpSpPr>
        <p:pic>
          <p:nvPicPr>
            <p:cNvPr id="12294" name="Picture 5" descr="epz1d2z_[1]"/>
            <p:cNvPicPr>
              <a:picLocks noChangeAspect="1" noChangeArrowheads="1"/>
            </p:cNvPicPr>
            <p:nvPr/>
          </p:nvPicPr>
          <p:blipFill>
            <a:blip r:embed="rId3" cstate="print">
              <a:extLst>
                <a:ext uri="{28A0092B-C50C-407E-A947-70E740481C1C}">
                  <a14:useLocalDpi xmlns:a14="http://schemas.microsoft.com/office/drawing/2010/main" val="0"/>
                </a:ext>
              </a:extLst>
            </a:blip>
            <a:srcRect t="16348" b="18256"/>
            <a:stretch>
              <a:fillRect/>
            </a:stretch>
          </p:blipFill>
          <p:spPr bwMode="auto">
            <a:xfrm>
              <a:off x="6876" y="2915"/>
              <a:ext cx="144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6"/>
            <p:cNvGrpSpPr>
              <a:grpSpLocks/>
            </p:cNvGrpSpPr>
            <p:nvPr/>
          </p:nvGrpSpPr>
          <p:grpSpPr bwMode="auto">
            <a:xfrm>
              <a:off x="5120" y="2689"/>
              <a:ext cx="3835" cy="3152"/>
              <a:chOff x="5120" y="2689"/>
              <a:chExt cx="3835" cy="3152"/>
            </a:xfrm>
          </p:grpSpPr>
          <p:pic>
            <p:nvPicPr>
              <p:cNvPr id="12296" name="Picture 7" descr="j_1syi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1" y="3828"/>
                <a:ext cx="2728"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WordArt 8"/>
              <p:cNvSpPr>
                <a:spLocks noChangeArrowheads="1" noChangeShapeType="1" noTextEdit="1"/>
              </p:cNvSpPr>
              <p:nvPr/>
            </p:nvSpPr>
            <p:spPr bwMode="auto">
              <a:xfrm>
                <a:off x="8193" y="5374"/>
                <a:ext cx="572" cy="224"/>
              </a:xfrm>
              <a:prstGeom prst="rect">
                <a:avLst/>
              </a:prstGeom>
            </p:spPr>
            <p:txBody>
              <a:bodyPr wrap="none" fromWordArt="1">
                <a:prstTxWarp prst="textPlain">
                  <a:avLst>
                    <a:gd name="adj" fmla="val 50000"/>
                  </a:avLst>
                </a:prstTxWarp>
              </a:bodyPr>
              <a:lstStyle/>
              <a:p>
                <a:pPr algn="ctr"/>
                <a:r>
                  <a:rPr lang="en-US" sz="8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Home</a:t>
                </a:r>
              </a:p>
            </p:txBody>
          </p:sp>
          <p:pic>
            <p:nvPicPr>
              <p:cNvPr id="12298" name="Picture 9" descr="ugpabhfg[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 y="3362"/>
                <a:ext cx="1143"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descr="lbbl2wbm[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 y="2915"/>
                <a:ext cx="952"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1m3swna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19618">
                <a:off x="5397" y="4913"/>
                <a:ext cx="107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dtvyrvaj[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0" y="3596"/>
                <a:ext cx="12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WordArt 13"/>
              <p:cNvSpPr>
                <a:spLocks noChangeArrowheads="1" noChangeShapeType="1" noTextEdit="1"/>
              </p:cNvSpPr>
              <p:nvPr/>
            </p:nvSpPr>
            <p:spPr bwMode="auto">
              <a:xfrm rot="20904029">
                <a:off x="5246" y="3370"/>
                <a:ext cx="832" cy="540"/>
              </a:xfrm>
              <a:prstGeom prst="rect">
                <a:avLst/>
              </a:prstGeom>
            </p:spPr>
            <p:txBody>
              <a:bodyPr spcFirstLastPara="1" wrap="none" fromWordArt="1">
                <a:prstTxWarp prst="textArchUp">
                  <a:avLst>
                    <a:gd name="adj" fmla="val 1080000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Agencies</a:t>
                </a:r>
              </a:p>
            </p:txBody>
          </p:sp>
          <p:sp>
            <p:nvSpPr>
              <p:cNvPr id="12303" name="WordArt 14"/>
              <p:cNvSpPr>
                <a:spLocks noChangeArrowheads="1" noChangeShapeType="1" noTextEdit="1"/>
              </p:cNvSpPr>
              <p:nvPr/>
            </p:nvSpPr>
            <p:spPr bwMode="auto">
              <a:xfrm rot="5400000">
                <a:off x="8231" y="3880"/>
                <a:ext cx="805" cy="237"/>
              </a:xfrm>
              <a:prstGeom prst="rect">
                <a:avLst/>
              </a:prstGeom>
            </p:spPr>
            <p:txBody>
              <a:bodyPr vert="wordArtVert" wrap="none" fromWordArt="1">
                <a:prstTxWarp prst="textPlain">
                  <a:avLst>
                    <a:gd name="adj" fmla="val 50060"/>
                  </a:avLst>
                </a:prstTxWarp>
              </a:bodyPr>
              <a:lstStyle/>
              <a:p>
                <a:pPr algn="ctr" fontAlgn="auto"/>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Work</a:t>
                </a:r>
              </a:p>
            </p:txBody>
          </p:sp>
          <p:sp>
            <p:nvSpPr>
              <p:cNvPr id="12304" name="WordArt 15"/>
              <p:cNvSpPr>
                <a:spLocks noChangeArrowheads="1" noChangeShapeType="1" noTextEdit="1"/>
              </p:cNvSpPr>
              <p:nvPr/>
            </p:nvSpPr>
            <p:spPr bwMode="auto">
              <a:xfrm rot="1112512">
                <a:off x="7558" y="2915"/>
                <a:ext cx="1080" cy="432"/>
              </a:xfrm>
              <a:prstGeom prst="rect">
                <a:avLst/>
              </a:prstGeom>
            </p:spPr>
            <p:txBody>
              <a:bodyPr spcFirstLastPara="1" wrap="none" fromWordArt="1">
                <a:prstTxWarp prst="textArchUp">
                  <a:avLst>
                    <a:gd name="adj" fmla="val 1080000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Recreation</a:t>
                </a:r>
              </a:p>
            </p:txBody>
          </p:sp>
          <p:sp>
            <p:nvSpPr>
              <p:cNvPr id="12305" name="WordArt 16"/>
              <p:cNvSpPr>
                <a:spLocks noChangeArrowheads="1" noChangeShapeType="1" noTextEdit="1"/>
              </p:cNvSpPr>
              <p:nvPr/>
            </p:nvSpPr>
            <p:spPr bwMode="auto">
              <a:xfrm rot="21459038">
                <a:off x="6166" y="2689"/>
                <a:ext cx="983" cy="503"/>
              </a:xfrm>
              <a:prstGeom prst="rect">
                <a:avLst/>
              </a:prstGeom>
            </p:spPr>
            <p:txBody>
              <a:bodyPr spcFirstLastPara="1" wrap="none" fromWordArt="1">
                <a:prstTxWarp prst="textArchUp">
                  <a:avLst>
                    <a:gd name="adj" fmla="val 11108916"/>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Education</a:t>
                </a:r>
              </a:p>
            </p:txBody>
          </p:sp>
          <p:sp>
            <p:nvSpPr>
              <p:cNvPr id="12306" name="WordArt 17"/>
              <p:cNvSpPr>
                <a:spLocks noChangeArrowheads="1" noChangeShapeType="1" noTextEdit="1"/>
              </p:cNvSpPr>
              <p:nvPr/>
            </p:nvSpPr>
            <p:spPr bwMode="auto">
              <a:xfrm rot="21467698">
                <a:off x="5120" y="4559"/>
                <a:ext cx="911" cy="371"/>
              </a:xfrm>
              <a:prstGeom prst="rect">
                <a:avLst/>
              </a:prstGeom>
            </p:spPr>
            <p:txBody>
              <a:bodyPr spcFirstLastPara="1" wrap="none" fromWordArt="1">
                <a:prstTxWarp prst="textArchUp">
                  <a:avLst>
                    <a:gd name="adj" fmla="val 1198007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Mobility</a:t>
                </a:r>
              </a:p>
            </p:txBody>
          </p:sp>
          <p:grpSp>
            <p:nvGrpSpPr>
              <p:cNvPr id="12307" name="Group 18"/>
              <p:cNvGrpSpPr>
                <a:grpSpLocks noChangeAspect="1"/>
              </p:cNvGrpSpPr>
              <p:nvPr/>
            </p:nvGrpSpPr>
            <p:grpSpPr bwMode="auto">
              <a:xfrm>
                <a:off x="8130" y="4480"/>
                <a:ext cx="825" cy="894"/>
                <a:chOff x="7041" y="2525"/>
                <a:chExt cx="929" cy="902"/>
              </a:xfrm>
            </p:grpSpPr>
            <p:sp>
              <p:nvSpPr>
                <p:cNvPr id="12308" name="AutoShape 19"/>
                <p:cNvSpPr>
                  <a:spLocks noChangeAspect="1" noChangeArrowheads="1"/>
                </p:cNvSpPr>
                <p:nvPr/>
              </p:nvSpPr>
              <p:spPr bwMode="auto">
                <a:xfrm>
                  <a:off x="7041" y="2525"/>
                  <a:ext cx="929"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latin typeface="Lucida Sans Unicode" panose="020B0602030504020204" pitchFamily="34" charset="0"/>
                  </a:endParaRPr>
                </a:p>
              </p:txBody>
            </p:sp>
            <p:sp>
              <p:nvSpPr>
                <p:cNvPr id="12309" name="Freeform 20"/>
                <p:cNvSpPr>
                  <a:spLocks/>
                </p:cNvSpPr>
                <p:nvPr/>
              </p:nvSpPr>
              <p:spPr bwMode="auto">
                <a:xfrm>
                  <a:off x="7184" y="2525"/>
                  <a:ext cx="457" cy="734"/>
                </a:xfrm>
                <a:custGeom>
                  <a:avLst/>
                  <a:gdLst>
                    <a:gd name="T0" fmla="*/ 0 w 1370"/>
                    <a:gd name="T1" fmla="*/ 0 h 2202"/>
                    <a:gd name="T2" fmla="*/ 0 w 1370"/>
                    <a:gd name="T3" fmla="*/ 0 h 2202"/>
                    <a:gd name="T4" fmla="*/ 0 w 1370"/>
                    <a:gd name="T5" fmla="*/ 0 h 2202"/>
                    <a:gd name="T6" fmla="*/ 0 w 1370"/>
                    <a:gd name="T7" fmla="*/ 0 h 2202"/>
                    <a:gd name="T8" fmla="*/ 0 w 1370"/>
                    <a:gd name="T9" fmla="*/ 0 h 2202"/>
                    <a:gd name="T10" fmla="*/ 0 w 1370"/>
                    <a:gd name="T11" fmla="*/ 0 h 2202"/>
                    <a:gd name="T12" fmla="*/ 0 w 1370"/>
                    <a:gd name="T13" fmla="*/ 0 h 2202"/>
                    <a:gd name="T14" fmla="*/ 0 w 1370"/>
                    <a:gd name="T15" fmla="*/ 0 h 2202"/>
                    <a:gd name="T16" fmla="*/ 0 w 1370"/>
                    <a:gd name="T17" fmla="*/ 0 h 2202"/>
                    <a:gd name="T18" fmla="*/ 0 w 1370"/>
                    <a:gd name="T19" fmla="*/ 0 h 2202"/>
                    <a:gd name="T20" fmla="*/ 0 w 1370"/>
                    <a:gd name="T21" fmla="*/ 0 h 2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0"/>
                    <a:gd name="T34" fmla="*/ 0 h 2202"/>
                    <a:gd name="T35" fmla="*/ 1370 w 1370"/>
                    <a:gd name="T36" fmla="*/ 2202 h 2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0" h="2202">
                      <a:moveTo>
                        <a:pt x="677" y="0"/>
                      </a:moveTo>
                      <a:lnTo>
                        <a:pt x="0" y="641"/>
                      </a:lnTo>
                      <a:lnTo>
                        <a:pt x="24" y="2202"/>
                      </a:lnTo>
                      <a:lnTo>
                        <a:pt x="1370" y="2202"/>
                      </a:lnTo>
                      <a:lnTo>
                        <a:pt x="1370" y="712"/>
                      </a:lnTo>
                      <a:lnTo>
                        <a:pt x="1292" y="525"/>
                      </a:lnTo>
                      <a:lnTo>
                        <a:pt x="1309" y="175"/>
                      </a:lnTo>
                      <a:lnTo>
                        <a:pt x="1117" y="181"/>
                      </a:lnTo>
                      <a:lnTo>
                        <a:pt x="1105" y="374"/>
                      </a:lnTo>
                      <a:lnTo>
                        <a:pt x="67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0" name="Freeform 21"/>
                <p:cNvSpPr>
                  <a:spLocks/>
                </p:cNvSpPr>
                <p:nvPr/>
              </p:nvSpPr>
              <p:spPr bwMode="auto">
                <a:xfrm>
                  <a:off x="7348" y="3095"/>
                  <a:ext cx="85" cy="229"/>
                </a:xfrm>
                <a:custGeom>
                  <a:avLst/>
                  <a:gdLst>
                    <a:gd name="T0" fmla="*/ 0 w 256"/>
                    <a:gd name="T1" fmla="*/ 0 h 686"/>
                    <a:gd name="T2" fmla="*/ 0 w 256"/>
                    <a:gd name="T3" fmla="*/ 0 h 686"/>
                    <a:gd name="T4" fmla="*/ 0 w 256"/>
                    <a:gd name="T5" fmla="*/ 0 h 686"/>
                    <a:gd name="T6" fmla="*/ 0 w 256"/>
                    <a:gd name="T7" fmla="*/ 0 h 686"/>
                    <a:gd name="T8" fmla="*/ 0 w 256"/>
                    <a:gd name="T9" fmla="*/ 0 h 686"/>
                    <a:gd name="T10" fmla="*/ 0 w 256"/>
                    <a:gd name="T11" fmla="*/ 0 h 686"/>
                    <a:gd name="T12" fmla="*/ 0 60000 65536"/>
                    <a:gd name="T13" fmla="*/ 0 60000 65536"/>
                    <a:gd name="T14" fmla="*/ 0 60000 65536"/>
                    <a:gd name="T15" fmla="*/ 0 60000 65536"/>
                    <a:gd name="T16" fmla="*/ 0 60000 65536"/>
                    <a:gd name="T17" fmla="*/ 0 60000 65536"/>
                    <a:gd name="T18" fmla="*/ 0 w 256"/>
                    <a:gd name="T19" fmla="*/ 0 h 686"/>
                    <a:gd name="T20" fmla="*/ 256 w 256"/>
                    <a:gd name="T21" fmla="*/ 686 h 686"/>
                  </a:gdLst>
                  <a:ahLst/>
                  <a:cxnLst>
                    <a:cxn ang="T12">
                      <a:pos x="T0" y="T1"/>
                    </a:cxn>
                    <a:cxn ang="T13">
                      <a:pos x="T2" y="T3"/>
                    </a:cxn>
                    <a:cxn ang="T14">
                      <a:pos x="T4" y="T5"/>
                    </a:cxn>
                    <a:cxn ang="T15">
                      <a:pos x="T6" y="T7"/>
                    </a:cxn>
                    <a:cxn ang="T16">
                      <a:pos x="T8" y="T9"/>
                    </a:cxn>
                    <a:cxn ang="T17">
                      <a:pos x="T10" y="T11"/>
                    </a:cxn>
                  </a:cxnLst>
                  <a:rect l="T18" t="T19" r="T20" b="T21"/>
                  <a:pathLst>
                    <a:path w="256" h="686">
                      <a:moveTo>
                        <a:pt x="5" y="0"/>
                      </a:moveTo>
                      <a:lnTo>
                        <a:pt x="0" y="686"/>
                      </a:lnTo>
                      <a:lnTo>
                        <a:pt x="256" y="686"/>
                      </a:lnTo>
                      <a:lnTo>
                        <a:pt x="240" y="6"/>
                      </a:lnTo>
                      <a:lnTo>
                        <a:pt x="5"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1" name="Freeform 22"/>
                <p:cNvSpPr>
                  <a:spLocks/>
                </p:cNvSpPr>
                <p:nvPr/>
              </p:nvSpPr>
              <p:spPr bwMode="auto">
                <a:xfrm>
                  <a:off x="7324" y="2809"/>
                  <a:ext cx="136" cy="120"/>
                </a:xfrm>
                <a:custGeom>
                  <a:avLst/>
                  <a:gdLst>
                    <a:gd name="T0" fmla="*/ 0 w 410"/>
                    <a:gd name="T1" fmla="*/ 0 h 360"/>
                    <a:gd name="T2" fmla="*/ 0 w 410"/>
                    <a:gd name="T3" fmla="*/ 0 h 360"/>
                    <a:gd name="T4" fmla="*/ 0 w 410"/>
                    <a:gd name="T5" fmla="*/ 0 h 360"/>
                    <a:gd name="T6" fmla="*/ 0 w 410"/>
                    <a:gd name="T7" fmla="*/ 0 h 360"/>
                    <a:gd name="T8" fmla="*/ 0 w 410"/>
                    <a:gd name="T9" fmla="*/ 0 h 360"/>
                    <a:gd name="T10" fmla="*/ 0 w 410"/>
                    <a:gd name="T11" fmla="*/ 0 h 360"/>
                    <a:gd name="T12" fmla="*/ 0 60000 65536"/>
                    <a:gd name="T13" fmla="*/ 0 60000 65536"/>
                    <a:gd name="T14" fmla="*/ 0 60000 65536"/>
                    <a:gd name="T15" fmla="*/ 0 60000 65536"/>
                    <a:gd name="T16" fmla="*/ 0 60000 65536"/>
                    <a:gd name="T17" fmla="*/ 0 60000 65536"/>
                    <a:gd name="T18" fmla="*/ 0 w 410"/>
                    <a:gd name="T19" fmla="*/ 0 h 360"/>
                    <a:gd name="T20" fmla="*/ 410 w 41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410" h="360">
                      <a:moveTo>
                        <a:pt x="9" y="5"/>
                      </a:moveTo>
                      <a:lnTo>
                        <a:pt x="0" y="360"/>
                      </a:lnTo>
                      <a:lnTo>
                        <a:pt x="410" y="353"/>
                      </a:lnTo>
                      <a:lnTo>
                        <a:pt x="401" y="0"/>
                      </a:lnTo>
                      <a:lnTo>
                        <a:pt x="9" y="5"/>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2" name="Freeform 23"/>
                <p:cNvSpPr>
                  <a:spLocks/>
                </p:cNvSpPr>
                <p:nvPr/>
              </p:nvSpPr>
              <p:spPr bwMode="auto">
                <a:xfrm>
                  <a:off x="7096" y="2547"/>
                  <a:ext cx="588" cy="346"/>
                </a:xfrm>
                <a:custGeom>
                  <a:avLst/>
                  <a:gdLst>
                    <a:gd name="T0" fmla="*/ 0 w 1763"/>
                    <a:gd name="T1" fmla="*/ 0 h 1040"/>
                    <a:gd name="T2" fmla="*/ 0 w 1763"/>
                    <a:gd name="T3" fmla="*/ 0 h 1040"/>
                    <a:gd name="T4" fmla="*/ 0 w 1763"/>
                    <a:gd name="T5" fmla="*/ 0 h 1040"/>
                    <a:gd name="T6" fmla="*/ 0 w 1763"/>
                    <a:gd name="T7" fmla="*/ 0 h 1040"/>
                    <a:gd name="T8" fmla="*/ 0 w 1763"/>
                    <a:gd name="T9" fmla="*/ 0 h 1040"/>
                    <a:gd name="T10" fmla="*/ 0 w 1763"/>
                    <a:gd name="T11" fmla="*/ 0 h 1040"/>
                    <a:gd name="T12" fmla="*/ 0 w 1763"/>
                    <a:gd name="T13" fmla="*/ 0 h 1040"/>
                    <a:gd name="T14" fmla="*/ 0 w 1763"/>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1040"/>
                    <a:gd name="T26" fmla="*/ 1763 w 1763"/>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1040">
                      <a:moveTo>
                        <a:pt x="870" y="0"/>
                      </a:moveTo>
                      <a:lnTo>
                        <a:pt x="0" y="913"/>
                      </a:lnTo>
                      <a:lnTo>
                        <a:pt x="105" y="1028"/>
                      </a:lnTo>
                      <a:lnTo>
                        <a:pt x="898" y="204"/>
                      </a:lnTo>
                      <a:lnTo>
                        <a:pt x="1668" y="1040"/>
                      </a:lnTo>
                      <a:lnTo>
                        <a:pt x="1763" y="913"/>
                      </a:lnTo>
                      <a:lnTo>
                        <a:pt x="8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3" name="Freeform 24"/>
                <p:cNvSpPr>
                  <a:spLocks/>
                </p:cNvSpPr>
                <p:nvPr/>
              </p:nvSpPr>
              <p:spPr bwMode="auto">
                <a:xfrm>
                  <a:off x="7520" y="2635"/>
                  <a:ext cx="97" cy="163"/>
                </a:xfrm>
                <a:custGeom>
                  <a:avLst/>
                  <a:gdLst>
                    <a:gd name="T0" fmla="*/ 0 w 290"/>
                    <a:gd name="T1" fmla="*/ 0 h 488"/>
                    <a:gd name="T2" fmla="*/ 0 w 290"/>
                    <a:gd name="T3" fmla="*/ 0 h 488"/>
                    <a:gd name="T4" fmla="*/ 0 w 290"/>
                    <a:gd name="T5" fmla="*/ 0 h 488"/>
                    <a:gd name="T6" fmla="*/ 0 w 290"/>
                    <a:gd name="T7" fmla="*/ 0 h 488"/>
                    <a:gd name="T8" fmla="*/ 0 w 290"/>
                    <a:gd name="T9" fmla="*/ 0 h 488"/>
                    <a:gd name="T10" fmla="*/ 0 w 290"/>
                    <a:gd name="T11" fmla="*/ 0 h 488"/>
                    <a:gd name="T12" fmla="*/ 0 w 290"/>
                    <a:gd name="T13" fmla="*/ 0 h 488"/>
                    <a:gd name="T14" fmla="*/ 0 w 290"/>
                    <a:gd name="T15" fmla="*/ 0 h 488"/>
                    <a:gd name="T16" fmla="*/ 0 w 290"/>
                    <a:gd name="T17" fmla="*/ 0 h 488"/>
                    <a:gd name="T18" fmla="*/ 0 w 290"/>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488"/>
                    <a:gd name="T32" fmla="*/ 290 w 290"/>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488">
                      <a:moveTo>
                        <a:pt x="8" y="209"/>
                      </a:moveTo>
                      <a:lnTo>
                        <a:pt x="0" y="0"/>
                      </a:lnTo>
                      <a:lnTo>
                        <a:pt x="290" y="0"/>
                      </a:lnTo>
                      <a:lnTo>
                        <a:pt x="290" y="488"/>
                      </a:lnTo>
                      <a:lnTo>
                        <a:pt x="197" y="398"/>
                      </a:lnTo>
                      <a:lnTo>
                        <a:pt x="197" y="85"/>
                      </a:lnTo>
                      <a:lnTo>
                        <a:pt x="109" y="85"/>
                      </a:lnTo>
                      <a:lnTo>
                        <a:pt x="109" y="326"/>
                      </a:lnTo>
                      <a:lnTo>
                        <a:pt x="8"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4" name="Freeform 25"/>
                <p:cNvSpPr>
                  <a:spLocks/>
                </p:cNvSpPr>
                <p:nvPr/>
              </p:nvSpPr>
              <p:spPr bwMode="auto">
                <a:xfrm>
                  <a:off x="7316" y="2800"/>
                  <a:ext cx="156" cy="138"/>
                </a:xfrm>
                <a:custGeom>
                  <a:avLst/>
                  <a:gdLst>
                    <a:gd name="T0" fmla="*/ 0 w 466"/>
                    <a:gd name="T1" fmla="*/ 0 h 412"/>
                    <a:gd name="T2" fmla="*/ 0 w 466"/>
                    <a:gd name="T3" fmla="*/ 0 h 412"/>
                    <a:gd name="T4" fmla="*/ 0 w 466"/>
                    <a:gd name="T5" fmla="*/ 0 h 412"/>
                    <a:gd name="T6" fmla="*/ 0 w 466"/>
                    <a:gd name="T7" fmla="*/ 0 h 412"/>
                    <a:gd name="T8" fmla="*/ 0 w 466"/>
                    <a:gd name="T9" fmla="*/ 0 h 412"/>
                    <a:gd name="T10" fmla="*/ 0 w 466"/>
                    <a:gd name="T11" fmla="*/ 0 h 412"/>
                    <a:gd name="T12" fmla="*/ 0 w 466"/>
                    <a:gd name="T13" fmla="*/ 0 h 412"/>
                    <a:gd name="T14" fmla="*/ 0 w 466"/>
                    <a:gd name="T15" fmla="*/ 0 h 412"/>
                    <a:gd name="T16" fmla="*/ 0 w 466"/>
                    <a:gd name="T17" fmla="*/ 0 h 412"/>
                    <a:gd name="T18" fmla="*/ 0 w 466"/>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412"/>
                    <a:gd name="T32" fmla="*/ 466 w 466"/>
                    <a:gd name="T33" fmla="*/ 412 h 4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412">
                      <a:moveTo>
                        <a:pt x="0" y="0"/>
                      </a:moveTo>
                      <a:lnTo>
                        <a:pt x="466" y="0"/>
                      </a:lnTo>
                      <a:lnTo>
                        <a:pt x="466" y="412"/>
                      </a:lnTo>
                      <a:lnTo>
                        <a:pt x="9" y="412"/>
                      </a:lnTo>
                      <a:lnTo>
                        <a:pt x="9" y="360"/>
                      </a:lnTo>
                      <a:lnTo>
                        <a:pt x="396" y="360"/>
                      </a:lnTo>
                      <a:lnTo>
                        <a:pt x="396" y="62"/>
                      </a:lnTo>
                      <a:lnTo>
                        <a:pt x="55"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5" name="Freeform 26"/>
                <p:cNvSpPr>
                  <a:spLocks/>
                </p:cNvSpPr>
                <p:nvPr/>
              </p:nvSpPr>
              <p:spPr bwMode="auto">
                <a:xfrm>
                  <a:off x="7316" y="2800"/>
                  <a:ext cx="24" cy="137"/>
                </a:xfrm>
                <a:custGeom>
                  <a:avLst/>
                  <a:gdLst>
                    <a:gd name="T0" fmla="*/ 0 w 71"/>
                    <a:gd name="T1" fmla="*/ 0 h 411"/>
                    <a:gd name="T2" fmla="*/ 0 w 71"/>
                    <a:gd name="T3" fmla="*/ 0 h 411"/>
                    <a:gd name="T4" fmla="*/ 0 w 71"/>
                    <a:gd name="T5" fmla="*/ 0 h 411"/>
                    <a:gd name="T6" fmla="*/ 0 w 71"/>
                    <a:gd name="T7" fmla="*/ 0 h 411"/>
                    <a:gd name="T8" fmla="*/ 0 w 71"/>
                    <a:gd name="T9" fmla="*/ 0 h 411"/>
                    <a:gd name="T10" fmla="*/ 0 w 71"/>
                    <a:gd name="T11" fmla="*/ 0 h 411"/>
                    <a:gd name="T12" fmla="*/ 0 60000 65536"/>
                    <a:gd name="T13" fmla="*/ 0 60000 65536"/>
                    <a:gd name="T14" fmla="*/ 0 60000 65536"/>
                    <a:gd name="T15" fmla="*/ 0 60000 65536"/>
                    <a:gd name="T16" fmla="*/ 0 60000 65536"/>
                    <a:gd name="T17" fmla="*/ 0 60000 65536"/>
                    <a:gd name="T18" fmla="*/ 0 w 71"/>
                    <a:gd name="T19" fmla="*/ 0 h 411"/>
                    <a:gd name="T20" fmla="*/ 71 w 71"/>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71" h="411">
                      <a:moveTo>
                        <a:pt x="0" y="0"/>
                      </a:moveTo>
                      <a:lnTo>
                        <a:pt x="0" y="411"/>
                      </a:lnTo>
                      <a:lnTo>
                        <a:pt x="71" y="411"/>
                      </a:lnTo>
                      <a:lnTo>
                        <a:pt x="71"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6" name="Freeform 27"/>
                <p:cNvSpPr>
                  <a:spLocks/>
                </p:cNvSpPr>
                <p:nvPr/>
              </p:nvSpPr>
              <p:spPr bwMode="auto">
                <a:xfrm>
                  <a:off x="7324" y="2862"/>
                  <a:ext cx="140" cy="21"/>
                </a:xfrm>
                <a:custGeom>
                  <a:avLst/>
                  <a:gdLst>
                    <a:gd name="T0" fmla="*/ 0 w 420"/>
                    <a:gd name="T1" fmla="*/ 0 h 62"/>
                    <a:gd name="T2" fmla="*/ 0 w 420"/>
                    <a:gd name="T3" fmla="*/ 0 h 62"/>
                    <a:gd name="T4" fmla="*/ 0 w 420"/>
                    <a:gd name="T5" fmla="*/ 0 h 62"/>
                    <a:gd name="T6" fmla="*/ 0 w 420"/>
                    <a:gd name="T7" fmla="*/ 0 h 62"/>
                    <a:gd name="T8" fmla="*/ 0 w 420"/>
                    <a:gd name="T9" fmla="*/ 0 h 62"/>
                    <a:gd name="T10" fmla="*/ 0 w 420"/>
                    <a:gd name="T11" fmla="*/ 0 h 62"/>
                    <a:gd name="T12" fmla="*/ 0 60000 65536"/>
                    <a:gd name="T13" fmla="*/ 0 60000 65536"/>
                    <a:gd name="T14" fmla="*/ 0 60000 65536"/>
                    <a:gd name="T15" fmla="*/ 0 60000 65536"/>
                    <a:gd name="T16" fmla="*/ 0 60000 65536"/>
                    <a:gd name="T17" fmla="*/ 0 60000 65536"/>
                    <a:gd name="T18" fmla="*/ 0 w 420"/>
                    <a:gd name="T19" fmla="*/ 0 h 62"/>
                    <a:gd name="T20" fmla="*/ 420 w 42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20" h="62">
                      <a:moveTo>
                        <a:pt x="0" y="0"/>
                      </a:moveTo>
                      <a:lnTo>
                        <a:pt x="420" y="0"/>
                      </a:lnTo>
                      <a:lnTo>
                        <a:pt x="420" y="62"/>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7" name="Freeform 28"/>
                <p:cNvSpPr>
                  <a:spLocks/>
                </p:cNvSpPr>
                <p:nvPr/>
              </p:nvSpPr>
              <p:spPr bwMode="auto">
                <a:xfrm>
                  <a:off x="7382" y="2811"/>
                  <a:ext cx="21" cy="120"/>
                </a:xfrm>
                <a:custGeom>
                  <a:avLst/>
                  <a:gdLst>
                    <a:gd name="T0" fmla="*/ 0 w 62"/>
                    <a:gd name="T1" fmla="*/ 0 h 360"/>
                    <a:gd name="T2" fmla="*/ 0 w 62"/>
                    <a:gd name="T3" fmla="*/ 0 h 360"/>
                    <a:gd name="T4" fmla="*/ 0 w 62"/>
                    <a:gd name="T5" fmla="*/ 0 h 360"/>
                    <a:gd name="T6" fmla="*/ 0 w 62"/>
                    <a:gd name="T7" fmla="*/ 0 h 360"/>
                    <a:gd name="T8" fmla="*/ 0 w 62"/>
                    <a:gd name="T9" fmla="*/ 0 h 360"/>
                    <a:gd name="T10" fmla="*/ 0 w 62"/>
                    <a:gd name="T11" fmla="*/ 0 h 360"/>
                    <a:gd name="T12" fmla="*/ 0 60000 65536"/>
                    <a:gd name="T13" fmla="*/ 0 60000 65536"/>
                    <a:gd name="T14" fmla="*/ 0 60000 65536"/>
                    <a:gd name="T15" fmla="*/ 0 60000 65536"/>
                    <a:gd name="T16" fmla="*/ 0 60000 65536"/>
                    <a:gd name="T17" fmla="*/ 0 60000 65536"/>
                    <a:gd name="T18" fmla="*/ 0 w 62"/>
                    <a:gd name="T19" fmla="*/ 0 h 360"/>
                    <a:gd name="T20" fmla="*/ 62 w 62"/>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2" h="360">
                      <a:moveTo>
                        <a:pt x="0" y="0"/>
                      </a:moveTo>
                      <a:lnTo>
                        <a:pt x="0" y="360"/>
                      </a:lnTo>
                      <a:lnTo>
                        <a:pt x="62" y="360"/>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8" name="Freeform 29"/>
                <p:cNvSpPr>
                  <a:spLocks/>
                </p:cNvSpPr>
                <p:nvPr/>
              </p:nvSpPr>
              <p:spPr bwMode="auto">
                <a:xfrm>
                  <a:off x="7041" y="2810"/>
                  <a:ext cx="732" cy="522"/>
                </a:xfrm>
                <a:custGeom>
                  <a:avLst/>
                  <a:gdLst>
                    <a:gd name="T0" fmla="*/ 0 w 2196"/>
                    <a:gd name="T1" fmla="*/ 0 h 1567"/>
                    <a:gd name="T2" fmla="*/ 0 w 2196"/>
                    <a:gd name="T3" fmla="*/ 0 h 1567"/>
                    <a:gd name="T4" fmla="*/ 0 w 2196"/>
                    <a:gd name="T5" fmla="*/ 0 h 1567"/>
                    <a:gd name="T6" fmla="*/ 0 w 2196"/>
                    <a:gd name="T7" fmla="*/ 0 h 1567"/>
                    <a:gd name="T8" fmla="*/ 0 w 2196"/>
                    <a:gd name="T9" fmla="*/ 0 h 1567"/>
                    <a:gd name="T10" fmla="*/ 0 w 2196"/>
                    <a:gd name="T11" fmla="*/ 0 h 1567"/>
                    <a:gd name="T12" fmla="*/ 0 w 2196"/>
                    <a:gd name="T13" fmla="*/ 0 h 1567"/>
                    <a:gd name="T14" fmla="*/ 0 w 2196"/>
                    <a:gd name="T15" fmla="*/ 0 h 1567"/>
                    <a:gd name="T16" fmla="*/ 0 w 2196"/>
                    <a:gd name="T17" fmla="*/ 0 h 1567"/>
                    <a:gd name="T18" fmla="*/ 0 w 2196"/>
                    <a:gd name="T19" fmla="*/ 0 h 1567"/>
                    <a:gd name="T20" fmla="*/ 0 w 2196"/>
                    <a:gd name="T21" fmla="*/ 0 h 1567"/>
                    <a:gd name="T22" fmla="*/ 0 w 2196"/>
                    <a:gd name="T23" fmla="*/ 0 h 1567"/>
                    <a:gd name="T24" fmla="*/ 0 w 2196"/>
                    <a:gd name="T25" fmla="*/ 0 h 1567"/>
                    <a:gd name="T26" fmla="*/ 0 w 2196"/>
                    <a:gd name="T27" fmla="*/ 0 h 1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6"/>
                    <a:gd name="T43" fmla="*/ 0 h 1567"/>
                    <a:gd name="T44" fmla="*/ 2196 w 2196"/>
                    <a:gd name="T45" fmla="*/ 1567 h 1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6" h="1567">
                      <a:moveTo>
                        <a:pt x="344" y="142"/>
                      </a:moveTo>
                      <a:lnTo>
                        <a:pt x="344" y="1438"/>
                      </a:lnTo>
                      <a:lnTo>
                        <a:pt x="0" y="1438"/>
                      </a:lnTo>
                      <a:lnTo>
                        <a:pt x="0" y="1567"/>
                      </a:lnTo>
                      <a:lnTo>
                        <a:pt x="2196" y="1567"/>
                      </a:lnTo>
                      <a:lnTo>
                        <a:pt x="2196" y="1474"/>
                      </a:lnTo>
                      <a:lnTo>
                        <a:pt x="1795" y="1474"/>
                      </a:lnTo>
                      <a:lnTo>
                        <a:pt x="1795" y="145"/>
                      </a:lnTo>
                      <a:lnTo>
                        <a:pt x="1693" y="43"/>
                      </a:lnTo>
                      <a:lnTo>
                        <a:pt x="1693" y="1469"/>
                      </a:lnTo>
                      <a:lnTo>
                        <a:pt x="431" y="1469"/>
                      </a:lnTo>
                      <a:lnTo>
                        <a:pt x="431" y="0"/>
                      </a:lnTo>
                      <a:lnTo>
                        <a:pt x="34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9" name="Freeform 30"/>
                <p:cNvSpPr>
                  <a:spLocks/>
                </p:cNvSpPr>
                <p:nvPr/>
              </p:nvSpPr>
              <p:spPr bwMode="auto">
                <a:xfrm>
                  <a:off x="7335" y="3081"/>
                  <a:ext cx="109" cy="242"/>
                </a:xfrm>
                <a:custGeom>
                  <a:avLst/>
                  <a:gdLst>
                    <a:gd name="T0" fmla="*/ 0 w 329"/>
                    <a:gd name="T1" fmla="*/ 0 h 725"/>
                    <a:gd name="T2" fmla="*/ 0 w 329"/>
                    <a:gd name="T3" fmla="*/ 0 h 725"/>
                    <a:gd name="T4" fmla="*/ 0 w 329"/>
                    <a:gd name="T5" fmla="*/ 0 h 725"/>
                    <a:gd name="T6" fmla="*/ 0 w 329"/>
                    <a:gd name="T7" fmla="*/ 0 h 725"/>
                    <a:gd name="T8" fmla="*/ 0 w 329"/>
                    <a:gd name="T9" fmla="*/ 0 h 725"/>
                    <a:gd name="T10" fmla="*/ 0 w 329"/>
                    <a:gd name="T11" fmla="*/ 0 h 725"/>
                    <a:gd name="T12" fmla="*/ 0 w 329"/>
                    <a:gd name="T13" fmla="*/ 0 h 725"/>
                    <a:gd name="T14" fmla="*/ 0 w 329"/>
                    <a:gd name="T15" fmla="*/ 0 h 725"/>
                    <a:gd name="T16" fmla="*/ 0 w 329"/>
                    <a:gd name="T17" fmla="*/ 0 h 725"/>
                    <a:gd name="T18" fmla="*/ 0 w 329"/>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725"/>
                    <a:gd name="T32" fmla="*/ 329 w 329"/>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725">
                      <a:moveTo>
                        <a:pt x="0" y="5"/>
                      </a:moveTo>
                      <a:lnTo>
                        <a:pt x="0" y="725"/>
                      </a:lnTo>
                      <a:lnTo>
                        <a:pt x="82" y="725"/>
                      </a:lnTo>
                      <a:lnTo>
                        <a:pt x="82" y="83"/>
                      </a:lnTo>
                      <a:lnTo>
                        <a:pt x="247" y="83"/>
                      </a:lnTo>
                      <a:lnTo>
                        <a:pt x="247" y="709"/>
                      </a:lnTo>
                      <a:lnTo>
                        <a:pt x="329" y="709"/>
                      </a:lnTo>
                      <a:lnTo>
                        <a:pt x="32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20" name="Freeform 31"/>
                <p:cNvSpPr>
                  <a:spLocks/>
                </p:cNvSpPr>
                <p:nvPr/>
              </p:nvSpPr>
              <p:spPr bwMode="auto">
                <a:xfrm>
                  <a:off x="7557" y="2525"/>
                  <a:ext cx="296" cy="120"/>
                </a:xfrm>
                <a:custGeom>
                  <a:avLst/>
                  <a:gdLst>
                    <a:gd name="T0" fmla="*/ 0 w 889"/>
                    <a:gd name="T1" fmla="*/ 0 h 360"/>
                    <a:gd name="T2" fmla="*/ 0 w 889"/>
                    <a:gd name="T3" fmla="*/ 0 h 360"/>
                    <a:gd name="T4" fmla="*/ 0 w 889"/>
                    <a:gd name="T5" fmla="*/ 0 h 360"/>
                    <a:gd name="T6" fmla="*/ 0 w 889"/>
                    <a:gd name="T7" fmla="*/ 0 h 360"/>
                    <a:gd name="T8" fmla="*/ 0 w 889"/>
                    <a:gd name="T9" fmla="*/ 0 h 360"/>
                    <a:gd name="T10" fmla="*/ 0 w 889"/>
                    <a:gd name="T11" fmla="*/ 0 h 360"/>
                    <a:gd name="T12" fmla="*/ 0 w 889"/>
                    <a:gd name="T13" fmla="*/ 0 h 360"/>
                    <a:gd name="T14" fmla="*/ 0 w 889"/>
                    <a:gd name="T15" fmla="*/ 0 h 360"/>
                    <a:gd name="T16" fmla="*/ 0 w 889"/>
                    <a:gd name="T17" fmla="*/ 0 h 360"/>
                    <a:gd name="T18" fmla="*/ 0 w 889"/>
                    <a:gd name="T19" fmla="*/ 0 h 360"/>
                    <a:gd name="T20" fmla="*/ 0 w 889"/>
                    <a:gd name="T21" fmla="*/ 0 h 360"/>
                    <a:gd name="T22" fmla="*/ 0 w 889"/>
                    <a:gd name="T23" fmla="*/ 0 h 360"/>
                    <a:gd name="T24" fmla="*/ 0 w 889"/>
                    <a:gd name="T25" fmla="*/ 0 h 360"/>
                    <a:gd name="T26" fmla="*/ 0 w 889"/>
                    <a:gd name="T27" fmla="*/ 0 h 360"/>
                    <a:gd name="T28" fmla="*/ 0 w 889"/>
                    <a:gd name="T29" fmla="*/ 0 h 360"/>
                    <a:gd name="T30" fmla="*/ 0 w 889"/>
                    <a:gd name="T31" fmla="*/ 0 h 360"/>
                    <a:gd name="T32" fmla="*/ 0 w 889"/>
                    <a:gd name="T33" fmla="*/ 0 h 360"/>
                    <a:gd name="T34" fmla="*/ 0 w 889"/>
                    <a:gd name="T35" fmla="*/ 0 h 360"/>
                    <a:gd name="T36" fmla="*/ 0 w 889"/>
                    <a:gd name="T37" fmla="*/ 0 h 360"/>
                    <a:gd name="T38" fmla="*/ 0 w 889"/>
                    <a:gd name="T39" fmla="*/ 0 h 360"/>
                    <a:gd name="T40" fmla="*/ 0 w 889"/>
                    <a:gd name="T41" fmla="*/ 0 h 360"/>
                    <a:gd name="T42" fmla="*/ 0 w 889"/>
                    <a:gd name="T43" fmla="*/ 0 h 360"/>
                    <a:gd name="T44" fmla="*/ 0 w 889"/>
                    <a:gd name="T45" fmla="*/ 0 h 360"/>
                    <a:gd name="T46" fmla="*/ 0 w 889"/>
                    <a:gd name="T47" fmla="*/ 0 h 360"/>
                    <a:gd name="T48" fmla="*/ 0 w 889"/>
                    <a:gd name="T49" fmla="*/ 0 h 360"/>
                    <a:gd name="T50" fmla="*/ 0 w 889"/>
                    <a:gd name="T51" fmla="*/ 0 h 360"/>
                    <a:gd name="T52" fmla="*/ 0 w 889"/>
                    <a:gd name="T53" fmla="*/ 0 h 360"/>
                    <a:gd name="T54" fmla="*/ 0 w 889"/>
                    <a:gd name="T55" fmla="*/ 0 h 360"/>
                    <a:gd name="T56" fmla="*/ 0 w 889"/>
                    <a:gd name="T57" fmla="*/ 0 h 360"/>
                    <a:gd name="T58" fmla="*/ 0 w 889"/>
                    <a:gd name="T59" fmla="*/ 0 h 360"/>
                    <a:gd name="T60" fmla="*/ 0 w 889"/>
                    <a:gd name="T61" fmla="*/ 0 h 360"/>
                    <a:gd name="T62" fmla="*/ 0 w 889"/>
                    <a:gd name="T63" fmla="*/ 0 h 360"/>
                    <a:gd name="T64" fmla="*/ 0 w 889"/>
                    <a:gd name="T65" fmla="*/ 0 h 360"/>
                    <a:gd name="T66" fmla="*/ 0 w 889"/>
                    <a:gd name="T67" fmla="*/ 0 h 360"/>
                    <a:gd name="T68" fmla="*/ 0 w 889"/>
                    <a:gd name="T69" fmla="*/ 0 h 360"/>
                    <a:gd name="T70" fmla="*/ 0 w 889"/>
                    <a:gd name="T71" fmla="*/ 0 h 360"/>
                    <a:gd name="T72" fmla="*/ 0 w 889"/>
                    <a:gd name="T73" fmla="*/ 0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9"/>
                    <a:gd name="T112" fmla="*/ 0 h 360"/>
                    <a:gd name="T113" fmla="*/ 889 w 889"/>
                    <a:gd name="T114" fmla="*/ 360 h 3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9" h="360">
                      <a:moveTo>
                        <a:pt x="0" y="353"/>
                      </a:moveTo>
                      <a:lnTo>
                        <a:pt x="10" y="244"/>
                      </a:lnTo>
                      <a:lnTo>
                        <a:pt x="56" y="154"/>
                      </a:lnTo>
                      <a:lnTo>
                        <a:pt x="134" y="54"/>
                      </a:lnTo>
                      <a:lnTo>
                        <a:pt x="212" y="12"/>
                      </a:lnTo>
                      <a:lnTo>
                        <a:pt x="312" y="0"/>
                      </a:lnTo>
                      <a:lnTo>
                        <a:pt x="358" y="38"/>
                      </a:lnTo>
                      <a:lnTo>
                        <a:pt x="374" y="126"/>
                      </a:lnTo>
                      <a:lnTo>
                        <a:pt x="444" y="46"/>
                      </a:lnTo>
                      <a:lnTo>
                        <a:pt x="514" y="31"/>
                      </a:lnTo>
                      <a:lnTo>
                        <a:pt x="588" y="54"/>
                      </a:lnTo>
                      <a:lnTo>
                        <a:pt x="630" y="97"/>
                      </a:lnTo>
                      <a:lnTo>
                        <a:pt x="699" y="34"/>
                      </a:lnTo>
                      <a:lnTo>
                        <a:pt x="769" y="19"/>
                      </a:lnTo>
                      <a:lnTo>
                        <a:pt x="844" y="46"/>
                      </a:lnTo>
                      <a:lnTo>
                        <a:pt x="882" y="126"/>
                      </a:lnTo>
                      <a:lnTo>
                        <a:pt x="889" y="216"/>
                      </a:lnTo>
                      <a:lnTo>
                        <a:pt x="859" y="282"/>
                      </a:lnTo>
                      <a:lnTo>
                        <a:pt x="785" y="251"/>
                      </a:lnTo>
                      <a:lnTo>
                        <a:pt x="785" y="188"/>
                      </a:lnTo>
                      <a:lnTo>
                        <a:pt x="766" y="119"/>
                      </a:lnTo>
                      <a:lnTo>
                        <a:pt x="711" y="109"/>
                      </a:lnTo>
                      <a:lnTo>
                        <a:pt x="633" y="161"/>
                      </a:lnTo>
                      <a:lnTo>
                        <a:pt x="594" y="266"/>
                      </a:lnTo>
                      <a:lnTo>
                        <a:pt x="502" y="232"/>
                      </a:lnTo>
                      <a:lnTo>
                        <a:pt x="514" y="122"/>
                      </a:lnTo>
                      <a:lnTo>
                        <a:pt x="436" y="145"/>
                      </a:lnTo>
                      <a:lnTo>
                        <a:pt x="378" y="220"/>
                      </a:lnTo>
                      <a:lnTo>
                        <a:pt x="347" y="301"/>
                      </a:lnTo>
                      <a:lnTo>
                        <a:pt x="274" y="282"/>
                      </a:lnTo>
                      <a:lnTo>
                        <a:pt x="271" y="181"/>
                      </a:lnTo>
                      <a:lnTo>
                        <a:pt x="243" y="100"/>
                      </a:lnTo>
                      <a:lnTo>
                        <a:pt x="174" y="126"/>
                      </a:lnTo>
                      <a:lnTo>
                        <a:pt x="111" y="197"/>
                      </a:lnTo>
                      <a:lnTo>
                        <a:pt x="80" y="360"/>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sp>
        <p:nvSpPr>
          <p:cNvPr id="2" name="TextBox 1"/>
          <p:cNvSpPr txBox="1"/>
          <p:nvPr/>
        </p:nvSpPr>
        <p:spPr>
          <a:xfrm>
            <a:off x="7976263" y="4900747"/>
            <a:ext cx="3104349"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TRANSITION PLANNING</a:t>
            </a:r>
          </a:p>
        </p:txBody>
      </p:sp>
    </p:spTree>
    <p:extLst>
      <p:ext uri="{BB962C8B-B14F-4D97-AF65-F5344CB8AC3E}">
        <p14:creationId xmlns:p14="http://schemas.microsoft.com/office/powerpoint/2010/main" val="2797008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057" y="276225"/>
            <a:ext cx="11542143" cy="6305550"/>
          </a:xfrm>
          <a:prstGeom prst="rect">
            <a:avLst/>
          </a:prstGeom>
        </p:spPr>
      </p:pic>
    </p:spTree>
    <p:extLst>
      <p:ext uri="{BB962C8B-B14F-4D97-AF65-F5344CB8AC3E}">
        <p14:creationId xmlns:p14="http://schemas.microsoft.com/office/powerpoint/2010/main" val="199633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537" y="404812"/>
            <a:ext cx="11519209" cy="6048375"/>
          </a:xfrm>
          <a:prstGeom prst="rect">
            <a:avLst/>
          </a:prstGeom>
        </p:spPr>
      </p:pic>
    </p:spTree>
    <p:extLst>
      <p:ext uri="{BB962C8B-B14F-4D97-AF65-F5344CB8AC3E}">
        <p14:creationId xmlns:p14="http://schemas.microsoft.com/office/powerpoint/2010/main" val="83528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For Further ABLE Related Questions Contact</a:t>
            </a:r>
          </a:p>
        </p:txBody>
      </p:sp>
      <p:sp>
        <p:nvSpPr>
          <p:cNvPr id="3" name="Content Placeholder 2"/>
          <p:cNvSpPr>
            <a:spLocks noGrp="1"/>
          </p:cNvSpPr>
          <p:nvPr>
            <p:ph idx="1"/>
          </p:nvPr>
        </p:nvSpPr>
        <p:spPr/>
        <p:txBody>
          <a:bodyPr/>
          <a:lstStyle/>
          <a:p>
            <a:pPr marL="0" indent="0" algn="ctr">
              <a:buNone/>
            </a:pPr>
            <a:r>
              <a:rPr lang="en-US" b="1" dirty="0"/>
              <a:t>Chris Rodriguez</a:t>
            </a:r>
          </a:p>
          <a:p>
            <a:pPr marL="0" indent="0" algn="ctr">
              <a:buNone/>
            </a:pPr>
            <a:r>
              <a:rPr lang="en-US" b="1" dirty="0"/>
              <a:t>Senior Public Policy Advisor</a:t>
            </a:r>
          </a:p>
          <a:p>
            <a:pPr marL="0" indent="0" algn="ctr">
              <a:buNone/>
            </a:pPr>
            <a:r>
              <a:rPr lang="en-US" b="1" dirty="0"/>
              <a:t>National Disability Institute</a:t>
            </a:r>
          </a:p>
          <a:p>
            <a:pPr marL="0" indent="0" algn="ctr">
              <a:buNone/>
            </a:pPr>
            <a:r>
              <a:rPr lang="en-US" b="1" dirty="0">
                <a:hlinkClick r:id="rId2"/>
              </a:rPr>
              <a:t>crodriguez@ndi-inc.org</a:t>
            </a:r>
            <a:endParaRPr lang="en-US" b="1" dirty="0"/>
          </a:p>
          <a:p>
            <a:pPr marL="0" indent="0" algn="ctr">
              <a:buNone/>
            </a:pPr>
            <a:r>
              <a:rPr lang="en-US" b="1" dirty="0">
                <a:hlinkClick r:id="rId3"/>
              </a:rPr>
              <a:t>www.ablenrc.org</a:t>
            </a:r>
            <a:endParaRPr lang="en-US" b="1" dirty="0"/>
          </a:p>
          <a:p>
            <a:pPr marL="0" indent="0" algn="ctr">
              <a:buNone/>
            </a:pPr>
            <a:endParaRPr lang="en-US" dirty="0"/>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Slide </a:t>
            </a:r>
            <a:fld id="{0E6415AF-7ABF-7D43-B3C3-392F5AD3F563}" type="slidenum">
              <a:rPr kumimoji="0" lang="en-US" sz="1800" b="0" i="0" u="none" strike="noStrike" kern="0" cap="none" spc="0" normalizeH="0" baseline="0" noProof="0" smtClean="0">
                <a:ln>
                  <a:noFill/>
                </a:ln>
                <a:solidFill>
                  <a:prstClr val="white"/>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white"/>
              </a:solidFill>
              <a:effectLst/>
              <a:uLnTx/>
              <a:uFillTx/>
            </a:endParaRPr>
          </a:p>
        </p:txBody>
      </p:sp>
      <p:pic>
        <p:nvPicPr>
          <p:cNvPr id="5" name="Picture 4"/>
          <p:cNvPicPr>
            <a:picLocks noChangeAspect="1"/>
          </p:cNvPicPr>
          <p:nvPr/>
        </p:nvPicPr>
        <p:blipFill>
          <a:blip r:embed="rId4"/>
          <a:stretch>
            <a:fillRect/>
          </a:stretch>
        </p:blipFill>
        <p:spPr>
          <a:xfrm>
            <a:off x="357107" y="3737886"/>
            <a:ext cx="1905000" cy="2105025"/>
          </a:xfrm>
          <a:prstGeom prst="rect">
            <a:avLst/>
          </a:prstGeom>
        </p:spPr>
      </p:pic>
    </p:spTree>
    <p:extLst>
      <p:ext uri="{BB962C8B-B14F-4D97-AF65-F5344CB8AC3E}">
        <p14:creationId xmlns:p14="http://schemas.microsoft.com/office/powerpoint/2010/main" val="364774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r>
              <a:rPr lang="en-US">
                <a:solidFill>
                  <a:prstClr val="white"/>
                </a:solidFill>
              </a:rPr>
              <a:t>Slide </a:t>
            </a:r>
            <a:fld id="{0E6415AF-7ABF-7D43-B3C3-392F5AD3F563}" type="slidenum">
              <a:rPr lang="en-US" smtClean="0">
                <a:solidFill>
                  <a:prstClr val="white"/>
                </a:solidFill>
              </a:rPr>
              <a:pPr algn="ctr"/>
              <a:t>33</a:t>
            </a:fld>
            <a:endParaRPr lang="en-US" dirty="0">
              <a:solidFill>
                <a:prstClr val="white"/>
              </a:solidFill>
            </a:endParaRPr>
          </a:p>
        </p:txBody>
      </p:sp>
      <p:pic>
        <p:nvPicPr>
          <p:cNvPr id="3" name="Picture 2"/>
          <p:cNvPicPr>
            <a:picLocks noChangeAspect="1"/>
          </p:cNvPicPr>
          <p:nvPr/>
        </p:nvPicPr>
        <p:blipFill>
          <a:blip r:embed="rId2"/>
          <a:stretch>
            <a:fillRect/>
          </a:stretch>
        </p:blipFill>
        <p:spPr>
          <a:xfrm>
            <a:off x="148091" y="65680"/>
            <a:ext cx="8342722" cy="6792320"/>
          </a:xfrm>
          <a:prstGeom prst="rect">
            <a:avLst/>
          </a:prstGeom>
          <a:ln w="57150">
            <a:noFill/>
          </a:ln>
        </p:spPr>
      </p:pic>
      <p:sp>
        <p:nvSpPr>
          <p:cNvPr id="4" name="TextBox 3"/>
          <p:cNvSpPr txBox="1"/>
          <p:nvPr/>
        </p:nvSpPr>
        <p:spPr>
          <a:xfrm>
            <a:off x="1658983" y="281035"/>
            <a:ext cx="6831830" cy="646331"/>
          </a:xfrm>
          <a:prstGeom prst="rect">
            <a:avLst/>
          </a:prstGeom>
          <a:noFill/>
        </p:spPr>
        <p:txBody>
          <a:bodyPr wrap="square" rtlCol="0">
            <a:spAutoFit/>
          </a:bodyPr>
          <a:lstStyle/>
          <a:p>
            <a:r>
              <a:rPr lang="en-US" b="1" dirty="0">
                <a:solidFill>
                  <a:srgbClr val="008000"/>
                </a:solidFill>
              </a:rPr>
              <a:t>WEBINAR: ABLE Funds: Understanding the Investment Side of ABLE</a:t>
            </a:r>
          </a:p>
          <a:p>
            <a:r>
              <a:rPr lang="en-US" b="1" dirty="0">
                <a:solidFill>
                  <a:srgbClr val="008000"/>
                </a:solidFill>
              </a:rPr>
              <a:t>Tuesday, November 15, 2016 - 11:00 - 12:30 PM PST</a:t>
            </a:r>
          </a:p>
        </p:txBody>
      </p:sp>
      <p:sp>
        <p:nvSpPr>
          <p:cNvPr id="6" name="Rectangle 5"/>
          <p:cNvSpPr/>
          <p:nvPr/>
        </p:nvSpPr>
        <p:spPr>
          <a:xfrm>
            <a:off x="5619458" y="5341838"/>
            <a:ext cx="6096000" cy="646331"/>
          </a:xfrm>
          <a:prstGeom prst="rect">
            <a:avLst/>
          </a:prstGeom>
          <a:ln>
            <a:solidFill>
              <a:schemeClr val="bg1"/>
            </a:solidFill>
          </a:ln>
        </p:spPr>
        <p:txBody>
          <a:bodyPr>
            <a:spAutoFit/>
          </a:bodyPr>
          <a:lstStyle/>
          <a:p>
            <a:r>
              <a:rPr lang="en-US" b="1" dirty="0">
                <a:solidFill>
                  <a:srgbClr val="007FFF"/>
                </a:solidFill>
                <a:latin typeface="Helvetica" panose="020B0604020202020204" pitchFamily="34" charset="0"/>
                <a:ea typeface="Calibri" panose="020F0502020204030204" pitchFamily="34" charset="0"/>
                <a:hlinkClick r:id="rId3"/>
              </a:rPr>
              <a:t>https://ndiwebinars.webex.com/ndiwebinars/onstage/g.php?MTID=ee1881959a382b48ffa99328bb8e349944</a:t>
            </a:r>
            <a:endParaRPr lang="en-US" dirty="0"/>
          </a:p>
        </p:txBody>
      </p:sp>
      <p:pic>
        <p:nvPicPr>
          <p:cNvPr id="7" name="Picture 6"/>
          <p:cNvPicPr>
            <a:picLocks noChangeAspect="1"/>
          </p:cNvPicPr>
          <p:nvPr/>
        </p:nvPicPr>
        <p:blipFill>
          <a:blip r:embed="rId4"/>
          <a:stretch>
            <a:fillRect/>
          </a:stretch>
        </p:blipFill>
        <p:spPr>
          <a:xfrm>
            <a:off x="5293920" y="4050490"/>
            <a:ext cx="6421538" cy="1067849"/>
          </a:xfrm>
          <a:prstGeom prst="rect">
            <a:avLst/>
          </a:prstGeom>
        </p:spPr>
      </p:pic>
    </p:spTree>
    <p:extLst>
      <p:ext uri="{BB962C8B-B14F-4D97-AF65-F5344CB8AC3E}">
        <p14:creationId xmlns:p14="http://schemas.microsoft.com/office/powerpoint/2010/main" val="3050174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9900"/>
                </a:solidFill>
                <a:latin typeface="Arial "/>
              </a:rPr>
              <a:t>Pending Federal Legislation to Amend the ABLE Act </a:t>
            </a:r>
            <a:r>
              <a:rPr lang="en-US" sz="3100" b="1" dirty="0">
                <a:solidFill>
                  <a:schemeClr val="tx1"/>
                </a:solidFill>
                <a:latin typeface="Arial "/>
              </a:rPr>
              <a:t>*Updated 6-9-16</a:t>
            </a:r>
          </a:p>
        </p:txBody>
      </p:sp>
      <p:sp>
        <p:nvSpPr>
          <p:cNvPr id="3" name="Content Placeholder 2"/>
          <p:cNvSpPr>
            <a:spLocks noGrp="1"/>
          </p:cNvSpPr>
          <p:nvPr>
            <p:ph idx="1"/>
          </p:nvPr>
        </p:nvSpPr>
        <p:spPr>
          <a:xfrm>
            <a:off x="633046" y="2162076"/>
            <a:ext cx="10902462" cy="4344232"/>
          </a:xfrm>
        </p:spPr>
        <p:txBody>
          <a:bodyPr>
            <a:normAutofit fontScale="92500"/>
          </a:bodyPr>
          <a:lstStyle/>
          <a:p>
            <a:pPr marL="0" indent="0">
              <a:buNone/>
            </a:pPr>
            <a:endParaRPr lang="en-US" dirty="0"/>
          </a:p>
          <a:p>
            <a:r>
              <a:rPr lang="en-US" b="1" dirty="0">
                <a:solidFill>
                  <a:srgbClr val="0000FF"/>
                </a:solidFill>
                <a:latin typeface="Arial "/>
              </a:rPr>
              <a:t>The ABLE to Work Act (HR 4795/S 2702), would allow ABLE beneficiaries that work and earn income to above the current annual maximum contribution of $14,000 annually; </a:t>
            </a:r>
            <a:r>
              <a:rPr lang="en-US" b="1" dirty="0">
                <a:solidFill>
                  <a:srgbClr val="009900"/>
                </a:solidFill>
                <a:latin typeface="Arial "/>
              </a:rPr>
              <a:t>(potentially increasing allowable annual contributions to $25,770, if not participating in employer’s retirement plan, ex: 401k)</a:t>
            </a:r>
            <a:endParaRPr lang="en-US" b="1" dirty="0">
              <a:solidFill>
                <a:srgbClr val="0000FF"/>
              </a:solidFill>
              <a:latin typeface="Arial "/>
            </a:endParaRPr>
          </a:p>
          <a:p>
            <a:r>
              <a:rPr lang="en-US" b="1" dirty="0">
                <a:solidFill>
                  <a:schemeClr val="tx1"/>
                </a:solidFill>
                <a:latin typeface="Arial "/>
              </a:rPr>
              <a:t>The ABLE Financial Planning Act (HR 4794/ S 2703), would allow ABLE beneficiaries to roll over a current college savings 529 account to become a 529 ABLE accounts up to the annual maximum contribution; and</a:t>
            </a:r>
          </a:p>
          <a:p>
            <a:r>
              <a:rPr lang="en-US" b="1" dirty="0">
                <a:solidFill>
                  <a:srgbClr val="009900"/>
                </a:solidFill>
                <a:latin typeface="Arial "/>
              </a:rPr>
              <a:t>The ABLE Age Adjustment Act (HR 4813/ S 2704), would adjust the required age of onset for establishing an ABLE account to be 46 or younger; the current age limit is 26. </a:t>
            </a:r>
            <a:endParaRPr lang="en-US" dirty="0"/>
          </a:p>
        </p:txBody>
      </p:sp>
    </p:spTree>
    <p:extLst>
      <p:ext uri="{BB962C8B-B14F-4D97-AF65-F5344CB8AC3E}">
        <p14:creationId xmlns:p14="http://schemas.microsoft.com/office/powerpoint/2010/main" val="2007716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16" y="0"/>
            <a:ext cx="7029637" cy="6858000"/>
          </a:xfrm>
          <a:prstGeom prst="rect">
            <a:avLst/>
          </a:prstGeom>
        </p:spPr>
      </p:pic>
      <p:sp>
        <p:nvSpPr>
          <p:cNvPr id="3" name="Rectangle 2"/>
          <p:cNvSpPr/>
          <p:nvPr/>
        </p:nvSpPr>
        <p:spPr>
          <a:xfrm>
            <a:off x="7207253" y="2733197"/>
            <a:ext cx="4984747" cy="461665"/>
          </a:xfrm>
          <a:prstGeom prst="rect">
            <a:avLst/>
          </a:prstGeom>
          <a:solidFill>
            <a:schemeClr val="bg1"/>
          </a:solidFill>
          <a:ln w="28575">
            <a:solidFill>
              <a:srgbClr val="FF0000"/>
            </a:solidFill>
          </a:ln>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http://www.treasurer.ca.gov/able/</a:t>
            </a:r>
          </a:p>
        </p:txBody>
      </p:sp>
      <p:sp>
        <p:nvSpPr>
          <p:cNvPr id="4" name="TextBox 3"/>
          <p:cNvSpPr txBox="1"/>
          <p:nvPr/>
        </p:nvSpPr>
        <p:spPr>
          <a:xfrm>
            <a:off x="8110079" y="3712318"/>
            <a:ext cx="3499329" cy="1077218"/>
          </a:xfrm>
          <a:prstGeom prst="rect">
            <a:avLst/>
          </a:prstGeom>
          <a:noFill/>
          <a:ln w="57150">
            <a:solidFill>
              <a:schemeClr val="tx1"/>
            </a:solidFill>
          </a:ln>
        </p:spPr>
        <p:txBody>
          <a:bodyPr wrap="square" rtlCol="0">
            <a:spAutoFit/>
          </a:bodyPr>
          <a:lstStyle/>
          <a:p>
            <a:r>
              <a:rPr lang="en-US" sz="3200" dirty="0">
                <a:latin typeface="Arial "/>
              </a:rPr>
              <a:t>Join the CalABLE </a:t>
            </a:r>
          </a:p>
          <a:p>
            <a:r>
              <a:rPr lang="en-US" sz="3200" dirty="0">
                <a:latin typeface="Arial "/>
              </a:rPr>
              <a:t>      Mailing List</a:t>
            </a:r>
          </a:p>
        </p:txBody>
      </p:sp>
    </p:spTree>
    <p:extLst>
      <p:ext uri="{BB962C8B-B14F-4D97-AF65-F5344CB8AC3E}">
        <p14:creationId xmlns:p14="http://schemas.microsoft.com/office/powerpoint/2010/main" val="272455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008000"/>
                </a:solidFill>
                <a:latin typeface="Arial "/>
              </a:rPr>
              <a:t>CalABLE</a:t>
            </a:r>
          </a:p>
        </p:txBody>
      </p:sp>
      <p:sp>
        <p:nvSpPr>
          <p:cNvPr id="3" name="Content Placeholder 2"/>
          <p:cNvSpPr>
            <a:spLocks noGrp="1"/>
          </p:cNvSpPr>
          <p:nvPr>
            <p:ph idx="1"/>
          </p:nvPr>
        </p:nvSpPr>
        <p:spPr>
          <a:xfrm>
            <a:off x="1006997" y="2556931"/>
            <a:ext cx="10417216" cy="3936465"/>
          </a:xfrm>
        </p:spPr>
        <p:txBody>
          <a:bodyPr>
            <a:noAutofit/>
          </a:bodyPr>
          <a:lstStyle/>
          <a:p>
            <a:r>
              <a:rPr lang="en-US" sz="2800" dirty="0">
                <a:latin typeface="Arial "/>
              </a:rPr>
              <a:t>The CalABLE program will open up life-improving opportunities for people with disabilities and their families. Contributions to an ABLE account, currently limited to $14,000 per year, can be made by family, friends, or the beneficiary themselves. The account’s earnings are allowed to accumulate tax-free, and the withdrawals, provided they are applied to qualifying disability expenses, are tax-free. We hope to make ABLE accounts available by summer 2017.</a:t>
            </a:r>
            <a:br>
              <a:rPr lang="en-US" sz="2800" dirty="0">
                <a:latin typeface="Arial "/>
              </a:rPr>
            </a:br>
            <a:r>
              <a:rPr lang="en-US" sz="2800" dirty="0"/>
              <a:t/>
            </a:r>
            <a:br>
              <a:rPr lang="en-US" sz="2800" dirty="0"/>
            </a:br>
            <a:endParaRPr lang="en-US" sz="2800" dirty="0"/>
          </a:p>
        </p:txBody>
      </p:sp>
    </p:spTree>
    <p:extLst>
      <p:ext uri="{BB962C8B-B14F-4D97-AF65-F5344CB8AC3E}">
        <p14:creationId xmlns:p14="http://schemas.microsoft.com/office/powerpoint/2010/main" val="258513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7257" y="0"/>
            <a:ext cx="6557554" cy="6858000"/>
          </a:xfrm>
          <a:prstGeom prst="rect">
            <a:avLst/>
          </a:prstGeom>
        </p:spPr>
      </p:pic>
    </p:spTree>
    <p:extLst>
      <p:ext uri="{BB962C8B-B14F-4D97-AF65-F5344CB8AC3E}">
        <p14:creationId xmlns:p14="http://schemas.microsoft.com/office/powerpoint/2010/main" val="1509736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8651"/>
            <a:ext cx="12192000" cy="5457824"/>
          </a:xfrm>
          <a:prstGeom prst="rect">
            <a:avLst/>
          </a:prstGeom>
        </p:spPr>
      </p:pic>
    </p:spTree>
    <p:extLst>
      <p:ext uri="{BB962C8B-B14F-4D97-AF65-F5344CB8AC3E}">
        <p14:creationId xmlns:p14="http://schemas.microsoft.com/office/powerpoint/2010/main" val="852600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17630"/>
            <a:ext cx="12192000" cy="5511719"/>
          </a:xfrm>
          <a:prstGeom prst="rect">
            <a:avLst/>
          </a:prstGeom>
        </p:spPr>
      </p:pic>
    </p:spTree>
    <p:extLst>
      <p:ext uri="{BB962C8B-B14F-4D97-AF65-F5344CB8AC3E}">
        <p14:creationId xmlns:p14="http://schemas.microsoft.com/office/powerpoint/2010/main" val="368921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36" y="326525"/>
            <a:ext cx="9601196" cy="1303867"/>
          </a:xfrm>
        </p:spPr>
        <p:txBody>
          <a:bodyPr/>
          <a:lstStyle/>
          <a:p>
            <a:r>
              <a:rPr lang="en-US" dirty="0">
                <a:latin typeface="Arial" panose="020B0604020202020204" pitchFamily="34" charset="0"/>
                <a:cs typeface="Arial" panose="020B0604020202020204" pitchFamily="34" charset="0"/>
              </a:rPr>
              <a:t>GoToWebinar Procedures</a:t>
            </a:r>
          </a:p>
        </p:txBody>
      </p:sp>
      <p:pic>
        <p:nvPicPr>
          <p:cNvPr id="4" name="Content Placeholder 3" descr="C:\Users\linda\AppData\Local\Microsoft\Windows\INetCacheContent.Word\image001-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7770" y="1381705"/>
            <a:ext cx="3933645" cy="4865298"/>
          </a:xfrm>
          <a:prstGeom prst="rect">
            <a:avLst/>
          </a:prstGeom>
          <a:noFill/>
          <a:ln>
            <a:noFill/>
          </a:ln>
        </p:spPr>
      </p:pic>
      <p:sp>
        <p:nvSpPr>
          <p:cNvPr id="5" name="Rectangle 4"/>
          <p:cNvSpPr/>
          <p:nvPr/>
        </p:nvSpPr>
        <p:spPr>
          <a:xfrm>
            <a:off x="5676181" y="1787110"/>
            <a:ext cx="6096000" cy="3518912"/>
          </a:xfrm>
          <a:prstGeom prst="rect">
            <a:avLst/>
          </a:prstGeom>
        </p:spPr>
        <p:txBody>
          <a:bodyPr>
            <a:spAutoFit/>
          </a:bodyPr>
          <a:lstStyle/>
          <a:p>
            <a:pPr marL="333375"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TO USE YOUR COMPUTER'S AUDIO:</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When the webinar begins, you will be connected to audio using your computer's microphone and speakers (VoIP). A headset is recommended.</a:t>
            </a:r>
            <a:endParaRPr lang="en-US" sz="3200" dirty="0">
              <a:latin typeface="Helvetica" panose="020B0604020202020204" pitchFamily="34" charset="0"/>
              <a:ea typeface="Calibri" panose="020F0502020204030204" pitchFamily="34" charset="0"/>
              <a:cs typeface="Times New Roman" panose="02020603050405020304" pitchFamily="18" charset="0"/>
            </a:endParaRPr>
          </a:p>
          <a:p>
            <a:pPr marL="952500"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--OR--</a:t>
            </a:r>
            <a:endParaRPr lang="en-US" sz="3200" dirty="0">
              <a:latin typeface="Helvetica" panose="020B0604020202020204" pitchFamily="34" charset="0"/>
              <a:ea typeface="Calibri" panose="020F0502020204030204" pitchFamily="34" charset="0"/>
              <a:cs typeface="Times New Roman" panose="02020603050405020304" pitchFamily="18" charset="0"/>
            </a:endParaRPr>
          </a:p>
          <a:p>
            <a:pPr marL="333375"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TO USE YOUR TELEPHONE:</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If you prefer to use your phone, you must select "Use Telephone" after joining the webinar and call in using the numbers below.</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United States: +1 (415) 655-0060 </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Access Code: 725-655-250</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Audio PIN: Shown after joining the webinar</a:t>
            </a:r>
            <a:endParaRPr lang="en-US" sz="32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42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4550" y="0"/>
            <a:ext cx="9601196" cy="767155"/>
          </a:xfrm>
        </p:spPr>
        <p:txBody>
          <a:bodyPr/>
          <a:lstStyle/>
          <a:p>
            <a:r>
              <a:rPr lang="en-US" b="1" dirty="0">
                <a:solidFill>
                  <a:srgbClr val="0000FF"/>
                </a:solidFill>
                <a:latin typeface="Arial" panose="020B0604020202020204" pitchFamily="34" charset="0"/>
                <a:cs typeface="Arial" panose="020B0604020202020204" pitchFamily="34" charset="0"/>
              </a:rPr>
              <a:t>HUD Section 8 Vouchers</a:t>
            </a:r>
          </a:p>
        </p:txBody>
      </p:sp>
      <p:sp>
        <p:nvSpPr>
          <p:cNvPr id="4" name="Rectangle 1"/>
          <p:cNvSpPr>
            <a:spLocks noGrp="1" noChangeArrowheads="1"/>
          </p:cNvSpPr>
          <p:nvPr>
            <p:ph idx="1"/>
          </p:nvPr>
        </p:nvSpPr>
        <p:spPr bwMode="auto">
          <a:xfrm>
            <a:off x="238539" y="427606"/>
            <a:ext cx="48689473"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Hello,</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Your inquiry was forwarded to me.  The section of law that governs means-tested programs both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federal and state makes it clear that no federal or state means tested program can count moneys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an ABLE account as income or earned income.  The problem we are facing is HUD has not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updated it’s guidelines to comply with the ABLE Act of 2014 and therefore many residents who have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opened ABLE accounts in different states are encountering trouble if they are asked to confirm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 requalify for eligibility for low income housing.  </a:t>
            </a:r>
            <a:endParaRPr lang="en-US" altLang="en-US" sz="20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are working to build a relationship with HUD executives and ensure they quickly comply, but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state programs administering these federal guidelines have their hands tied at this point.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answer your question, no, ABLE account funds shall not count as income, but HUD is not complying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 there is a risk some residents might temporarily lose their low income housing because of this.  We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not offer accounts in California</a:t>
            </a:r>
            <a:r>
              <a:rPr kumimoji="0" lang="en-US" altLang="en-US" sz="20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yet because of this.  We are working to get this smoothed out before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make accounts available here in our state.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Christina Elliott</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MPA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Executive Director|Cal</a:t>
            </a:r>
            <a:r>
              <a:rPr kumimoji="0" lang="en-US"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ABLE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Board</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rPr>
              <a:t>CalABLE Website</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916.653.4046</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4510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3566" y="757647"/>
            <a:ext cx="7576457" cy="1709764"/>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518159" y="2303508"/>
            <a:ext cx="11155680" cy="3855012"/>
          </a:xfrm>
          <a:prstGeom prst="rect">
            <a:avLst/>
          </a:prstGeom>
        </p:spPr>
      </p:pic>
      <p:sp>
        <p:nvSpPr>
          <p:cNvPr id="6" name="Rectangle 5"/>
          <p:cNvSpPr/>
          <p:nvPr/>
        </p:nvSpPr>
        <p:spPr>
          <a:xfrm>
            <a:off x="2745146" y="6273225"/>
            <a:ext cx="616867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Arial "/>
              </a:rPr>
              <a:t>https://ca.db101.org/about.htm</a:t>
            </a:r>
          </a:p>
        </p:txBody>
      </p:sp>
    </p:spTree>
    <p:extLst>
      <p:ext uri="{BB962C8B-B14F-4D97-AF65-F5344CB8AC3E}">
        <p14:creationId xmlns:p14="http://schemas.microsoft.com/office/powerpoint/2010/main" val="2862418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7" y="982132"/>
            <a:ext cx="10816044" cy="1303867"/>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Suggestion...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solidFill>
                  <a:srgbClr val="008000"/>
                </a:solidFill>
                <a:latin typeface="Arial" panose="020B0604020202020204" pitchFamily="34" charset="0"/>
                <a:cs typeface="Arial" panose="020B0604020202020204" pitchFamily="34" charset="0"/>
              </a:rPr>
              <a:t>Keep Current on New ABLE Developments</a:t>
            </a:r>
            <a:endParaRPr lang="en-US" dirty="0"/>
          </a:p>
        </p:txBody>
      </p:sp>
      <p:sp>
        <p:nvSpPr>
          <p:cNvPr id="3" name="Content Placeholder 2"/>
          <p:cNvSpPr>
            <a:spLocks noGrp="1"/>
          </p:cNvSpPr>
          <p:nvPr>
            <p:ph sz="half" idx="1"/>
          </p:nvPr>
        </p:nvSpPr>
        <p:spPr>
          <a:xfrm>
            <a:off x="1298448" y="2416629"/>
            <a:ext cx="4718304" cy="3918857"/>
          </a:xfrm>
        </p:spPr>
        <p:txBody>
          <a:bodyPr>
            <a:normAutofit fontScale="47500" lnSpcReduction="20000"/>
          </a:bodyPr>
          <a:lstStyle/>
          <a:p>
            <a:pPr marL="0" indent="0">
              <a:buNone/>
            </a:pPr>
            <a:r>
              <a:rPr lang="en-US" sz="4200" b="1" dirty="0">
                <a:solidFill>
                  <a:schemeClr val="tx1"/>
                </a:solidFill>
                <a:latin typeface="Arial" panose="020B0604020202020204" pitchFamily="34" charset="0"/>
                <a:cs typeface="Arial" panose="020B0604020202020204" pitchFamily="34" charset="0"/>
              </a:rPr>
              <a:t>Because ABLE is a new program...</a:t>
            </a:r>
          </a:p>
          <a:p>
            <a:pPr marL="0" indent="0">
              <a:buNone/>
            </a:pPr>
            <a:r>
              <a:rPr lang="en-US" sz="4200" b="1" dirty="0">
                <a:solidFill>
                  <a:schemeClr val="tx1"/>
                </a:solidFill>
                <a:latin typeface="Arial" panose="020B0604020202020204" pitchFamily="34" charset="0"/>
                <a:cs typeface="Arial" panose="020B0604020202020204" pitchFamily="34" charset="0"/>
              </a:rPr>
              <a:t>changes, additions and updates are</a:t>
            </a:r>
          </a:p>
          <a:p>
            <a:pPr marL="0" indent="0">
              <a:buNone/>
            </a:pPr>
            <a:r>
              <a:rPr lang="en-US" sz="4200" b="1" dirty="0">
                <a:solidFill>
                  <a:schemeClr val="tx1"/>
                </a:solidFill>
                <a:latin typeface="Arial" panose="020B0604020202020204" pitchFamily="34" charset="0"/>
                <a:cs typeface="Arial" panose="020B0604020202020204" pitchFamily="34" charset="0"/>
              </a:rPr>
              <a:t>being made frequently.  Make sure </a:t>
            </a:r>
          </a:p>
          <a:p>
            <a:pPr marL="0" indent="0">
              <a:buNone/>
            </a:pPr>
            <a:r>
              <a:rPr lang="en-US" sz="4200" b="1" dirty="0">
                <a:solidFill>
                  <a:schemeClr val="tx1"/>
                </a:solidFill>
                <a:latin typeface="Arial" panose="020B0604020202020204" pitchFamily="34" charset="0"/>
                <a:cs typeface="Arial" panose="020B0604020202020204" pitchFamily="34" charset="0"/>
              </a:rPr>
              <a:t> you have the latest information by:</a:t>
            </a:r>
          </a:p>
          <a:p>
            <a:pPr marL="0" indent="0">
              <a:buNone/>
            </a:pPr>
            <a:endParaRPr lang="en-US" b="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4400" b="1" dirty="0">
                <a:solidFill>
                  <a:srgbClr val="008000"/>
                </a:solidFill>
                <a:latin typeface="Arial" panose="020B0604020202020204" pitchFamily="34" charset="0"/>
                <a:cs typeface="Arial" panose="020B0604020202020204" pitchFamily="34" charset="0"/>
              </a:rPr>
              <a:t>Routinely checking the Websites</a:t>
            </a:r>
          </a:p>
          <a:p>
            <a:pPr>
              <a:buFont typeface="Wingdings" panose="05000000000000000000" pitchFamily="2" charset="2"/>
              <a:buChar char="ü"/>
            </a:pPr>
            <a:r>
              <a:rPr lang="en-US" sz="4400" b="1" dirty="0">
                <a:solidFill>
                  <a:srgbClr val="008000"/>
                </a:solidFill>
                <a:latin typeface="Arial" panose="020B0604020202020204" pitchFamily="34" charset="0"/>
                <a:cs typeface="Arial" panose="020B0604020202020204" pitchFamily="34" charset="0"/>
              </a:rPr>
              <a:t>Participating in first run  &amp; archived webinars </a:t>
            </a:r>
          </a:p>
          <a:p>
            <a:pPr>
              <a:buFont typeface="Wingdings" panose="05000000000000000000" pitchFamily="2" charset="2"/>
              <a:buChar char="ü"/>
            </a:pPr>
            <a:r>
              <a:rPr lang="en-US" sz="4400" b="1" dirty="0">
                <a:solidFill>
                  <a:srgbClr val="008000"/>
                </a:solidFill>
                <a:latin typeface="Arial" panose="020B0604020202020204" pitchFamily="34" charset="0"/>
                <a:cs typeface="Arial" panose="020B0604020202020204" pitchFamily="34" charset="0"/>
              </a:rPr>
              <a:t>Getting on the mailing lists</a:t>
            </a:r>
          </a:p>
          <a:p>
            <a:pPr>
              <a:buFont typeface="Wingdings" panose="05000000000000000000" pitchFamily="2" charset="2"/>
              <a:buChar char="ü"/>
            </a:pPr>
            <a:r>
              <a:rPr lang="en-US" sz="4400" b="1" dirty="0">
                <a:solidFill>
                  <a:srgbClr val="008000"/>
                </a:solidFill>
                <a:latin typeface="Arial" panose="020B0604020202020204" pitchFamily="34" charset="0"/>
                <a:cs typeface="Arial" panose="020B0604020202020204" pitchFamily="34" charset="0"/>
              </a:rPr>
              <a:t>Asking questions</a:t>
            </a:r>
          </a:p>
          <a:p>
            <a:pPr marL="0" indent="0">
              <a:buNone/>
            </a:pPr>
            <a:endParaRPr lang="en-US" b="1"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65669" y="2743201"/>
            <a:ext cx="5392347" cy="3827416"/>
          </a:xfrm>
        </p:spPr>
        <p:txBody>
          <a:bodyPr>
            <a:normAutofit fontScale="47500" lnSpcReduction="20000"/>
          </a:bodyPr>
          <a:lstStyle/>
          <a:p>
            <a:r>
              <a:rPr lang="en-US" sz="4200" b="1" kern="0" dirty="0">
                <a:solidFill>
                  <a:schemeClr val="tx1"/>
                </a:solidFill>
                <a:latin typeface="Arial "/>
              </a:rPr>
              <a:t>ABLE National Resource Center</a:t>
            </a:r>
          </a:p>
          <a:p>
            <a:pPr marL="0" indent="0">
              <a:buNone/>
            </a:pPr>
            <a:r>
              <a:rPr lang="en-US" sz="4200" b="1" kern="0" dirty="0">
                <a:solidFill>
                  <a:srgbClr val="0000FF"/>
                </a:solidFill>
                <a:latin typeface="Arial "/>
              </a:rPr>
              <a:t>      www.ablenrc.org</a:t>
            </a:r>
          </a:p>
          <a:p>
            <a:endParaRPr lang="en-US" sz="4200" b="1" dirty="0">
              <a:solidFill>
                <a:srgbClr val="0000FF"/>
              </a:solidFill>
              <a:latin typeface="Arial" panose="020B0604020202020204" pitchFamily="34" charset="0"/>
              <a:cs typeface="Arial" panose="020B0604020202020204" pitchFamily="34" charset="0"/>
            </a:endParaRPr>
          </a:p>
          <a:p>
            <a:r>
              <a:rPr lang="en-US" sz="4200" b="1" dirty="0">
                <a:solidFill>
                  <a:schemeClr val="tx1"/>
                </a:solidFill>
                <a:latin typeface="Arial" panose="020B0604020202020204" pitchFamily="34" charset="0"/>
                <a:cs typeface="Arial" panose="020B0604020202020204" pitchFamily="34" charset="0"/>
              </a:rPr>
              <a:t>CalABLE Website</a:t>
            </a:r>
          </a:p>
          <a:p>
            <a:pPr marL="0" indent="0">
              <a:buNone/>
            </a:pPr>
            <a:r>
              <a:rPr lang="en-US" sz="4200" b="1" dirty="0">
                <a:solidFill>
                  <a:srgbClr val="0000FF"/>
                </a:solidFill>
                <a:latin typeface="Arial" panose="020B0604020202020204" pitchFamily="34" charset="0"/>
                <a:cs typeface="Arial" panose="020B0604020202020204" pitchFamily="34" charset="0"/>
              </a:rPr>
              <a:t>      http://www.treasurer.ca.gov/able/</a:t>
            </a:r>
          </a:p>
          <a:p>
            <a:endParaRPr lang="en-US" sz="4200" b="1" kern="0" dirty="0">
              <a:solidFill>
                <a:srgbClr val="0000FF"/>
              </a:solidFill>
              <a:latin typeface="Arial "/>
            </a:endParaRPr>
          </a:p>
          <a:p>
            <a:r>
              <a:rPr lang="en-US" sz="4200" b="1" kern="0" dirty="0">
                <a:solidFill>
                  <a:schemeClr val="tx1"/>
                </a:solidFill>
                <a:latin typeface="Arial "/>
              </a:rPr>
              <a:t>Disability Benefits 101</a:t>
            </a:r>
          </a:p>
          <a:p>
            <a:pPr marL="0" indent="0">
              <a:buNone/>
            </a:pPr>
            <a:r>
              <a:rPr lang="en-US" sz="4200" b="1" kern="0" dirty="0">
                <a:solidFill>
                  <a:srgbClr val="0000FF"/>
                </a:solidFill>
                <a:latin typeface="Arial "/>
              </a:rPr>
              <a:t>      https://ca.db101.org/about.htm</a:t>
            </a:r>
          </a:p>
          <a:p>
            <a:endParaRPr lang="en-US" dirty="0"/>
          </a:p>
        </p:txBody>
      </p:sp>
    </p:spTree>
    <p:extLst>
      <p:ext uri="{BB962C8B-B14F-4D97-AF65-F5344CB8AC3E}">
        <p14:creationId xmlns:p14="http://schemas.microsoft.com/office/powerpoint/2010/main" val="2032675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4560" y="0"/>
            <a:ext cx="7615646" cy="6858000"/>
          </a:xfrm>
          <a:prstGeom prst="rect">
            <a:avLst/>
          </a:prstGeom>
        </p:spPr>
      </p:pic>
    </p:spTree>
    <p:extLst>
      <p:ext uri="{BB962C8B-B14F-4D97-AF65-F5344CB8AC3E}">
        <p14:creationId xmlns:p14="http://schemas.microsoft.com/office/powerpoint/2010/main" val="2626568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8000"/>
                </a:solidFill>
                <a:latin typeface="Arial" panose="020B0604020202020204" pitchFamily="34" charset="0"/>
                <a:cs typeface="Arial" panose="020B0604020202020204" pitchFamily="34" charset="0"/>
              </a:rPr>
              <a:t>QUESTIONS</a:t>
            </a:r>
          </a:p>
        </p:txBody>
      </p:sp>
      <p:pic>
        <p:nvPicPr>
          <p:cNvPr id="4" name="Content Placeholder 3" descr="The Ranter's Box: November 20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5448" y="2557463"/>
            <a:ext cx="3661103" cy="3317875"/>
          </a:xfrm>
        </p:spPr>
      </p:pic>
    </p:spTree>
    <p:extLst>
      <p:ext uri="{BB962C8B-B14F-4D97-AF65-F5344CB8AC3E}">
        <p14:creationId xmlns:p14="http://schemas.microsoft.com/office/powerpoint/2010/main" val="2632480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258" y="193415"/>
            <a:ext cx="7222574" cy="6459794"/>
          </a:xfrm>
          <a:prstGeom prst="rect">
            <a:avLst/>
          </a:prstGeom>
        </p:spPr>
      </p:pic>
      <p:sp>
        <p:nvSpPr>
          <p:cNvPr id="3" name="TextBox 2"/>
          <p:cNvSpPr txBox="1"/>
          <p:nvPr/>
        </p:nvSpPr>
        <p:spPr>
          <a:xfrm>
            <a:off x="7903029" y="2690949"/>
            <a:ext cx="4140925" cy="2308324"/>
          </a:xfrm>
          <a:prstGeom prst="rect">
            <a:avLst/>
          </a:prstGeom>
          <a:noFill/>
          <a:ln w="57150">
            <a:solidFill>
              <a:schemeClr val="tx1"/>
            </a:solidFill>
          </a:ln>
        </p:spPr>
        <p:txBody>
          <a:bodyPr wrap="square" rtlCol="0">
            <a:spAutoFit/>
          </a:bodyPr>
          <a:lstStyle/>
          <a:p>
            <a:r>
              <a:rPr lang="en-US" sz="3600" dirty="0">
                <a:solidFill>
                  <a:srgbClr val="0000FF"/>
                </a:solidFill>
                <a:latin typeface="Arial" panose="020B0604020202020204" pitchFamily="34" charset="0"/>
                <a:cs typeface="Arial" panose="020B0604020202020204" pitchFamily="34" charset="0"/>
              </a:rPr>
              <a:t>Please take a few minutes to give your feedback on today’s webinar...</a:t>
            </a:r>
          </a:p>
        </p:txBody>
      </p:sp>
    </p:spTree>
    <p:extLst>
      <p:ext uri="{BB962C8B-B14F-4D97-AF65-F5344CB8AC3E}">
        <p14:creationId xmlns:p14="http://schemas.microsoft.com/office/powerpoint/2010/main" val="525610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8000"/>
                </a:solidFill>
                <a:latin typeface="Arial "/>
              </a:rPr>
              <a:t>Thank You!</a:t>
            </a:r>
          </a:p>
        </p:txBody>
      </p:sp>
      <p:sp>
        <p:nvSpPr>
          <p:cNvPr id="3" name="Content Placeholder 2"/>
          <p:cNvSpPr>
            <a:spLocks noGrp="1"/>
          </p:cNvSpPr>
          <p:nvPr>
            <p:ph idx="1"/>
          </p:nvPr>
        </p:nvSpPr>
        <p:spPr>
          <a:xfrm>
            <a:off x="1295401" y="2556931"/>
            <a:ext cx="10143930" cy="3489305"/>
          </a:xfrm>
        </p:spPr>
        <p:txBody>
          <a:bodyPr/>
          <a:lstStyle/>
          <a:p>
            <a:pPr marL="0" indent="0" algn="ctr">
              <a:buNone/>
            </a:pPr>
            <a:r>
              <a:rPr lang="en-US" sz="4400" b="1" dirty="0">
                <a:solidFill>
                  <a:schemeClr val="tx1"/>
                </a:solidFill>
                <a:latin typeface="Arial "/>
              </a:rPr>
              <a:t>Linda ONeal</a:t>
            </a:r>
          </a:p>
          <a:p>
            <a:pPr marL="0" indent="0" algn="ctr">
              <a:buNone/>
            </a:pPr>
            <a:r>
              <a:rPr lang="en-US" sz="4400" b="1" dirty="0">
                <a:solidFill>
                  <a:schemeClr val="tx1"/>
                </a:solidFill>
                <a:latin typeface="Arial "/>
              </a:rPr>
              <a:t>Janis White</a:t>
            </a:r>
          </a:p>
          <a:p>
            <a:pPr marL="0" indent="0" algn="ctr">
              <a:buNone/>
            </a:pPr>
            <a:r>
              <a:rPr lang="en-US" sz="4400" b="1" dirty="0">
                <a:solidFill>
                  <a:schemeClr val="tx1"/>
                </a:solidFill>
                <a:latin typeface="Arial "/>
              </a:rPr>
              <a:t>Arturo Cazares</a:t>
            </a:r>
          </a:p>
          <a:p>
            <a:pPr marL="0" indent="0" algn="ctr">
              <a:buNone/>
            </a:pPr>
            <a:r>
              <a:rPr lang="en-US" sz="3600" dirty="0">
                <a:latin typeface="Arial "/>
              </a:rPr>
              <a:t>                       </a:t>
            </a:r>
          </a:p>
        </p:txBody>
      </p:sp>
    </p:spTree>
    <p:extLst>
      <p:ext uri="{BB962C8B-B14F-4D97-AF65-F5344CB8AC3E}">
        <p14:creationId xmlns:p14="http://schemas.microsoft.com/office/powerpoint/2010/main" val="333228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577183"/>
            <a:ext cx="10907486" cy="1303867"/>
          </a:xfrm>
        </p:spPr>
        <p:txBody>
          <a:bodyPr>
            <a:normAutofit fontScale="90000"/>
          </a:bodyPr>
          <a:lstStyle/>
          <a:p>
            <a:r>
              <a:rPr lang="en-US" b="1" dirty="0">
                <a:solidFill>
                  <a:srgbClr val="008000"/>
                </a:solidFill>
                <a:latin typeface="Arial" panose="020B0604020202020204" pitchFamily="34" charset="0"/>
                <a:cs typeface="Arial" panose="020B0604020202020204" pitchFamily="34" charset="0"/>
              </a:rPr>
              <a:t>ABLE</a:t>
            </a:r>
            <a:r>
              <a:rPr lang="en-US" b="1" dirty="0">
                <a:solidFill>
                  <a:srgbClr val="0000FF"/>
                </a:solidFill>
                <a:latin typeface="Arial" panose="020B0604020202020204" pitchFamily="34" charset="0"/>
                <a:cs typeface="Arial" panose="020B0604020202020204" pitchFamily="34" charset="0"/>
              </a:rPr>
              <a:t> Webinar Attachments</a:t>
            </a:r>
            <a:br>
              <a:rPr lang="en-US" b="1" dirty="0">
                <a:solidFill>
                  <a:srgbClr val="0000FF"/>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These should have been sent to you after you signed up for the webinar.*</a:t>
            </a:r>
            <a:br>
              <a:rPr lang="en-US" sz="2700" b="1" dirty="0">
                <a:solidFill>
                  <a:schemeClr val="tx1"/>
                </a:solidFill>
                <a:latin typeface="Arial" panose="020B0604020202020204" pitchFamily="34" charset="0"/>
                <a:cs typeface="Arial" panose="020B0604020202020204" pitchFamily="34" charset="0"/>
              </a:rPr>
            </a:br>
            <a:endParaRPr lang="en-US" sz="27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4000" dirty="0">
                <a:latin typeface="Arial" panose="020B0604020202020204" pitchFamily="34" charset="0"/>
                <a:cs typeface="Arial" panose="020B0604020202020204" pitchFamily="34" charset="0"/>
              </a:rPr>
              <a:t>#1 ABLE Power Point</a:t>
            </a:r>
          </a:p>
          <a:p>
            <a:r>
              <a:rPr lang="en-US" sz="4000" dirty="0">
                <a:latin typeface="Arial" panose="020B0604020202020204" pitchFamily="34" charset="0"/>
                <a:cs typeface="Arial" panose="020B0604020202020204" pitchFamily="34" charset="0"/>
              </a:rPr>
              <a:t>#2 ABLE Act Mini Action Plan</a:t>
            </a:r>
          </a:p>
          <a:p>
            <a:r>
              <a:rPr lang="en-US" sz="4000" dirty="0">
                <a:latin typeface="Arial" panose="020B0604020202020204" pitchFamily="34" charset="0"/>
                <a:cs typeface="Arial" panose="020B0604020202020204" pitchFamily="34" charset="0"/>
              </a:rPr>
              <a:t>#3 Life After High School Flyer</a:t>
            </a:r>
          </a:p>
          <a:p>
            <a:r>
              <a:rPr lang="en-US" sz="4000" dirty="0">
                <a:latin typeface="Arial" panose="020B0604020202020204" pitchFamily="34" charset="0"/>
                <a:cs typeface="Arial" panose="020B0604020202020204" pitchFamily="34" charset="0"/>
              </a:rPr>
              <a:t>#4 CaABLE Fact Sheet</a:t>
            </a: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295401" y="5875868"/>
            <a:ext cx="1017378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If you did not receive them...they will be available on the RCOC Website.</a:t>
            </a:r>
            <a:endParaRPr lang="en-US" dirty="0"/>
          </a:p>
        </p:txBody>
      </p:sp>
      <p:sp>
        <p:nvSpPr>
          <p:cNvPr id="5" name="Rectangle 4"/>
          <p:cNvSpPr/>
          <p:nvPr/>
        </p:nvSpPr>
        <p:spPr>
          <a:xfrm>
            <a:off x="2521132" y="6396335"/>
            <a:ext cx="7445828" cy="461665"/>
          </a:xfrm>
          <a:prstGeom prst="rect">
            <a:avLst/>
          </a:prstGeom>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http://www.rcocdd.com/frc/transition-planning/</a:t>
            </a:r>
          </a:p>
        </p:txBody>
      </p:sp>
    </p:spTree>
    <p:extLst>
      <p:ext uri="{BB962C8B-B14F-4D97-AF65-F5344CB8AC3E}">
        <p14:creationId xmlns:p14="http://schemas.microsoft.com/office/powerpoint/2010/main" val="159653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rgbClr val="0000FF"/>
                </a:solidFill>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901913" y="2285999"/>
            <a:ext cx="9601196" cy="3768874"/>
          </a:xfrm>
        </p:spPr>
        <p:txBody>
          <a:bodyPr>
            <a:normAutofit lnSpcReduction="10000"/>
          </a:bodyPr>
          <a:lstStyle/>
          <a:p>
            <a:r>
              <a:rPr lang="en-US" dirty="0">
                <a:latin typeface="Arial" panose="020B0604020202020204" pitchFamily="34" charset="0"/>
                <a:cs typeface="Arial" panose="020B0604020202020204" pitchFamily="34" charset="0"/>
              </a:rPr>
              <a:t>#1  Write in the question box through out the webinar</a:t>
            </a:r>
          </a:p>
          <a:p>
            <a:pPr marL="862013" indent="-862013">
              <a:buNone/>
            </a:pPr>
            <a:r>
              <a:rPr lang="en-US" dirty="0">
                <a:latin typeface="Arial" panose="020B0604020202020204" pitchFamily="34" charset="0"/>
                <a:cs typeface="Arial" panose="020B0604020202020204" pitchFamily="34" charset="0"/>
              </a:rPr>
              <a:t>         (These questions may be answered during the presentation or                    saved for the Q&amp; A session after the presentation.</a:t>
            </a:r>
          </a:p>
          <a:p>
            <a:r>
              <a:rPr lang="en-US" dirty="0">
                <a:latin typeface="Arial" panose="020B0604020202020204" pitchFamily="34" charset="0"/>
                <a:cs typeface="Arial" panose="020B0604020202020204" pitchFamily="34" charset="0"/>
              </a:rPr>
              <a:t>#2 After the presentation we will take questions from the audience</a:t>
            </a:r>
          </a:p>
          <a:p>
            <a:pPr marL="744538" indent="-744538">
              <a:buNone/>
            </a:pPr>
            <a:r>
              <a:rPr lang="en-US" dirty="0">
                <a:latin typeface="Arial" panose="020B0604020202020204" pitchFamily="34" charset="0"/>
                <a:cs typeface="Arial" panose="020B0604020202020204" pitchFamily="34" charset="0"/>
              </a:rPr>
              <a:t>         You may raise your computer hand and the presenters will call                on you.</a:t>
            </a:r>
          </a:p>
          <a:p>
            <a:pPr marL="793750" indent="-793750">
              <a:buNone/>
            </a:pPr>
            <a:r>
              <a:rPr lang="en-US" dirty="0">
                <a:latin typeface="Arial" panose="020B0604020202020204" pitchFamily="34" charset="0"/>
                <a:cs typeface="Arial" panose="020B0604020202020204" pitchFamily="34" charset="0"/>
              </a:rPr>
              <a:t>    #3 If we  run out of time or we don’t have an answer for you, we will develop a Q &amp; A document that will be placed on the RCOC Website.</a:t>
            </a:r>
          </a:p>
        </p:txBody>
      </p:sp>
      <p:pic>
        <p:nvPicPr>
          <p:cNvPr id="4" name="Picture 3"/>
          <p:cNvPicPr>
            <a:picLocks noChangeAspect="1"/>
          </p:cNvPicPr>
          <p:nvPr/>
        </p:nvPicPr>
        <p:blipFill>
          <a:blip r:embed="rId2"/>
          <a:stretch>
            <a:fillRect/>
          </a:stretch>
        </p:blipFill>
        <p:spPr>
          <a:xfrm>
            <a:off x="9232592" y="724075"/>
            <a:ext cx="1467261" cy="1561924"/>
          </a:xfrm>
          <a:prstGeom prst="rect">
            <a:avLst/>
          </a:prstGeom>
          <a:ln w="38100">
            <a:solidFill>
              <a:srgbClr val="0000FF"/>
            </a:solidFill>
          </a:ln>
        </p:spPr>
      </p:pic>
    </p:spTree>
    <p:extLst>
      <p:ext uri="{BB962C8B-B14F-4D97-AF65-F5344CB8AC3E}">
        <p14:creationId xmlns:p14="http://schemas.microsoft.com/office/powerpoint/2010/main" val="100784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387" y="2353002"/>
            <a:ext cx="10830323"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a:t>
            </a:r>
            <a:r>
              <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chieving</a:t>
            </a: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a:t>
            </a: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6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a:t>
            </a:r>
            <a:r>
              <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etter</a:t>
            </a: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6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t>
            </a:r>
            <a:r>
              <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ife</a:t>
            </a: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6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a:t>
            </a:r>
            <a:r>
              <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xperience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(ABLE) Act</a:t>
            </a:r>
          </a:p>
        </p:txBody>
      </p:sp>
      <p:sp>
        <p:nvSpPr>
          <p:cNvPr id="3" name="Rectangle 2"/>
          <p:cNvSpPr/>
          <p:nvPr/>
        </p:nvSpPr>
        <p:spPr>
          <a:xfrm>
            <a:off x="804387" y="4450485"/>
            <a:ext cx="11087100"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Division B of Public Law 113-295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December 19, 2014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472194" y="682562"/>
            <a:ext cx="2636594" cy="1882389"/>
          </a:xfrm>
          <a:prstGeom prst="rect">
            <a:avLst/>
          </a:prstGeom>
        </p:spPr>
      </p:pic>
      <p:pic>
        <p:nvPicPr>
          <p:cNvPr id="6146" name="Picture 2" descr="Image result for US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55" y="682562"/>
            <a:ext cx="2581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6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1271" y="836762"/>
            <a:ext cx="7705203" cy="5117877"/>
          </a:xfrm>
          <a:prstGeom prst="rect">
            <a:avLst/>
          </a:prstGeom>
          <a:ln w="57150">
            <a:solidFill>
              <a:schemeClr val="tx1"/>
            </a:solidFill>
          </a:ln>
        </p:spPr>
      </p:pic>
    </p:spTree>
    <p:extLst>
      <p:ext uri="{BB962C8B-B14F-4D97-AF65-F5344CB8AC3E}">
        <p14:creationId xmlns:p14="http://schemas.microsoft.com/office/powerpoint/2010/main" val="79137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8000"/>
                </a:solidFill>
                <a:latin typeface="Arial" panose="020B0604020202020204" pitchFamily="34" charset="0"/>
                <a:cs typeface="Arial" panose="020B0604020202020204" pitchFamily="34" charset="0"/>
              </a:rPr>
              <a:t>ABLE  ACCOUNTS</a:t>
            </a:r>
          </a:p>
        </p:txBody>
      </p:sp>
      <p:sp>
        <p:nvSpPr>
          <p:cNvPr id="3" name="Content Placeholder 2"/>
          <p:cNvSpPr>
            <a:spLocks noGrp="1"/>
          </p:cNvSpPr>
          <p:nvPr>
            <p:ph idx="1"/>
          </p:nvPr>
        </p:nvSpPr>
        <p:spPr>
          <a:xfrm>
            <a:off x="822960" y="2556931"/>
            <a:ext cx="10607040" cy="3748977"/>
          </a:xfrm>
        </p:spPr>
        <p:txBody>
          <a:bodyPr>
            <a:normAutofit lnSpcReduction="10000"/>
          </a:bodyPr>
          <a:lstStyle/>
          <a:p>
            <a:r>
              <a:rPr lang="en-US" b="1" dirty="0">
                <a:latin typeface="Arial" panose="020B0604020202020204" pitchFamily="34" charset="0"/>
                <a:cs typeface="Arial" panose="020B0604020202020204" pitchFamily="34" charset="0"/>
              </a:rPr>
              <a:t>ABLE Accounts, which are </a:t>
            </a:r>
            <a:r>
              <a:rPr lang="en-US" b="1" dirty="0">
                <a:solidFill>
                  <a:srgbClr val="0000FF"/>
                </a:solidFill>
                <a:latin typeface="Arial" panose="020B0604020202020204" pitchFamily="34" charset="0"/>
                <a:cs typeface="Arial" panose="020B0604020202020204" pitchFamily="34" charset="0"/>
              </a:rPr>
              <a:t>tax-advantaged savings accounts </a:t>
            </a:r>
            <a:r>
              <a:rPr lang="en-US" b="1" dirty="0">
                <a:latin typeface="Arial" panose="020B0604020202020204" pitchFamily="34" charset="0"/>
                <a:cs typeface="Arial" panose="020B0604020202020204" pitchFamily="34" charset="0"/>
              </a:rPr>
              <a:t>for individuals with disabilities and their families, have been created as a result of the passage of the Stephen Beck Jr., </a:t>
            </a:r>
            <a:r>
              <a:rPr lang="en-US" b="1" dirty="0">
                <a:solidFill>
                  <a:srgbClr val="0000FF"/>
                </a:solidFill>
                <a:latin typeface="Arial" panose="020B0604020202020204" pitchFamily="34" charset="0"/>
                <a:cs typeface="Arial" panose="020B0604020202020204" pitchFamily="34" charset="0"/>
              </a:rPr>
              <a:t>Achieving a Better Life Experience Act </a:t>
            </a:r>
            <a:r>
              <a:rPr lang="en-US" b="1" dirty="0">
                <a:latin typeface="Arial" panose="020B0604020202020204" pitchFamily="34" charset="0"/>
                <a:cs typeface="Arial" panose="020B0604020202020204" pitchFamily="34" charset="0"/>
              </a:rPr>
              <a:t>of 2014 or better known as the ABLE Act. The beneficiary of the account is the account owner, and </a:t>
            </a:r>
            <a:r>
              <a:rPr lang="en-US" b="1" dirty="0">
                <a:solidFill>
                  <a:srgbClr val="008000"/>
                </a:solidFill>
                <a:latin typeface="Arial" panose="020B0604020202020204" pitchFamily="34" charset="0"/>
                <a:cs typeface="Arial" panose="020B0604020202020204" pitchFamily="34" charset="0"/>
              </a:rPr>
              <a:t>income earned by the accounts will not be taxed</a:t>
            </a:r>
            <a:r>
              <a:rPr lang="en-US" b="1" dirty="0">
                <a:latin typeface="Arial" panose="020B0604020202020204" pitchFamily="34" charset="0"/>
                <a:cs typeface="Arial" panose="020B0604020202020204" pitchFamily="34" charset="0"/>
              </a:rPr>
              <a:t>. Contributions to the account made by any person (the account beneficiary, family and friends) will be made using post-taxed dollars and will not be tax deductible, although some states may allow for state income tax deductions for contribution made to an ABLE account.</a:t>
            </a:r>
          </a:p>
        </p:txBody>
      </p:sp>
    </p:spTree>
    <p:extLst>
      <p:ext uri="{BB962C8B-B14F-4D97-AF65-F5344CB8AC3E}">
        <p14:creationId xmlns:p14="http://schemas.microsoft.com/office/powerpoint/2010/main" val="1506090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BLENRC" id="{ED5EDE77-DCD1-46A7-942C-35BA3116A6E0}" vid="{BC86F228-26D0-4F43-8AE2-AF52D9E61C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1859</Words>
  <Application>Microsoft Office PowerPoint</Application>
  <PresentationFormat>Custom</PresentationFormat>
  <Paragraphs>222</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Organic</vt:lpstr>
      <vt:lpstr>1_Office Theme</vt:lpstr>
      <vt:lpstr>Transition Planning ABLE ACT</vt:lpstr>
      <vt:lpstr>Presenters</vt:lpstr>
      <vt:lpstr>AGENDA</vt:lpstr>
      <vt:lpstr>GoToWebinar Procedures</vt:lpstr>
      <vt:lpstr>ABLE Webinar Attachments These should have been sent to you after you signed up for the webinar.* </vt:lpstr>
      <vt:lpstr>Questions</vt:lpstr>
      <vt:lpstr>PowerPoint Presentation</vt:lpstr>
      <vt:lpstr>PowerPoint Presentation</vt:lpstr>
      <vt:lpstr>ABLE  ACCOUNTS</vt:lpstr>
      <vt:lpstr>The Need For ABLE Accounts... Meeting Means &amp; Resource Tests</vt:lpstr>
      <vt:lpstr>The Need For ABLE Accounts continued ... Extra &amp; Significant Costs</vt:lpstr>
      <vt:lpstr>The bottom line...</vt:lpstr>
      <vt:lpstr>ABLE Basics</vt:lpstr>
      <vt:lpstr>ABLE Basics...continued</vt:lpstr>
      <vt:lpstr>Are You Eligible?</vt:lpstr>
      <vt:lpstr> ABLE Pays for a Variety of Expenses</vt:lpstr>
      <vt:lpstr>Limits for ABLE Accounts</vt:lpstr>
      <vt:lpstr>PowerPoint Presentation</vt:lpstr>
      <vt:lpstr>   ABLE Act Resource Center</vt:lpstr>
      <vt:lpstr>PowerPoint Presentation</vt:lpstr>
      <vt:lpstr>PowerPoint Presentation</vt:lpstr>
      <vt:lpstr>Examples of Short and Long Term Needs/Supports</vt:lpstr>
      <vt:lpstr> Maintaining and Utilizing the Account </vt:lpstr>
      <vt:lpstr>First States to Launch ABLE Accounts</vt:lpstr>
      <vt:lpstr>Ohio Launches First ABLE Program in U.S.</vt:lpstr>
      <vt:lpstr>Questions to Ask if Considering Opening an ABLE Account in Another State?</vt:lpstr>
      <vt:lpstr>Vermont Able Task Force</vt:lpstr>
      <vt:lpstr>PowerPoint Presentation</vt:lpstr>
      <vt:lpstr>PowerPoint Presentation</vt:lpstr>
      <vt:lpstr>PowerPoint Presentation</vt:lpstr>
      <vt:lpstr>PowerPoint Presentation</vt:lpstr>
      <vt:lpstr>For Further ABLE Related Questions Contact</vt:lpstr>
      <vt:lpstr>PowerPoint Presentation</vt:lpstr>
      <vt:lpstr>Pending Federal Legislation to Amend the ABLE Act *Updated 6-9-16</vt:lpstr>
      <vt:lpstr>PowerPoint Presentation</vt:lpstr>
      <vt:lpstr>CalABLE</vt:lpstr>
      <vt:lpstr>PowerPoint Presentation</vt:lpstr>
      <vt:lpstr>PowerPoint Presentation</vt:lpstr>
      <vt:lpstr>PowerPoint Presentation</vt:lpstr>
      <vt:lpstr>HUD Section 8 Vouchers</vt:lpstr>
      <vt:lpstr>PowerPoint Presentation</vt:lpstr>
      <vt:lpstr>Suggestion... Keep Current on New ABLE Developments</vt:lpstr>
      <vt:lpstr>PowerPoint Presentation</vt:lpstr>
      <vt:lpstr>QUESTIONS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ONeal</dc:creator>
  <cp:lastModifiedBy>Alfred Jose</cp:lastModifiedBy>
  <cp:revision>64</cp:revision>
  <cp:lastPrinted>2016-07-11T16:26:37Z</cp:lastPrinted>
  <dcterms:created xsi:type="dcterms:W3CDTF">2016-07-11T15:46:20Z</dcterms:created>
  <dcterms:modified xsi:type="dcterms:W3CDTF">2016-10-31T19:36:52Z</dcterms:modified>
</cp:coreProperties>
</file>