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62"/>
  </p:notesMasterIdLst>
  <p:handoutMasterIdLst>
    <p:handoutMasterId r:id="rId63"/>
  </p:handoutMasterIdLst>
  <p:sldIdLst>
    <p:sldId id="299" r:id="rId3"/>
    <p:sldId id="485" r:id="rId4"/>
    <p:sldId id="487" r:id="rId5"/>
    <p:sldId id="486" r:id="rId6"/>
    <p:sldId id="308" r:id="rId7"/>
    <p:sldId id="398" r:id="rId8"/>
    <p:sldId id="408" r:id="rId9"/>
    <p:sldId id="413" r:id="rId10"/>
    <p:sldId id="420" r:id="rId11"/>
    <p:sldId id="418" r:id="rId12"/>
    <p:sldId id="421" r:id="rId13"/>
    <p:sldId id="415" r:id="rId14"/>
    <p:sldId id="428" r:id="rId15"/>
    <p:sldId id="416" r:id="rId16"/>
    <p:sldId id="417" r:id="rId17"/>
    <p:sldId id="459" r:id="rId18"/>
    <p:sldId id="460" r:id="rId19"/>
    <p:sldId id="461" r:id="rId20"/>
    <p:sldId id="462" r:id="rId21"/>
    <p:sldId id="463" r:id="rId22"/>
    <p:sldId id="464" r:id="rId23"/>
    <p:sldId id="465"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79" r:id="rId38"/>
    <p:sldId id="480" r:id="rId39"/>
    <p:sldId id="481" r:id="rId40"/>
    <p:sldId id="482" r:id="rId41"/>
    <p:sldId id="401" r:id="rId42"/>
    <p:sldId id="400" r:id="rId43"/>
    <p:sldId id="412" r:id="rId44"/>
    <p:sldId id="414" r:id="rId45"/>
    <p:sldId id="402" r:id="rId46"/>
    <p:sldId id="483" r:id="rId47"/>
    <p:sldId id="484" r:id="rId48"/>
    <p:sldId id="403" r:id="rId49"/>
    <p:sldId id="404" r:id="rId50"/>
    <p:sldId id="429" r:id="rId51"/>
    <p:sldId id="430" r:id="rId52"/>
    <p:sldId id="431" r:id="rId53"/>
    <p:sldId id="424" r:id="rId54"/>
    <p:sldId id="425" r:id="rId55"/>
    <p:sldId id="422" r:id="rId56"/>
    <p:sldId id="423" r:id="rId57"/>
    <p:sldId id="455" r:id="rId58"/>
    <p:sldId id="457" r:id="rId59"/>
    <p:sldId id="396" r:id="rId60"/>
    <p:sldId id="458" r:id="rId6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CCFFFF"/>
    <a:srgbClr val="008000"/>
    <a:srgbClr val="3333CC"/>
    <a:srgbClr val="FF6600"/>
    <a:srgbClr val="31BD9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60"/>
  </p:normalViewPr>
  <p:slideViewPr>
    <p:cSldViewPr snapToGrid="0">
      <p:cViewPr varScale="1">
        <p:scale>
          <a:sx n="78" d="100"/>
          <a:sy n="78" d="100"/>
        </p:scale>
        <p:origin x="-84" y="-3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4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7988C0E-FEE7-473D-9C41-C76A438F50AF}" type="datetimeFigureOut">
              <a:rPr lang="en-US" smtClean="0"/>
              <a:t>11/29/2016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94583BB-FEC5-4044-8BFD-62A5F47AB084}" type="slidenum">
              <a:rPr lang="en-US" smtClean="0"/>
              <a:t>‹#›</a:t>
            </a:fld>
            <a:endParaRPr lang="en-US"/>
          </a:p>
        </p:txBody>
      </p:sp>
    </p:spTree>
    <p:extLst>
      <p:ext uri="{BB962C8B-B14F-4D97-AF65-F5344CB8AC3E}">
        <p14:creationId xmlns:p14="http://schemas.microsoft.com/office/powerpoint/2010/main" val="3873461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488EFDB-E139-4C4A-9566-1AEC936AD88D}" type="datetimeFigureOut">
              <a:rPr lang="en-US" smtClean="0"/>
              <a:t>11/29/2016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0B28D4-C084-4332-A905-FB0DBBBD8062}" type="slidenum">
              <a:rPr lang="en-US" smtClean="0"/>
              <a:t>‹#›</a:t>
            </a:fld>
            <a:endParaRPr lang="en-US"/>
          </a:p>
        </p:txBody>
      </p:sp>
    </p:spTree>
    <p:extLst>
      <p:ext uri="{BB962C8B-B14F-4D97-AF65-F5344CB8AC3E}">
        <p14:creationId xmlns:p14="http://schemas.microsoft.com/office/powerpoint/2010/main" val="188583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171453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F793B037-9B07-4089-BC8A-B71E2E5F4FB1}" type="slidenum">
              <a:rPr lang="en-US" altLang="en-US">
                <a:solidFill>
                  <a:prstClr val="black"/>
                </a:solidFill>
              </a:rPr>
              <a:pPr defTabSz="931774" fontAlgn="base">
                <a:spcBef>
                  <a:spcPct val="0"/>
                </a:spcBef>
                <a:spcAft>
                  <a:spcPct val="0"/>
                </a:spcAft>
                <a:defRPr/>
              </a:pPr>
              <a:t>21</a:t>
            </a:fld>
            <a:endParaRPr lang="en-US" altLang="en-US">
              <a:solidFill>
                <a:prstClr val="black"/>
              </a:solidFill>
            </a:endParaRPr>
          </a:p>
        </p:txBody>
      </p:sp>
      <p:sp>
        <p:nvSpPr>
          <p:cNvPr id="174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2891553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74318247-B3B8-4809-B639-AD72C7ECC4F8}" type="slidenum">
              <a:rPr lang="en-US" altLang="en-US">
                <a:solidFill>
                  <a:prstClr val="black"/>
                </a:solidFill>
              </a:rPr>
              <a:pPr defTabSz="931774" fontAlgn="base">
                <a:spcBef>
                  <a:spcPct val="0"/>
                </a:spcBef>
                <a:spcAft>
                  <a:spcPct val="0"/>
                </a:spcAft>
                <a:defRPr/>
              </a:pPr>
              <a:t>23</a:t>
            </a:fld>
            <a:endParaRPr lang="en-US" altLang="en-US">
              <a:solidFill>
                <a:prstClr val="black"/>
              </a:solidFill>
            </a:endParaRPr>
          </a:p>
        </p:txBody>
      </p:sp>
      <p:sp>
        <p:nvSpPr>
          <p:cNvPr id="2048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1983670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1B691335-B1DC-4142-8A22-9831EA0C02DF}" type="slidenum">
              <a:rPr lang="en-US" altLang="en-US">
                <a:solidFill>
                  <a:prstClr val="black"/>
                </a:solidFill>
              </a:rPr>
              <a:pPr defTabSz="931774" fontAlgn="base">
                <a:spcBef>
                  <a:spcPct val="0"/>
                </a:spcBef>
                <a:spcAft>
                  <a:spcPct val="0"/>
                </a:spcAft>
                <a:defRPr/>
              </a:pPr>
              <a:t>24</a:t>
            </a:fld>
            <a:endParaRPr lang="en-US" altLang="en-US">
              <a:solidFill>
                <a:prstClr val="black"/>
              </a:solidFill>
            </a:endParaRPr>
          </a:p>
        </p:txBody>
      </p:sp>
      <p:sp>
        <p:nvSpPr>
          <p:cNvPr id="225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654147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F0F15D32-21F5-4F0D-90D6-6F3D5A7AA2F5}" type="slidenum">
              <a:rPr lang="en-US" altLang="en-US">
                <a:solidFill>
                  <a:prstClr val="black"/>
                </a:solidFill>
              </a:rPr>
              <a:pPr defTabSz="931774" fontAlgn="base">
                <a:spcBef>
                  <a:spcPct val="0"/>
                </a:spcBef>
                <a:spcAft>
                  <a:spcPct val="0"/>
                </a:spcAft>
                <a:defRPr/>
              </a:pPr>
              <a:t>25</a:t>
            </a:fld>
            <a:endParaRPr lang="en-US" altLang="en-US">
              <a:solidFill>
                <a:prstClr val="black"/>
              </a:solidFill>
            </a:endParaRPr>
          </a:p>
        </p:txBody>
      </p:sp>
      <p:sp>
        <p:nvSpPr>
          <p:cNvPr id="2458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309212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32BFD56E-241E-46E4-9F5B-DEE31B1D04FF}" type="slidenum">
              <a:rPr lang="en-US" altLang="en-US">
                <a:solidFill>
                  <a:prstClr val="black"/>
                </a:solidFill>
              </a:rPr>
              <a:pPr defTabSz="931774" fontAlgn="base">
                <a:spcBef>
                  <a:spcPct val="0"/>
                </a:spcBef>
                <a:spcAft>
                  <a:spcPct val="0"/>
                </a:spcAft>
                <a:defRPr/>
              </a:pPr>
              <a:t>26</a:t>
            </a:fld>
            <a:endParaRPr lang="en-US" altLang="en-US">
              <a:solidFill>
                <a:prstClr val="black"/>
              </a:solidFill>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2335610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279382EF-389B-4D08-AEC7-B8C767A52299}" type="slidenum">
              <a:rPr lang="en-US" altLang="en-US">
                <a:solidFill>
                  <a:prstClr val="black"/>
                </a:solidFill>
              </a:rPr>
              <a:pPr defTabSz="931774" fontAlgn="base">
                <a:spcBef>
                  <a:spcPct val="0"/>
                </a:spcBef>
                <a:spcAft>
                  <a:spcPct val="0"/>
                </a:spcAft>
                <a:defRPr/>
              </a:pPr>
              <a:t>27</a:t>
            </a:fld>
            <a:endParaRPr lang="en-US" altLang="en-US">
              <a:solidFill>
                <a:prstClr val="black"/>
              </a:solidFill>
            </a:endParaRPr>
          </a:p>
        </p:txBody>
      </p:sp>
      <p:sp>
        <p:nvSpPr>
          <p:cNvPr id="286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2341806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F4101E98-E195-49A4-92F4-9E6C476F6731}" type="slidenum">
              <a:rPr lang="en-US" altLang="en-US">
                <a:solidFill>
                  <a:prstClr val="black"/>
                </a:solidFill>
              </a:rPr>
              <a:pPr defTabSz="931774" fontAlgn="base">
                <a:spcBef>
                  <a:spcPct val="0"/>
                </a:spcBef>
                <a:spcAft>
                  <a:spcPct val="0"/>
                </a:spcAft>
                <a:defRPr/>
              </a:pPr>
              <a:t>28</a:t>
            </a:fld>
            <a:endParaRPr lang="en-US" altLang="en-US">
              <a:solidFill>
                <a:prstClr val="black"/>
              </a:solidFill>
            </a:endParaRPr>
          </a:p>
        </p:txBody>
      </p:sp>
      <p:sp>
        <p:nvSpPr>
          <p:cNvPr id="307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2145407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007" indent="-296033">
              <a:spcBef>
                <a:spcPct val="30000"/>
              </a:spcBef>
              <a:defRPr sz="1200">
                <a:solidFill>
                  <a:schemeClr val="tx1"/>
                </a:solidFill>
                <a:latin typeface="Calibri" panose="020F0502020204030204" pitchFamily="34" charset="0"/>
              </a:defRPr>
            </a:lvl2pPr>
            <a:lvl3pPr marL="1184129" indent="-236179">
              <a:spcBef>
                <a:spcPct val="30000"/>
              </a:spcBef>
              <a:defRPr sz="1200">
                <a:solidFill>
                  <a:schemeClr val="tx1"/>
                </a:solidFill>
                <a:latin typeface="Calibri" panose="020F0502020204030204" pitchFamily="34" charset="0"/>
              </a:defRPr>
            </a:lvl3pPr>
            <a:lvl4pPr marL="1658105" indent="-236179">
              <a:spcBef>
                <a:spcPct val="30000"/>
              </a:spcBef>
              <a:defRPr sz="1200">
                <a:solidFill>
                  <a:schemeClr val="tx1"/>
                </a:solidFill>
                <a:latin typeface="Calibri" panose="020F0502020204030204" pitchFamily="34" charset="0"/>
              </a:defRPr>
            </a:lvl4pPr>
            <a:lvl5pPr marL="2132079" indent="-236179">
              <a:spcBef>
                <a:spcPct val="30000"/>
              </a:spcBef>
              <a:defRPr sz="1200">
                <a:solidFill>
                  <a:schemeClr val="tx1"/>
                </a:solidFill>
                <a:latin typeface="Calibri" panose="020F0502020204030204" pitchFamily="34" charset="0"/>
              </a:defRPr>
            </a:lvl5pPr>
            <a:lvl6pPr marL="2597966" indent="-236179" eaLnBrk="0" fontAlgn="base" hangingPunct="0">
              <a:spcBef>
                <a:spcPct val="30000"/>
              </a:spcBef>
              <a:spcAft>
                <a:spcPct val="0"/>
              </a:spcAft>
              <a:defRPr sz="1200">
                <a:solidFill>
                  <a:schemeClr val="tx1"/>
                </a:solidFill>
                <a:latin typeface="Calibri" panose="020F0502020204030204" pitchFamily="34" charset="0"/>
              </a:defRPr>
            </a:lvl6pPr>
            <a:lvl7pPr marL="3063853" indent="-236179" eaLnBrk="0" fontAlgn="base" hangingPunct="0">
              <a:spcBef>
                <a:spcPct val="30000"/>
              </a:spcBef>
              <a:spcAft>
                <a:spcPct val="0"/>
              </a:spcAft>
              <a:defRPr sz="1200">
                <a:solidFill>
                  <a:schemeClr val="tx1"/>
                </a:solidFill>
                <a:latin typeface="Calibri" panose="020F0502020204030204" pitchFamily="34" charset="0"/>
              </a:defRPr>
            </a:lvl7pPr>
            <a:lvl8pPr marL="3529740" indent="-236179" eaLnBrk="0" fontAlgn="base" hangingPunct="0">
              <a:spcBef>
                <a:spcPct val="30000"/>
              </a:spcBef>
              <a:spcAft>
                <a:spcPct val="0"/>
              </a:spcAft>
              <a:defRPr sz="1200">
                <a:solidFill>
                  <a:schemeClr val="tx1"/>
                </a:solidFill>
                <a:latin typeface="Calibri" panose="020F0502020204030204" pitchFamily="34" charset="0"/>
              </a:defRPr>
            </a:lvl8pPr>
            <a:lvl9pPr marL="3995626" indent="-236179" eaLnBrk="0" fontAlgn="base" hangingPunct="0">
              <a:spcBef>
                <a:spcPct val="30000"/>
              </a:spcBef>
              <a:spcAft>
                <a:spcPct val="0"/>
              </a:spcAft>
              <a:defRPr sz="1200">
                <a:solidFill>
                  <a:schemeClr val="tx1"/>
                </a:solidFill>
                <a:latin typeface="Calibri" panose="020F0502020204030204" pitchFamily="34" charset="0"/>
              </a:defRPr>
            </a:lvl9pPr>
          </a:lstStyle>
          <a:p>
            <a:pPr defTabSz="931774" fontAlgn="base">
              <a:spcBef>
                <a:spcPct val="0"/>
              </a:spcBef>
              <a:spcAft>
                <a:spcPct val="0"/>
              </a:spcAft>
              <a:defRPr/>
            </a:pPr>
            <a:fld id="{C14D4C19-2A22-4F28-9372-7FA3A09AA6A8}" type="slidenum">
              <a:rPr lang="en-US" altLang="en-US">
                <a:solidFill>
                  <a:prstClr val="black"/>
                </a:solidFill>
                <a:latin typeface="Arial" panose="020B0604020202020204" pitchFamily="34" charset="0"/>
              </a:rPr>
              <a:pPr defTabSz="931774" fontAlgn="base">
                <a:spcBef>
                  <a:spcPct val="0"/>
                </a:spcBef>
                <a:spcAft>
                  <a:spcPct val="0"/>
                </a:spcAft>
                <a:defRPr/>
              </a:pPr>
              <a:t>30</a:t>
            </a:fld>
            <a:endParaRPr lang="en-US" altLang="en-US">
              <a:solidFill>
                <a:prstClr val="black"/>
              </a:solidFill>
              <a:latin typeface="Arial" panose="020B060402020202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3797"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659159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007" indent="-296033">
              <a:spcBef>
                <a:spcPct val="30000"/>
              </a:spcBef>
              <a:defRPr sz="1200">
                <a:solidFill>
                  <a:schemeClr val="tx1"/>
                </a:solidFill>
                <a:latin typeface="Calibri" panose="020F0502020204030204" pitchFamily="34" charset="0"/>
              </a:defRPr>
            </a:lvl2pPr>
            <a:lvl3pPr marL="1184129" indent="-236179">
              <a:spcBef>
                <a:spcPct val="30000"/>
              </a:spcBef>
              <a:defRPr sz="1200">
                <a:solidFill>
                  <a:schemeClr val="tx1"/>
                </a:solidFill>
                <a:latin typeface="Calibri" panose="020F0502020204030204" pitchFamily="34" charset="0"/>
              </a:defRPr>
            </a:lvl3pPr>
            <a:lvl4pPr marL="1658105" indent="-236179">
              <a:spcBef>
                <a:spcPct val="30000"/>
              </a:spcBef>
              <a:defRPr sz="1200">
                <a:solidFill>
                  <a:schemeClr val="tx1"/>
                </a:solidFill>
                <a:latin typeface="Calibri" panose="020F0502020204030204" pitchFamily="34" charset="0"/>
              </a:defRPr>
            </a:lvl4pPr>
            <a:lvl5pPr marL="2132079" indent="-236179">
              <a:spcBef>
                <a:spcPct val="30000"/>
              </a:spcBef>
              <a:defRPr sz="1200">
                <a:solidFill>
                  <a:schemeClr val="tx1"/>
                </a:solidFill>
                <a:latin typeface="Calibri" panose="020F0502020204030204" pitchFamily="34" charset="0"/>
              </a:defRPr>
            </a:lvl5pPr>
            <a:lvl6pPr marL="2597966" indent="-236179" eaLnBrk="0" fontAlgn="base" hangingPunct="0">
              <a:spcBef>
                <a:spcPct val="30000"/>
              </a:spcBef>
              <a:spcAft>
                <a:spcPct val="0"/>
              </a:spcAft>
              <a:defRPr sz="1200">
                <a:solidFill>
                  <a:schemeClr val="tx1"/>
                </a:solidFill>
                <a:latin typeface="Calibri" panose="020F0502020204030204" pitchFamily="34" charset="0"/>
              </a:defRPr>
            </a:lvl6pPr>
            <a:lvl7pPr marL="3063853" indent="-236179" eaLnBrk="0" fontAlgn="base" hangingPunct="0">
              <a:spcBef>
                <a:spcPct val="30000"/>
              </a:spcBef>
              <a:spcAft>
                <a:spcPct val="0"/>
              </a:spcAft>
              <a:defRPr sz="1200">
                <a:solidFill>
                  <a:schemeClr val="tx1"/>
                </a:solidFill>
                <a:latin typeface="Calibri" panose="020F0502020204030204" pitchFamily="34" charset="0"/>
              </a:defRPr>
            </a:lvl7pPr>
            <a:lvl8pPr marL="3529740" indent="-236179" eaLnBrk="0" fontAlgn="base" hangingPunct="0">
              <a:spcBef>
                <a:spcPct val="30000"/>
              </a:spcBef>
              <a:spcAft>
                <a:spcPct val="0"/>
              </a:spcAft>
              <a:defRPr sz="1200">
                <a:solidFill>
                  <a:schemeClr val="tx1"/>
                </a:solidFill>
                <a:latin typeface="Calibri" panose="020F0502020204030204" pitchFamily="34" charset="0"/>
              </a:defRPr>
            </a:lvl8pPr>
            <a:lvl9pPr marL="3995626" indent="-236179" eaLnBrk="0" fontAlgn="base" hangingPunct="0">
              <a:spcBef>
                <a:spcPct val="30000"/>
              </a:spcBef>
              <a:spcAft>
                <a:spcPct val="0"/>
              </a:spcAft>
              <a:defRPr sz="1200">
                <a:solidFill>
                  <a:schemeClr val="tx1"/>
                </a:solidFill>
                <a:latin typeface="Calibri" panose="020F0502020204030204" pitchFamily="34" charset="0"/>
              </a:defRPr>
            </a:lvl9pPr>
          </a:lstStyle>
          <a:p>
            <a:pPr defTabSz="931774" fontAlgn="base">
              <a:spcBef>
                <a:spcPct val="0"/>
              </a:spcBef>
              <a:spcAft>
                <a:spcPct val="0"/>
              </a:spcAft>
              <a:defRPr/>
            </a:pPr>
            <a:fld id="{94AD3BDB-F78D-451C-B839-C1022D5553E7}" type="slidenum">
              <a:rPr lang="en-US" altLang="en-US">
                <a:solidFill>
                  <a:prstClr val="black"/>
                </a:solidFill>
                <a:latin typeface="Arial" panose="020B0604020202020204" pitchFamily="34" charset="0"/>
              </a:rPr>
              <a:pPr defTabSz="931774" fontAlgn="base">
                <a:spcBef>
                  <a:spcPct val="0"/>
                </a:spcBef>
                <a:spcAft>
                  <a:spcPct val="0"/>
                </a:spcAft>
                <a:defRPr/>
              </a:pPr>
              <a:t>33</a:t>
            </a:fld>
            <a:endParaRPr lang="en-US" altLang="en-US">
              <a:solidFill>
                <a:prstClr val="black"/>
              </a:solidFill>
              <a:latin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789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8213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007" indent="-296033">
              <a:spcBef>
                <a:spcPct val="30000"/>
              </a:spcBef>
              <a:defRPr sz="1200">
                <a:solidFill>
                  <a:schemeClr val="tx1"/>
                </a:solidFill>
                <a:latin typeface="Calibri" panose="020F0502020204030204" pitchFamily="34" charset="0"/>
              </a:defRPr>
            </a:lvl2pPr>
            <a:lvl3pPr marL="1184129" indent="-236179">
              <a:spcBef>
                <a:spcPct val="30000"/>
              </a:spcBef>
              <a:defRPr sz="1200">
                <a:solidFill>
                  <a:schemeClr val="tx1"/>
                </a:solidFill>
                <a:latin typeface="Calibri" panose="020F0502020204030204" pitchFamily="34" charset="0"/>
              </a:defRPr>
            </a:lvl3pPr>
            <a:lvl4pPr marL="1658105" indent="-236179">
              <a:spcBef>
                <a:spcPct val="30000"/>
              </a:spcBef>
              <a:defRPr sz="1200">
                <a:solidFill>
                  <a:schemeClr val="tx1"/>
                </a:solidFill>
                <a:latin typeface="Calibri" panose="020F0502020204030204" pitchFamily="34" charset="0"/>
              </a:defRPr>
            </a:lvl4pPr>
            <a:lvl5pPr marL="2132079" indent="-236179">
              <a:spcBef>
                <a:spcPct val="30000"/>
              </a:spcBef>
              <a:defRPr sz="1200">
                <a:solidFill>
                  <a:schemeClr val="tx1"/>
                </a:solidFill>
                <a:latin typeface="Calibri" panose="020F0502020204030204" pitchFamily="34" charset="0"/>
              </a:defRPr>
            </a:lvl5pPr>
            <a:lvl6pPr marL="2597966" indent="-236179" eaLnBrk="0" fontAlgn="base" hangingPunct="0">
              <a:spcBef>
                <a:spcPct val="30000"/>
              </a:spcBef>
              <a:spcAft>
                <a:spcPct val="0"/>
              </a:spcAft>
              <a:defRPr sz="1200">
                <a:solidFill>
                  <a:schemeClr val="tx1"/>
                </a:solidFill>
                <a:latin typeface="Calibri" panose="020F0502020204030204" pitchFamily="34" charset="0"/>
              </a:defRPr>
            </a:lvl6pPr>
            <a:lvl7pPr marL="3063853" indent="-236179" eaLnBrk="0" fontAlgn="base" hangingPunct="0">
              <a:spcBef>
                <a:spcPct val="30000"/>
              </a:spcBef>
              <a:spcAft>
                <a:spcPct val="0"/>
              </a:spcAft>
              <a:defRPr sz="1200">
                <a:solidFill>
                  <a:schemeClr val="tx1"/>
                </a:solidFill>
                <a:latin typeface="Calibri" panose="020F0502020204030204" pitchFamily="34" charset="0"/>
              </a:defRPr>
            </a:lvl7pPr>
            <a:lvl8pPr marL="3529740" indent="-236179" eaLnBrk="0" fontAlgn="base" hangingPunct="0">
              <a:spcBef>
                <a:spcPct val="30000"/>
              </a:spcBef>
              <a:spcAft>
                <a:spcPct val="0"/>
              </a:spcAft>
              <a:defRPr sz="1200">
                <a:solidFill>
                  <a:schemeClr val="tx1"/>
                </a:solidFill>
                <a:latin typeface="Calibri" panose="020F0502020204030204" pitchFamily="34" charset="0"/>
              </a:defRPr>
            </a:lvl8pPr>
            <a:lvl9pPr marL="3995626" indent="-236179" eaLnBrk="0" fontAlgn="base" hangingPunct="0">
              <a:spcBef>
                <a:spcPct val="30000"/>
              </a:spcBef>
              <a:spcAft>
                <a:spcPct val="0"/>
              </a:spcAft>
              <a:defRPr sz="1200">
                <a:solidFill>
                  <a:schemeClr val="tx1"/>
                </a:solidFill>
                <a:latin typeface="Calibri" panose="020F0502020204030204" pitchFamily="34" charset="0"/>
              </a:defRPr>
            </a:lvl9pPr>
          </a:lstStyle>
          <a:p>
            <a:pPr defTabSz="931774" fontAlgn="base">
              <a:spcBef>
                <a:spcPct val="0"/>
              </a:spcBef>
              <a:spcAft>
                <a:spcPct val="0"/>
              </a:spcAft>
              <a:defRPr/>
            </a:pPr>
            <a:fld id="{8CDD560F-F9AE-411A-8561-6B4C9FC5E3C2}" type="slidenum">
              <a:rPr lang="en-US" altLang="en-US">
                <a:solidFill>
                  <a:prstClr val="black"/>
                </a:solidFill>
                <a:latin typeface="Arial" panose="020B0604020202020204" pitchFamily="34" charset="0"/>
              </a:rPr>
              <a:pPr defTabSz="931774" fontAlgn="base">
                <a:spcBef>
                  <a:spcPct val="0"/>
                </a:spcBef>
                <a:spcAft>
                  <a:spcPct val="0"/>
                </a:spcAft>
                <a:defRPr/>
              </a:pPr>
              <a:t>34</a:t>
            </a:fld>
            <a:endParaRPr lang="en-US" altLang="en-US">
              <a:solidFill>
                <a:prstClr val="black"/>
              </a:solidFill>
              <a:latin typeface="Arial" panose="020B0604020202020204"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994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393075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28BE4-73D4-494A-8D0E-2E31D84B69C0}" type="slidenum">
              <a:rPr lang="en-US" smtClean="0"/>
              <a:t>6</a:t>
            </a:fld>
            <a:endParaRPr lang="en-US" dirty="0"/>
          </a:p>
        </p:txBody>
      </p:sp>
    </p:spTree>
    <p:extLst>
      <p:ext uri="{BB962C8B-B14F-4D97-AF65-F5344CB8AC3E}">
        <p14:creationId xmlns:p14="http://schemas.microsoft.com/office/powerpoint/2010/main" val="69225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007" indent="-296033">
              <a:spcBef>
                <a:spcPct val="30000"/>
              </a:spcBef>
              <a:defRPr sz="1200">
                <a:solidFill>
                  <a:schemeClr val="tx1"/>
                </a:solidFill>
                <a:latin typeface="Calibri" panose="020F0502020204030204" pitchFamily="34" charset="0"/>
              </a:defRPr>
            </a:lvl2pPr>
            <a:lvl3pPr marL="1184129" indent="-236179">
              <a:spcBef>
                <a:spcPct val="30000"/>
              </a:spcBef>
              <a:defRPr sz="1200">
                <a:solidFill>
                  <a:schemeClr val="tx1"/>
                </a:solidFill>
                <a:latin typeface="Calibri" panose="020F0502020204030204" pitchFamily="34" charset="0"/>
              </a:defRPr>
            </a:lvl3pPr>
            <a:lvl4pPr marL="1658105" indent="-236179">
              <a:spcBef>
                <a:spcPct val="30000"/>
              </a:spcBef>
              <a:defRPr sz="1200">
                <a:solidFill>
                  <a:schemeClr val="tx1"/>
                </a:solidFill>
                <a:latin typeface="Calibri" panose="020F0502020204030204" pitchFamily="34" charset="0"/>
              </a:defRPr>
            </a:lvl4pPr>
            <a:lvl5pPr marL="2132079" indent="-236179">
              <a:spcBef>
                <a:spcPct val="30000"/>
              </a:spcBef>
              <a:defRPr sz="1200">
                <a:solidFill>
                  <a:schemeClr val="tx1"/>
                </a:solidFill>
                <a:latin typeface="Calibri" panose="020F0502020204030204" pitchFamily="34" charset="0"/>
              </a:defRPr>
            </a:lvl5pPr>
            <a:lvl6pPr marL="2597966" indent="-236179" eaLnBrk="0" fontAlgn="base" hangingPunct="0">
              <a:spcBef>
                <a:spcPct val="30000"/>
              </a:spcBef>
              <a:spcAft>
                <a:spcPct val="0"/>
              </a:spcAft>
              <a:defRPr sz="1200">
                <a:solidFill>
                  <a:schemeClr val="tx1"/>
                </a:solidFill>
                <a:latin typeface="Calibri" panose="020F0502020204030204" pitchFamily="34" charset="0"/>
              </a:defRPr>
            </a:lvl6pPr>
            <a:lvl7pPr marL="3063853" indent="-236179" eaLnBrk="0" fontAlgn="base" hangingPunct="0">
              <a:spcBef>
                <a:spcPct val="30000"/>
              </a:spcBef>
              <a:spcAft>
                <a:spcPct val="0"/>
              </a:spcAft>
              <a:defRPr sz="1200">
                <a:solidFill>
                  <a:schemeClr val="tx1"/>
                </a:solidFill>
                <a:latin typeface="Calibri" panose="020F0502020204030204" pitchFamily="34" charset="0"/>
              </a:defRPr>
            </a:lvl7pPr>
            <a:lvl8pPr marL="3529740" indent="-236179" eaLnBrk="0" fontAlgn="base" hangingPunct="0">
              <a:spcBef>
                <a:spcPct val="30000"/>
              </a:spcBef>
              <a:spcAft>
                <a:spcPct val="0"/>
              </a:spcAft>
              <a:defRPr sz="1200">
                <a:solidFill>
                  <a:schemeClr val="tx1"/>
                </a:solidFill>
                <a:latin typeface="Calibri" panose="020F0502020204030204" pitchFamily="34" charset="0"/>
              </a:defRPr>
            </a:lvl8pPr>
            <a:lvl9pPr marL="3995626" indent="-236179" eaLnBrk="0" fontAlgn="base" hangingPunct="0">
              <a:spcBef>
                <a:spcPct val="30000"/>
              </a:spcBef>
              <a:spcAft>
                <a:spcPct val="0"/>
              </a:spcAft>
              <a:defRPr sz="1200">
                <a:solidFill>
                  <a:schemeClr val="tx1"/>
                </a:solidFill>
                <a:latin typeface="Calibri" panose="020F0502020204030204" pitchFamily="34" charset="0"/>
              </a:defRPr>
            </a:lvl9pPr>
          </a:lstStyle>
          <a:p>
            <a:pPr defTabSz="931774" fontAlgn="base">
              <a:spcBef>
                <a:spcPct val="0"/>
              </a:spcBef>
              <a:spcAft>
                <a:spcPct val="0"/>
              </a:spcAft>
              <a:defRPr/>
            </a:pPr>
            <a:fld id="{CFEB158E-6052-418B-8602-37FB435E9DB3}" type="slidenum">
              <a:rPr lang="en-US" altLang="en-US">
                <a:solidFill>
                  <a:prstClr val="black"/>
                </a:solidFill>
                <a:latin typeface="Arial" panose="020B0604020202020204" pitchFamily="34" charset="0"/>
              </a:rPr>
              <a:pPr defTabSz="931774" fontAlgn="base">
                <a:spcBef>
                  <a:spcPct val="0"/>
                </a:spcBef>
                <a:spcAft>
                  <a:spcPct val="0"/>
                </a:spcAft>
                <a:defRPr/>
              </a:pPr>
              <a:t>35</a:t>
            </a:fld>
            <a:endParaRPr lang="en-US" altLang="en-US">
              <a:solidFill>
                <a:prstClr val="black"/>
              </a:solidFill>
              <a:latin typeface="Arial" panose="020B0604020202020204" pitchFamily="34" charset="0"/>
            </a:endParaRPr>
          </a:p>
        </p:txBody>
      </p:sp>
      <p:sp>
        <p:nvSpPr>
          <p:cNvPr id="41989"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1396329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53A03A55-3C4C-4931-9991-BDDA29C8AD58}" type="slidenum">
              <a:rPr lang="en-US" altLang="en-US">
                <a:solidFill>
                  <a:prstClr val="black"/>
                </a:solidFill>
              </a:rPr>
              <a:pPr defTabSz="931774" fontAlgn="base">
                <a:spcBef>
                  <a:spcPct val="0"/>
                </a:spcBef>
                <a:spcAft>
                  <a:spcPct val="0"/>
                </a:spcAft>
                <a:defRPr/>
              </a:pPr>
              <a:t>36</a:t>
            </a:fld>
            <a:endParaRPr lang="en-US" altLang="en-US">
              <a:solidFill>
                <a:prstClr val="black"/>
              </a:solidFill>
            </a:endParaRPr>
          </a:p>
        </p:txBody>
      </p:sp>
      <p:sp>
        <p:nvSpPr>
          <p:cNvPr id="4403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2879974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630B9BAE-CCB2-421D-BCF3-7E8AA9AAE366}" type="slidenum">
              <a:rPr lang="en-US" altLang="en-US">
                <a:solidFill>
                  <a:prstClr val="black"/>
                </a:solidFill>
              </a:rPr>
              <a:pPr defTabSz="931774" fontAlgn="base">
                <a:spcBef>
                  <a:spcPct val="0"/>
                </a:spcBef>
                <a:spcAft>
                  <a:spcPct val="0"/>
                </a:spcAft>
                <a:defRPr/>
              </a:pPr>
              <a:t>37</a:t>
            </a:fld>
            <a:endParaRPr lang="en-US" altLang="en-US">
              <a:solidFill>
                <a:prstClr val="black"/>
              </a:solidFill>
            </a:endParaRPr>
          </a:p>
        </p:txBody>
      </p:sp>
      <p:sp>
        <p:nvSpPr>
          <p:cNvPr id="4608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1114436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147845A-BF04-46CF-9A16-011547286E0C}" type="slidenum">
              <a:rPr lang="en-US" altLang="en-US"/>
              <a:pPr/>
              <a:t>43</a:t>
            </a:fld>
            <a:endParaRPr lang="en-US" altLang="en-US"/>
          </a:p>
        </p:txBody>
      </p:sp>
    </p:spTree>
    <p:extLst>
      <p:ext uri="{BB962C8B-B14F-4D97-AF65-F5344CB8AC3E}">
        <p14:creationId xmlns:p14="http://schemas.microsoft.com/office/powerpoint/2010/main" val="1890570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E3AC3A8-D50B-4103-AD90-08A6884ADAD7}" type="slidenum">
              <a:rPr lang="en-US" altLang="en-US"/>
              <a:pPr/>
              <a:t>52</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33750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91C01EC-0CA0-4B27-AA74-D2638102DF25}" type="slidenum">
              <a:rPr lang="en-US" altLang="en-US"/>
              <a:pPr/>
              <a:t>53</a:t>
            </a:fld>
            <a:endParaRPr lang="en-US" altLang="en-US"/>
          </a:p>
        </p:txBody>
      </p:sp>
      <p:sp>
        <p:nvSpPr>
          <p:cNvPr id="92163" name="Rectangle 7"/>
          <p:cNvSpPr txBox="1">
            <a:spLocks noGrp="1" noChangeArrowheads="1"/>
          </p:cNvSpPr>
          <p:nvPr/>
        </p:nvSpPr>
        <p:spPr bwMode="auto">
          <a:xfrm>
            <a:off x="5296747" y="6623685"/>
            <a:ext cx="4050453" cy="34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177" tIns="46589" rIns="93177" bIns="46589"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fld id="{441D33CE-3B90-43EB-9B7D-880E16EEB501}" type="slidenum">
              <a:rPr lang="en-US" altLang="en-US" sz="1200">
                <a:latin typeface="Times New Roman" panose="02020603050405020304" pitchFamily="18" charset="0"/>
              </a:rPr>
              <a:pPr algn="r"/>
              <a:t>53</a:t>
            </a:fld>
            <a:endParaRPr lang="en-US" altLang="en-US" sz="1200">
              <a:latin typeface="Times New Roman" panose="02020603050405020304" pitchFamily="18"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xfrm>
            <a:off x="1246294" y="3311843"/>
            <a:ext cx="6854613" cy="31375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93263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37672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47B93E1-C5C2-48C9-B7EE-2CCE53F83FB1}" type="slidenum">
              <a:rPr lang="en-US" altLang="en-US"/>
              <a:pPr/>
              <a:t>55</a:t>
            </a:fld>
            <a:endParaRPr lang="en-US" altLang="en-US"/>
          </a:p>
        </p:txBody>
      </p:sp>
      <p:sp>
        <p:nvSpPr>
          <p:cNvPr id="90115" name="Rectangle 7"/>
          <p:cNvSpPr txBox="1">
            <a:spLocks noGrp="1" noChangeArrowheads="1"/>
          </p:cNvSpPr>
          <p:nvPr/>
        </p:nvSpPr>
        <p:spPr bwMode="auto">
          <a:xfrm>
            <a:off x="5296747" y="6623685"/>
            <a:ext cx="4050453" cy="34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177" tIns="46589" rIns="93177" bIns="46589"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fld id="{FE804F09-67D9-4395-A148-E7D3CD9A7ADF}" type="slidenum">
              <a:rPr lang="en-US" altLang="en-US" sz="1200">
                <a:latin typeface="Times New Roman" panose="02020603050405020304" pitchFamily="18" charset="0"/>
              </a:rPr>
              <a:pPr algn="r"/>
              <a:t>55</a:t>
            </a:fld>
            <a:endParaRPr lang="en-US" altLang="en-US" sz="1200">
              <a:latin typeface="Times New Roman" panose="02020603050405020304" pitchFamily="18" charset="0"/>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xfrm>
            <a:off x="1246294" y="3311843"/>
            <a:ext cx="6854613" cy="31375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29842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a:ln/>
        </p:spPr>
      </p:sp>
      <p:sp>
        <p:nvSpPr>
          <p:cNvPr id="696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963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49893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2D83450-69D1-40C2-9C6B-D928FBED3CFD}" type="slidenum">
              <a:rPr lang="en-US" altLang="en-US"/>
              <a:pPr/>
              <a:t>10</a:t>
            </a:fld>
            <a:endParaRPr lang="en-US" altLang="en-US"/>
          </a:p>
        </p:txBody>
      </p:sp>
      <p:sp>
        <p:nvSpPr>
          <p:cNvPr id="67587" name="Rectangle 7"/>
          <p:cNvSpPr txBox="1">
            <a:spLocks noGrp="1" noChangeArrowheads="1"/>
          </p:cNvSpPr>
          <p:nvPr/>
        </p:nvSpPr>
        <p:spPr bwMode="auto">
          <a:xfrm>
            <a:off x="5296747" y="6623685"/>
            <a:ext cx="4050453" cy="34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177" tIns="46589" rIns="93177" bIns="46589"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fld id="{4AF830B0-9E15-44B4-AE93-D9C8186E8C02}" type="slidenum">
              <a:rPr lang="en-US" altLang="en-US" sz="1200">
                <a:ea typeface="MS Pゴシック" pitchFamily="-92" charset="-128"/>
              </a:rPr>
              <a:pPr algn="r"/>
              <a:t>10</a:t>
            </a:fld>
            <a:endParaRPr lang="en-US" altLang="en-US" sz="1200">
              <a:ea typeface="MS Pゴシック" pitchFamily="-92" charset="-128"/>
            </a:endParaRPr>
          </a:p>
        </p:txBody>
      </p:sp>
      <p:sp>
        <p:nvSpPr>
          <p:cNvPr id="67588" name="Slide Image Placeholder 1"/>
          <p:cNvSpPr>
            <a:spLocks noGrp="1" noRot="1" noChangeAspect="1" noTextEdit="1"/>
          </p:cNvSpPr>
          <p:nvPr>
            <p:ph type="sldImg"/>
          </p:nvPr>
        </p:nvSpPr>
        <p:spPr>
          <a:ln/>
        </p:spPr>
      </p:sp>
      <p:sp>
        <p:nvSpPr>
          <p:cNvPr id="67589" name="Notes Placeholder 2"/>
          <p:cNvSpPr>
            <a:spLocks noGrp="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67590" name="Slide Number Placeholder 3"/>
          <p:cNvSpPr txBox="1">
            <a:spLocks noGrp="1"/>
          </p:cNvSpPr>
          <p:nvPr/>
        </p:nvSpPr>
        <p:spPr bwMode="auto">
          <a:xfrm>
            <a:off x="5295125" y="6622072"/>
            <a:ext cx="4050453" cy="34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fld id="{50F476D5-96DB-4906-9680-A4FF951749D5}" type="slidenum">
              <a:rPr lang="en-US" altLang="en-US" sz="1200">
                <a:ea typeface="MS Pゴシック" pitchFamily="-92" charset="-128"/>
              </a:rPr>
              <a:pPr algn="r"/>
              <a:t>10</a:t>
            </a:fld>
            <a:endParaRPr lang="en-US" altLang="en-US" sz="1200">
              <a:ea typeface="MS Pゴシック" pitchFamily="-92" charset="-128"/>
            </a:endParaRPr>
          </a:p>
        </p:txBody>
      </p:sp>
    </p:spTree>
    <p:extLst>
      <p:ext uri="{BB962C8B-B14F-4D97-AF65-F5344CB8AC3E}">
        <p14:creationId xmlns:p14="http://schemas.microsoft.com/office/powerpoint/2010/main" val="290824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a:ln/>
        </p:spPr>
      </p:sp>
      <p:sp>
        <p:nvSpPr>
          <p:cNvPr id="716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716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10988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9220"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86336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total 1272</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A9C73466-090B-46CC-9485-765AC4FAFF60}" type="slidenum">
              <a:rPr lang="en-US" altLang="en-US">
                <a:solidFill>
                  <a:prstClr val="black"/>
                </a:solidFill>
              </a:rPr>
              <a:pPr defTabSz="931774" fontAlgn="base">
                <a:spcBef>
                  <a:spcPct val="0"/>
                </a:spcBef>
                <a:spcAft>
                  <a:spcPct val="0"/>
                </a:spcAft>
                <a:defRPr/>
              </a:pPr>
              <a:t>18</a:t>
            </a:fld>
            <a:endParaRPr lang="en-US" altLang="en-US">
              <a:solidFill>
                <a:prstClr val="black"/>
              </a:solidFill>
            </a:endParaRPr>
          </a:p>
        </p:txBody>
      </p:sp>
      <p:sp>
        <p:nvSpPr>
          <p:cNvPr id="112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25291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F88C3C02-CFDB-4AF1-8E9E-C89478F649F1}" type="slidenum">
              <a:rPr lang="en-US" altLang="en-US">
                <a:solidFill>
                  <a:prstClr val="black"/>
                </a:solidFill>
              </a:rPr>
              <a:pPr defTabSz="931774" fontAlgn="base">
                <a:spcBef>
                  <a:spcPct val="0"/>
                </a:spcBef>
                <a:spcAft>
                  <a:spcPct val="0"/>
                </a:spcAft>
                <a:defRPr/>
              </a:pPr>
              <a:t>19</a:t>
            </a:fld>
            <a:endParaRPr lang="en-US" altLang="en-US">
              <a:solidFill>
                <a:prstClr val="black"/>
              </a:solidFill>
            </a:endParaRPr>
          </a:p>
        </p:txBody>
      </p:sp>
      <p:sp>
        <p:nvSpPr>
          <p:cNvPr id="133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67370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fld id="{9574841C-E499-4521-85CE-6AB44D59EDB8}" type="slidenum">
              <a:rPr lang="en-US" altLang="en-US">
                <a:solidFill>
                  <a:prstClr val="black"/>
                </a:solidFill>
              </a:rPr>
              <a:pPr defTabSz="931774" fontAlgn="base">
                <a:spcBef>
                  <a:spcPct val="0"/>
                </a:spcBef>
                <a:spcAft>
                  <a:spcPct val="0"/>
                </a:spcAft>
                <a:defRPr/>
              </a:pPr>
              <a:t>20</a:t>
            </a:fld>
            <a:endParaRPr lang="en-US" altLang="en-US">
              <a:solidFill>
                <a:prstClr val="black"/>
              </a:solidFill>
            </a:endParaRPr>
          </a:p>
        </p:txBody>
      </p:sp>
      <p:sp>
        <p:nvSpPr>
          <p:cNvPr id="153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defTabSz="931774" fontAlgn="base">
              <a:spcBef>
                <a:spcPct val="0"/>
              </a:spcBef>
              <a:spcAft>
                <a:spcPct val="0"/>
              </a:spcAft>
              <a:defRPr/>
            </a:pPr>
            <a:r>
              <a:rPr lang="en-US" altLang="en-US">
                <a:solidFill>
                  <a:prstClr val="black"/>
                </a:solidFill>
              </a:rPr>
              <a:t>SCE Disability Support Services New Parent Orientation 2015</a:t>
            </a:r>
          </a:p>
        </p:txBody>
      </p:sp>
    </p:spTree>
    <p:extLst>
      <p:ext uri="{BB962C8B-B14F-4D97-AF65-F5344CB8AC3E}">
        <p14:creationId xmlns:p14="http://schemas.microsoft.com/office/powerpoint/2010/main" val="3458155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85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320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476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6452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3454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05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68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16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3491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2" y="0"/>
            <a:ext cx="12134849"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49614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54400" y="2286001"/>
            <a:ext cx="8240299" cy="1470025"/>
          </a:xfrm>
        </p:spPr>
        <p:txBody>
          <a:bodyPr anchor="t"/>
          <a:lstStyle>
            <a:lvl1pPr algn="r">
              <a:defRPr b="1" cap="small" baseline="0">
                <a:solidFill>
                  <a:srgbClr val="003300"/>
                </a:solidFill>
              </a:defRPr>
            </a:lvl1pPr>
          </a:lstStyle>
          <a:p>
            <a:r>
              <a:rPr lang="en-US"/>
              <a:t>Click to edit Master title style</a:t>
            </a:r>
            <a:endParaRPr lang="en-US" dirty="0"/>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3"/>
          </p:nvPr>
        </p:nvSpPr>
        <p:spPr>
          <a:xfrm>
            <a:off x="9144000" y="5105400"/>
            <a:ext cx="2438400" cy="990600"/>
          </a:xfrm>
        </p:spPr>
        <p:txBody>
          <a:bodyPr rtlCol="0">
            <a:normAutofit/>
          </a:bodyPr>
          <a:lstStyle>
            <a:lvl1pPr marL="0" indent="0" algn="ctr">
              <a:buNone/>
              <a:defRPr sz="2000" baseline="0"/>
            </a:lvl1pPr>
          </a:lstStyle>
          <a:p>
            <a:pPr lvl="0"/>
            <a:r>
              <a:rPr lang="en-US" noProof="0" dirty="0"/>
              <a:t>Click icon to add picture</a:t>
            </a:r>
          </a:p>
        </p:txBody>
      </p:sp>
    </p:spTree>
    <p:extLst>
      <p:ext uri="{BB962C8B-B14F-4D97-AF65-F5344CB8AC3E}">
        <p14:creationId xmlns:p14="http://schemas.microsoft.com/office/powerpoint/2010/main" val="298420010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Rectangle 4"/>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6" name="Rectangle 5"/>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1090109" y="3132290"/>
            <a:ext cx="9567135"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D39E7C7B-29B3-4942-A705-2A63332FE151}" type="datetimeFigureOut">
              <a:rPr lang="en-US"/>
              <a:pPr>
                <a:defRPr/>
              </a:pPr>
              <a:t>11/29/2016</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C8C6302E-B9F5-41CC-9153-DE3BB1A8808A}" type="slidenum">
              <a:rPr lang="en-US" altLang="en-US"/>
              <a:pPr>
                <a:defRPr/>
              </a:pPr>
              <a:t>‹#›</a:t>
            </a:fld>
            <a:endParaRPr lang="en-US" altLang="en-US"/>
          </a:p>
        </p:txBody>
      </p:sp>
    </p:spTree>
    <p:extLst>
      <p:ext uri="{BB962C8B-B14F-4D97-AF65-F5344CB8AC3E}">
        <p14:creationId xmlns:p14="http://schemas.microsoft.com/office/powerpoint/2010/main" val="387193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578579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B18BCC1F-AB8F-4628-952B-578A0AD199A0}" type="datetimeFigureOut">
              <a:rPr lang="en-US"/>
              <a:pPr>
                <a:defRPr/>
              </a:pPr>
              <a:t>11/29/2016</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E264D75B-BBC9-4ACA-9801-F6ABC01EB12F}" type="slidenum">
              <a:rPr lang="en-US" altLang="en-US"/>
              <a:pPr>
                <a:defRPr/>
              </a:pPr>
              <a:t>‹#›</a:t>
            </a:fld>
            <a:endParaRPr lang="en-US" altLang="en-US"/>
          </a:p>
        </p:txBody>
      </p:sp>
    </p:spTree>
    <p:extLst>
      <p:ext uri="{BB962C8B-B14F-4D97-AF65-F5344CB8AC3E}">
        <p14:creationId xmlns:p14="http://schemas.microsoft.com/office/powerpoint/2010/main" val="318641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Rectangle 4"/>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6" name="Rectangle 5"/>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5EE5D300-4438-4C05-9AC6-A5C7F50981E4}" type="datetimeFigureOut">
              <a:rPr lang="en-US"/>
              <a:pPr>
                <a:defRPr/>
              </a:pPr>
              <a:t>11/29/2016</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0B6203E7-AB45-4080-AB3A-11BA46F730D1}" type="slidenum">
              <a:rPr lang="en-US" altLang="en-US"/>
              <a:pPr>
                <a:defRPr/>
              </a:pPr>
              <a:t>‹#›</a:t>
            </a:fld>
            <a:endParaRPr lang="en-US" altLang="en-US"/>
          </a:p>
        </p:txBody>
      </p:sp>
    </p:spTree>
    <p:extLst>
      <p:ext uri="{BB962C8B-B14F-4D97-AF65-F5344CB8AC3E}">
        <p14:creationId xmlns:p14="http://schemas.microsoft.com/office/powerpoint/2010/main" val="1740100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DFD9F587-63B8-4DD5-B030-899F74EDF231}" type="datetimeFigureOut">
              <a:rPr lang="en-US"/>
              <a:pPr>
                <a:defRPr/>
              </a:pPr>
              <a:t>11/29/2016</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AC6152CB-5255-4566-92BB-0010BC99BF20}" type="slidenum">
              <a:rPr lang="en-US" altLang="en-US"/>
              <a:pPr>
                <a:defRPr/>
              </a:pPr>
              <a:t>‹#›</a:t>
            </a:fld>
            <a:endParaRPr lang="en-US" altLang="en-US"/>
          </a:p>
        </p:txBody>
      </p:sp>
    </p:spTree>
    <p:extLst>
      <p:ext uri="{BB962C8B-B14F-4D97-AF65-F5344CB8AC3E}">
        <p14:creationId xmlns:p14="http://schemas.microsoft.com/office/powerpoint/2010/main" val="3641195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17C3F608-3885-4AFF-B185-FF66F3841274}" type="datetimeFigureOut">
              <a:rPr lang="en-US"/>
              <a:pPr>
                <a:defRPr/>
              </a:pPr>
              <a:t>11/29/2016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272BD54-DF9C-4BFB-897C-E71A3185C0AC}" type="slidenum">
              <a:rPr lang="en-US" altLang="en-US"/>
              <a:pPr>
                <a:defRPr/>
              </a:pPr>
              <a:t>‹#›</a:t>
            </a:fld>
            <a:endParaRPr lang="en-US" altLang="en-US"/>
          </a:p>
        </p:txBody>
      </p:sp>
    </p:spTree>
    <p:extLst>
      <p:ext uri="{BB962C8B-B14F-4D97-AF65-F5344CB8AC3E}">
        <p14:creationId xmlns:p14="http://schemas.microsoft.com/office/powerpoint/2010/main" val="4236218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97FE95E-75E5-4AC8-94B9-5C2C2442E7EE}" type="datetimeFigureOut">
              <a:rPr lang="en-US"/>
              <a:pPr>
                <a:defRPr/>
              </a:pPr>
              <a:t>11/29/2016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2861BB-65E5-4BD5-A9B9-FB7530DBF4D6}" type="slidenum">
              <a:rPr lang="en-US" altLang="en-US"/>
              <a:pPr>
                <a:defRPr/>
              </a:pPr>
              <a:t>‹#›</a:t>
            </a:fld>
            <a:endParaRPr lang="en-US" altLang="en-US"/>
          </a:p>
        </p:txBody>
      </p:sp>
    </p:spTree>
    <p:extLst>
      <p:ext uri="{BB962C8B-B14F-4D97-AF65-F5344CB8AC3E}">
        <p14:creationId xmlns:p14="http://schemas.microsoft.com/office/powerpoint/2010/main" val="1742364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B1F152-AE1E-450E-9EE4-631B342D3FB0}" type="datetimeFigureOut">
              <a:rPr lang="en-US"/>
              <a:pPr>
                <a:defRPr/>
              </a:pPr>
              <a:t>11/29/2016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D537710-7FD6-4022-A77E-5F661E3F1CC7}" type="slidenum">
              <a:rPr lang="en-US" altLang="en-US"/>
              <a:pPr>
                <a:defRPr/>
              </a:pPr>
              <a:t>‹#›</a:t>
            </a:fld>
            <a:endParaRPr lang="en-US" altLang="en-US"/>
          </a:p>
        </p:txBody>
      </p:sp>
    </p:spTree>
    <p:extLst>
      <p:ext uri="{BB962C8B-B14F-4D97-AF65-F5344CB8AC3E}">
        <p14:creationId xmlns:p14="http://schemas.microsoft.com/office/powerpoint/2010/main" val="3400431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A867A1-6A0C-4F27-AD47-95289CB9005B}" type="datetimeFigureOut">
              <a:rPr lang="en-US"/>
              <a:pPr>
                <a:defRPr/>
              </a:pPr>
              <a:t>11/29/2016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7BE583-8DC8-4363-B9E3-BF8B9E38A709}" type="slidenum">
              <a:rPr lang="en-US" altLang="en-US"/>
              <a:pPr>
                <a:defRPr/>
              </a:pPr>
              <a:t>‹#›</a:t>
            </a:fld>
            <a:endParaRPr lang="en-US" altLang="en-US"/>
          </a:p>
        </p:txBody>
      </p:sp>
    </p:spTree>
    <p:extLst>
      <p:ext uri="{BB962C8B-B14F-4D97-AF65-F5344CB8AC3E}">
        <p14:creationId xmlns:p14="http://schemas.microsoft.com/office/powerpoint/2010/main" val="3229467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Rectangle 5"/>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7" name="Rectangle 6"/>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8" name="Oval 7"/>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69691" y="4464421"/>
            <a:ext cx="8511384"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F4BE091C-55F4-4152-AF18-409E73D882CE}" type="datetimeFigureOut">
              <a:rPr lang="en-US"/>
              <a:pPr>
                <a:defRPr/>
              </a:pPr>
              <a:t>11/29/2016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6164483C-F31E-4FE8-AF9F-1E67F56B3E26}" type="slidenum">
              <a:rPr lang="en-US" altLang="en-US"/>
              <a:pPr>
                <a:defRPr/>
              </a:pPr>
              <a:t>‹#›</a:t>
            </a:fld>
            <a:endParaRPr lang="en-US" altLang="en-US"/>
          </a:p>
        </p:txBody>
      </p:sp>
    </p:spTree>
    <p:extLst>
      <p:ext uri="{BB962C8B-B14F-4D97-AF65-F5344CB8AC3E}">
        <p14:creationId xmlns:p14="http://schemas.microsoft.com/office/powerpoint/2010/main" val="9621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6C11B5F-DC14-4221-91A9-CFFB96578C51}" type="datetimeFigureOut">
              <a:rPr lang="en-US"/>
              <a:pPr>
                <a:defRPr/>
              </a:pPr>
              <a:t>11/29/2016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7CCAA3-D3A3-4644-A83B-D141D62F7F0B}" type="slidenum">
              <a:rPr lang="en-US" altLang="en-US"/>
              <a:pPr>
                <a:defRPr/>
              </a:pPr>
              <a:t>‹#›</a:t>
            </a:fld>
            <a:endParaRPr lang="en-US" altLang="en-US"/>
          </a:p>
        </p:txBody>
      </p:sp>
    </p:spTree>
    <p:extLst>
      <p:ext uri="{BB962C8B-B14F-4D97-AF65-F5344CB8AC3E}">
        <p14:creationId xmlns:p14="http://schemas.microsoft.com/office/powerpoint/2010/main" val="917510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9169935-FBB9-4F3D-A6B5-A14216098797}" type="datetimeFigureOut">
              <a:rPr lang="en-US"/>
              <a:pPr>
                <a:defRPr/>
              </a:pPr>
              <a:t>11/29/2016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7AA7C4-5EF9-4133-B58F-E457D38FB6BC}" type="slidenum">
              <a:rPr lang="en-US" altLang="en-US"/>
              <a:pPr>
                <a:defRPr/>
              </a:pPr>
              <a:t>‹#›</a:t>
            </a:fld>
            <a:endParaRPr lang="en-US" altLang="en-US"/>
          </a:p>
        </p:txBody>
      </p:sp>
    </p:spTree>
    <p:extLst>
      <p:ext uri="{BB962C8B-B14F-4D97-AF65-F5344CB8AC3E}">
        <p14:creationId xmlns:p14="http://schemas.microsoft.com/office/powerpoint/2010/main" val="46359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299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422400" y="1752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5600" y="1752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E66F217D-9D75-4F91-8E84-C9716E5E621A}" type="slidenum">
              <a:rPr lang="en-US"/>
              <a:pPr>
                <a:defRPr/>
              </a:pPr>
              <a:t>‹#›</a:t>
            </a:fld>
            <a:endParaRPr lang="en-US" dirty="0"/>
          </a:p>
        </p:txBody>
      </p:sp>
    </p:spTree>
    <p:extLst>
      <p:ext uri="{BB962C8B-B14F-4D97-AF65-F5344CB8AC3E}">
        <p14:creationId xmlns:p14="http://schemas.microsoft.com/office/powerpoint/2010/main" val="248514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82656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104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0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046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06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996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8774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9" name="Rectangle 8"/>
          <p:cNvSpPr/>
          <p:nvPr/>
        </p:nvSpPr>
        <p:spPr>
          <a:xfrm>
            <a:off x="0" y="3768725"/>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Placeholder 1"/>
          <p:cNvSpPr>
            <a:spLocks noGrp="1"/>
          </p:cNvSpPr>
          <p:nvPr>
            <p:ph type="title"/>
          </p:nvPr>
        </p:nvSpPr>
        <p:spPr>
          <a:xfrm>
            <a:off x="2391834" y="4371975"/>
            <a:ext cx="8682567"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524000" y="731839"/>
            <a:ext cx="85344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eaLnBrk="1" hangingPunct="1">
              <a:defRPr sz="1100" b="1">
                <a:solidFill>
                  <a:schemeClr val="tx1">
                    <a:lumMod val="50000"/>
                    <a:lumOff val="50000"/>
                  </a:schemeClr>
                </a:solidFill>
                <a:latin typeface="Arial" charset="0"/>
              </a:defRPr>
            </a:lvl1pPr>
          </a:lstStyle>
          <a:p>
            <a:pPr>
              <a:defRPr/>
            </a:pPr>
            <a:fld id="{863293D1-9AF5-4927-9A51-C0FAB25B2D6C}" type="datetimeFigureOut">
              <a:rPr lang="en-US"/>
              <a:pPr>
                <a:defRPr/>
              </a:pPr>
              <a:t>11/29/2016</a:t>
            </a:fld>
            <a:endParaRPr lang="en-US"/>
          </a:p>
        </p:txBody>
      </p:sp>
      <p:sp>
        <p:nvSpPr>
          <p:cNvPr id="5" name="Footer Placeholder 4"/>
          <p:cNvSpPr>
            <a:spLocks noGrp="1"/>
          </p:cNvSpPr>
          <p:nvPr>
            <p:ph type="ftr" sz="quarter" idx="3"/>
          </p:nvPr>
        </p:nvSpPr>
        <p:spPr>
          <a:xfrm>
            <a:off x="609600" y="6172201"/>
            <a:ext cx="4470400" cy="365125"/>
          </a:xfrm>
          <a:prstGeom prst="rect">
            <a:avLst/>
          </a:prstGeom>
        </p:spPr>
        <p:txBody>
          <a:bodyPr vert="horz" lIns="91440" tIns="45720" rIns="91440" bIns="45720" rtlCol="0" anchor="ctr"/>
          <a:lstStyle>
            <a:lvl1pPr algn="l" eaLnBrk="1" hangingPunct="1">
              <a:defRPr sz="1100" b="1">
                <a:solidFill>
                  <a:schemeClr val="tx1">
                    <a:lumMod val="50000"/>
                    <a:lumOff val="50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defRPr>
            </a:lvl1pPr>
          </a:lstStyle>
          <a:p>
            <a:pPr>
              <a:defRPr/>
            </a:pPr>
            <a:fld id="{8604B65A-FD79-4F4A-9693-E886A8187AE2}" type="slidenum">
              <a:rPr lang="en-US" altLang="en-US"/>
              <a:pPr>
                <a:defRPr/>
              </a:pPr>
              <a:t>‹#›</a:t>
            </a:fld>
            <a:endParaRPr lang="en-US" altLang="en-US"/>
          </a:p>
        </p:txBody>
      </p:sp>
    </p:spTree>
    <p:extLst>
      <p:ext uri="{BB962C8B-B14F-4D97-AF65-F5344CB8AC3E}">
        <p14:creationId xmlns:p14="http://schemas.microsoft.com/office/powerpoint/2010/main" val="25667186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fafsa.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hyperlink" Target="mailto:mobility@sce.edu"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png"/><Relationship Id="rId2" Type="http://schemas.openxmlformats.org/officeDocument/2006/relationships/notesSlide" Target="../notesSlides/notesSlide22.xml"/><Relationship Id="rId16" Type="http://schemas.openxmlformats.org/officeDocument/2006/relationships/image" Target="../media/image47.jpeg"/><Relationship Id="rId1" Type="http://schemas.openxmlformats.org/officeDocument/2006/relationships/slideLayout" Target="../slideLayouts/slideLayout25.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orangecounty.net/html/edu_college.html" TargetMode="External"/><Relationship Id="rId1" Type="http://schemas.openxmlformats.org/officeDocument/2006/relationships/slideLayout" Target="../slideLayouts/slideLayout7.xml"/><Relationship Id="rId4" Type="http://schemas.openxmlformats.org/officeDocument/2006/relationships/hyperlink" Target="http://www.thinkcollege.ne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thinkcollege.net/glossary#42" TargetMode="External"/><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www.rcocdd.com/" TargetMode="Externa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hinkcollege.net/glossary#4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thinkcollege.net/glossary#42" TargetMode="External"/><Relationship Id="rId4" Type="http://schemas.openxmlformats.org/officeDocument/2006/relationships/hyperlink" Target="http://www.thinkcollege.net/glossary#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238466"/>
            <a:ext cx="9601196" cy="1303867"/>
          </a:xfrm>
        </p:spPr>
        <p:txBody>
          <a:bodyPr>
            <a:normAutofit fontScale="90000"/>
          </a:bodyPr>
          <a:lstStyle/>
          <a:p>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Presenters</a:t>
            </a:r>
          </a:p>
        </p:txBody>
      </p:sp>
      <p:sp>
        <p:nvSpPr>
          <p:cNvPr id="4" name="Content Placeholder 3"/>
          <p:cNvSpPr>
            <a:spLocks noGrp="1"/>
          </p:cNvSpPr>
          <p:nvPr>
            <p:ph sz="half" idx="2"/>
          </p:nvPr>
        </p:nvSpPr>
        <p:spPr>
          <a:xfrm>
            <a:off x="1147384" y="2964869"/>
            <a:ext cx="11044616" cy="3760628"/>
          </a:xfrm>
        </p:spPr>
        <p:txBody>
          <a:bodyPr>
            <a:noAutofit/>
          </a:bodyPr>
          <a:lstStyle/>
          <a:p>
            <a:r>
              <a:rPr lang="en-US" sz="2800" b="1" dirty="0">
                <a:solidFill>
                  <a:srgbClr val="0000FF"/>
                </a:solidFill>
                <a:latin typeface="Calibri" panose="020F0502020204030204" pitchFamily="34" charset="0"/>
              </a:rPr>
              <a:t>Denise Simpson, M.Ed., </a:t>
            </a:r>
            <a:r>
              <a:rPr lang="en-US" sz="2000" b="1" dirty="0">
                <a:solidFill>
                  <a:schemeClr val="tx1"/>
                </a:solidFill>
                <a:latin typeface="Calibri" panose="020F0502020204030204" pitchFamily="34" charset="0"/>
              </a:rPr>
              <a:t>Director, Disability Support Services </a:t>
            </a:r>
            <a:r>
              <a:rPr lang="en-US" sz="2000" b="1" dirty="0">
                <a:latin typeface="Calibri" panose="020F0502020204030204" pitchFamily="34" charset="0"/>
              </a:rPr>
              <a:t>North OC Community </a:t>
            </a:r>
          </a:p>
          <a:p>
            <a:pPr marL="0" indent="0">
              <a:buNone/>
            </a:pPr>
            <a:r>
              <a:rPr lang="en-US" sz="2000" b="1" dirty="0">
                <a:latin typeface="Calibri" panose="020F0502020204030204" pitchFamily="34" charset="0"/>
              </a:rPr>
              <a:t>     College District, School of Continuing Education</a:t>
            </a:r>
          </a:p>
          <a:p>
            <a:pPr marL="231775" indent="-231775">
              <a:buFont typeface="Arial" panose="020B0604020202020204" pitchFamily="34" charset="0"/>
              <a:buChar char="•"/>
            </a:pPr>
            <a:r>
              <a:rPr lang="en-US" sz="2800" b="1" dirty="0">
                <a:solidFill>
                  <a:srgbClr val="0000FF"/>
                </a:solidFill>
                <a:latin typeface="Calibri" panose="020F0502020204030204" pitchFamily="34" charset="0"/>
              </a:rPr>
              <a:t>Linda O’Neal, M.A., </a:t>
            </a:r>
            <a:r>
              <a:rPr lang="en-US" sz="2000" b="1" dirty="0">
                <a:latin typeface="Calibri" panose="020F0502020204030204" pitchFamily="34" charset="0"/>
              </a:rPr>
              <a:t>Consultant, RCOC &amp; SDSU Program Specialist</a:t>
            </a:r>
          </a:p>
          <a:p>
            <a:pPr marL="231775" indent="-231775">
              <a:buFont typeface="Arial" panose="020B0604020202020204" pitchFamily="34" charset="0"/>
              <a:buChar char="•"/>
            </a:pPr>
            <a:r>
              <a:rPr lang="en-US" sz="2800" b="1" dirty="0">
                <a:solidFill>
                  <a:srgbClr val="0000FF"/>
                </a:solidFill>
                <a:latin typeface="Calibri" panose="020F0502020204030204" pitchFamily="34" charset="0"/>
                <a:cs typeface="Calibri" panose="020F0502020204030204" pitchFamily="34" charset="0"/>
              </a:rPr>
              <a:t>Janis White, Ed.D., </a:t>
            </a:r>
            <a:r>
              <a:rPr lang="en-US" sz="2000" b="1" dirty="0">
                <a:latin typeface="Calibri" panose="020F0502020204030204" pitchFamily="34" charset="0"/>
                <a:cs typeface="Calibri" panose="020F0502020204030204" pitchFamily="34" charset="0"/>
              </a:rPr>
              <a:t>Chief Operating Officer, Regional Center of Orange County</a:t>
            </a:r>
          </a:p>
          <a:p>
            <a:pPr marL="231775" indent="-231775">
              <a:buFont typeface="Arial" panose="020B0604020202020204" pitchFamily="34" charset="0"/>
              <a:buChar char="•"/>
            </a:pPr>
            <a:r>
              <a:rPr lang="en-US" sz="2800" b="1" dirty="0">
                <a:solidFill>
                  <a:srgbClr val="0000FF"/>
                </a:solidFill>
                <a:latin typeface="Calibri" panose="020F0502020204030204" pitchFamily="34" charset="0"/>
                <a:cs typeface="Calibri" panose="020F0502020204030204" pitchFamily="34" charset="0"/>
              </a:rPr>
              <a:t>Arturo Cazares, </a:t>
            </a:r>
            <a:r>
              <a:rPr lang="en-US" sz="2000" b="1" dirty="0">
                <a:latin typeface="Calibri" panose="020F0502020204030204" pitchFamily="34" charset="0"/>
                <a:cs typeface="Calibri" panose="020F0502020204030204" pitchFamily="34" charset="0"/>
              </a:rPr>
              <a:t>Employment &amp; Day Services </a:t>
            </a:r>
            <a:r>
              <a:rPr lang="en-US" sz="2000" b="1" dirty="0" smtClean="0">
                <a:latin typeface="Calibri" panose="020F0502020204030204" pitchFamily="34" charset="0"/>
                <a:cs typeface="Calibri" panose="020F0502020204030204" pitchFamily="34" charset="0"/>
              </a:rPr>
              <a:t>Manager, </a:t>
            </a:r>
            <a:r>
              <a:rPr lang="en-US" sz="2000" b="1" dirty="0">
                <a:latin typeface="Calibri" panose="020F0502020204030204" pitchFamily="34" charset="0"/>
                <a:cs typeface="Calibri" panose="020F0502020204030204" pitchFamily="34" charset="0"/>
              </a:rPr>
              <a:t>Regional Center of Orange County </a:t>
            </a:r>
          </a:p>
          <a:p>
            <a:pPr>
              <a:buFont typeface="Arial" panose="020B0604020202020204" pitchFamily="34" charset="0"/>
              <a:buChar char="•"/>
            </a:pPr>
            <a:endParaRPr lang="en-US" sz="2000" b="1" dirty="0">
              <a:latin typeface="Calibri" panose="020F0502020204030204" pitchFamily="34" charset="0"/>
            </a:endParaRPr>
          </a:p>
          <a:p>
            <a:pPr>
              <a:buFont typeface="Arial" panose="020B0604020202020204" pitchFamily="34" charset="0"/>
              <a:buChar char="•"/>
            </a:pPr>
            <a:endParaRPr lang="en-US" sz="2000" b="1" dirty="0">
              <a:latin typeface="Calibri" panose="020F0502020204030204"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993686" y="365193"/>
            <a:ext cx="2218762" cy="1497569"/>
          </a:xfrm>
          <a:prstGeom prst="rect">
            <a:avLst/>
          </a:prstGeom>
        </p:spPr>
      </p:pic>
      <p:pic>
        <p:nvPicPr>
          <p:cNvPr id="6" name="Picture 5"/>
          <p:cNvPicPr>
            <a:picLocks noChangeAspect="1"/>
          </p:cNvPicPr>
          <p:nvPr/>
        </p:nvPicPr>
        <p:blipFill>
          <a:blip r:embed="rId3"/>
          <a:stretch>
            <a:fillRect/>
          </a:stretch>
        </p:blipFill>
        <p:spPr>
          <a:xfrm>
            <a:off x="7388608" y="250775"/>
            <a:ext cx="3809704" cy="1726403"/>
          </a:xfrm>
          <a:prstGeom prst="rect">
            <a:avLst/>
          </a:prstGeom>
        </p:spPr>
      </p:pic>
    </p:spTree>
    <p:extLst>
      <p:ext uri="{BB962C8B-B14F-4D97-AF65-F5344CB8AC3E}">
        <p14:creationId xmlns:p14="http://schemas.microsoft.com/office/powerpoint/2010/main" val="2179633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idx="4294967295"/>
          </p:nvPr>
        </p:nvSpPr>
        <p:spPr>
          <a:xfrm>
            <a:off x="2057400" y="460376"/>
            <a:ext cx="7696200" cy="1139825"/>
          </a:xfrm>
        </p:spPr>
        <p:txBody>
          <a:bodyPr anchorCtr="0"/>
          <a:lstStyle/>
          <a:p>
            <a:pPr>
              <a:defRPr/>
            </a:pPr>
            <a:r>
              <a:rPr lang="en-US" sz="3200" b="1" dirty="0">
                <a:solidFill>
                  <a:srgbClr val="00B050"/>
                </a:solidFill>
                <a:latin typeface="Arial" pitchFamily="34" charset="0"/>
                <a:cs typeface="Arial" pitchFamily="34" charset="0"/>
              </a:rPr>
              <a:t>Higher Education Opportunity Act (HEOA)  Provisions</a:t>
            </a:r>
          </a:p>
        </p:txBody>
      </p:sp>
      <p:sp>
        <p:nvSpPr>
          <p:cNvPr id="66563" name="Rectangle 3"/>
          <p:cNvSpPr>
            <a:spLocks noGrp="1" noChangeArrowheads="1"/>
          </p:cNvSpPr>
          <p:nvPr>
            <p:ph idx="4294967295"/>
          </p:nvPr>
        </p:nvSpPr>
        <p:spPr>
          <a:xfrm>
            <a:off x="699247" y="1815354"/>
            <a:ext cx="10980135" cy="4525963"/>
          </a:xfrm>
        </p:spPr>
        <p:txBody>
          <a:bodyPr/>
          <a:lstStyle/>
          <a:p>
            <a:pPr eaLnBrk="1" hangingPunct="1"/>
            <a:r>
              <a:rPr lang="en-US" altLang="en-US" sz="3600" b="1" dirty="0">
                <a:latin typeface="Arial" panose="020B0604020202020204" pitchFamily="34" charset="0"/>
                <a:cs typeface="Arial" panose="020B0604020202020204" pitchFamily="34" charset="0"/>
              </a:rPr>
              <a:t>Students with ID access work-study jobs, Pell Grants and Supplemental Educational Opportunity Grants</a:t>
            </a:r>
          </a:p>
          <a:p>
            <a:pPr eaLnBrk="1" hangingPunct="1"/>
            <a:r>
              <a:rPr lang="en-US" altLang="en-US" sz="3600" b="1" dirty="0">
                <a:solidFill>
                  <a:srgbClr val="0070C0"/>
                </a:solidFill>
                <a:latin typeface="Arial" panose="020B0604020202020204" pitchFamily="34" charset="0"/>
                <a:cs typeface="Arial" panose="020B0604020202020204" pitchFamily="34" charset="0"/>
              </a:rPr>
              <a:t>Authorizes inclusive model comprehensive transition and post-secondary education programs</a:t>
            </a:r>
          </a:p>
          <a:p>
            <a:pPr eaLnBrk="1" hangingPunct="1"/>
            <a:r>
              <a:rPr lang="en-US" altLang="en-US" sz="3600" b="1" dirty="0">
                <a:latin typeface="Arial" panose="020B0604020202020204" pitchFamily="34" charset="0"/>
                <a:cs typeface="Arial" panose="020B0604020202020204" pitchFamily="34" charset="0"/>
              </a:rPr>
              <a:t>Authorizes coordinating center</a:t>
            </a:r>
          </a:p>
        </p:txBody>
      </p:sp>
    </p:spTree>
    <p:extLst>
      <p:ext uri="{BB962C8B-B14F-4D97-AF65-F5344CB8AC3E}">
        <p14:creationId xmlns:p14="http://schemas.microsoft.com/office/powerpoint/2010/main" val="29763708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a:xfrm>
            <a:off x="1981200" y="1219200"/>
            <a:ext cx="8229600" cy="4787900"/>
          </a:xfrm>
        </p:spPr>
        <p:txBody>
          <a:bodyPr>
            <a:normAutofit fontScale="92500" lnSpcReduction="10000"/>
          </a:bodyPr>
          <a:lstStyle/>
          <a:p>
            <a:pPr eaLnBrk="1" hangingPunct="1"/>
            <a:r>
              <a:rPr lang="en-US" altLang="en-US" sz="3200" b="1" dirty="0">
                <a:latin typeface="Arial" panose="020B0604020202020204" pitchFamily="34" charset="0"/>
                <a:cs typeface="Arial" panose="020B0604020202020204" pitchFamily="34" charset="0"/>
              </a:rPr>
              <a:t>FAFSA</a:t>
            </a:r>
          </a:p>
          <a:p>
            <a:pPr eaLnBrk="1" hangingPunct="1"/>
            <a:r>
              <a:rPr lang="en-US" altLang="en-US" sz="3200" b="1" dirty="0">
                <a:latin typeface="Arial" panose="020B0604020202020204" pitchFamily="34" charset="0"/>
                <a:cs typeface="Arial" panose="020B0604020202020204" pitchFamily="34" charset="0"/>
              </a:rPr>
              <a:t>Board of Governors Fee Waiver</a:t>
            </a:r>
          </a:p>
          <a:p>
            <a:pPr eaLnBrk="1" hangingPunct="1"/>
            <a:r>
              <a:rPr lang="en-US" altLang="en-US" sz="3200" b="1" dirty="0">
                <a:latin typeface="Arial" panose="020B0604020202020204" pitchFamily="34" charset="0"/>
                <a:cs typeface="Arial" panose="020B0604020202020204" pitchFamily="34" charset="0"/>
              </a:rPr>
              <a:t>Federal Grants &amp; Loans</a:t>
            </a:r>
          </a:p>
          <a:p>
            <a:pPr eaLnBrk="1" hangingPunct="1">
              <a:buFont typeface="Wingdings" panose="05000000000000000000" pitchFamily="2" charset="2"/>
              <a:buChar char="q"/>
            </a:pPr>
            <a:r>
              <a:rPr lang="en-US" altLang="en-US" sz="3200" b="1" dirty="0">
                <a:latin typeface="Arial" panose="020B0604020202020204" pitchFamily="34" charset="0"/>
                <a:cs typeface="Arial" panose="020B0604020202020204" pitchFamily="34" charset="0"/>
              </a:rPr>
              <a:t>  </a:t>
            </a:r>
            <a:r>
              <a:rPr lang="en-US" altLang="en-US" sz="3200" b="1" dirty="0">
                <a:solidFill>
                  <a:srgbClr val="EB641B"/>
                </a:solidFill>
                <a:latin typeface="Arial" panose="020B0604020202020204" pitchFamily="34" charset="0"/>
                <a:cs typeface="Arial" panose="020B0604020202020204" pitchFamily="34" charset="0"/>
              </a:rPr>
              <a:t>Stafford Loans</a:t>
            </a:r>
          </a:p>
          <a:p>
            <a:pPr eaLnBrk="1" hangingPunct="1">
              <a:buFont typeface="Wingdings" panose="05000000000000000000" pitchFamily="2" charset="2"/>
              <a:buChar char="q"/>
            </a:pPr>
            <a:r>
              <a:rPr lang="en-US" altLang="en-US" sz="3200" b="1" dirty="0">
                <a:solidFill>
                  <a:srgbClr val="EB641B"/>
                </a:solidFill>
                <a:latin typeface="Arial" panose="020B0604020202020204" pitchFamily="34" charset="0"/>
                <a:cs typeface="Arial" panose="020B0604020202020204" pitchFamily="34" charset="0"/>
              </a:rPr>
              <a:t>  Plus Loans</a:t>
            </a:r>
          </a:p>
          <a:p>
            <a:pPr eaLnBrk="1" hangingPunct="1">
              <a:buFont typeface="Wingdings" panose="05000000000000000000" pitchFamily="2" charset="2"/>
              <a:buChar char="q"/>
            </a:pPr>
            <a:r>
              <a:rPr lang="en-US" altLang="en-US" sz="3200" b="1" dirty="0">
                <a:solidFill>
                  <a:srgbClr val="EB641B"/>
                </a:solidFill>
                <a:latin typeface="Arial" panose="020B0604020202020204" pitchFamily="34" charset="0"/>
                <a:cs typeface="Arial" panose="020B0604020202020204" pitchFamily="34" charset="0"/>
              </a:rPr>
              <a:t>  Cal Grants</a:t>
            </a:r>
          </a:p>
          <a:p>
            <a:pPr eaLnBrk="1" hangingPunct="1">
              <a:buFont typeface="Wingdings" panose="05000000000000000000" pitchFamily="2" charset="2"/>
              <a:buChar char="q"/>
            </a:pPr>
            <a:r>
              <a:rPr lang="en-US" altLang="en-US" sz="3200" b="1" dirty="0">
                <a:solidFill>
                  <a:srgbClr val="EB641B"/>
                </a:solidFill>
                <a:latin typeface="Arial" panose="020B0604020202020204" pitchFamily="34" charset="0"/>
                <a:cs typeface="Arial" panose="020B0604020202020204" pitchFamily="34" charset="0"/>
              </a:rPr>
              <a:t>  Federal Pell Grants</a:t>
            </a:r>
          </a:p>
          <a:p>
            <a:pPr eaLnBrk="1" hangingPunct="1">
              <a:buFont typeface="Wingdings" panose="05000000000000000000" pitchFamily="2" charset="2"/>
              <a:buChar char="q"/>
            </a:pPr>
            <a:r>
              <a:rPr lang="en-US" altLang="en-US" sz="3200" b="1" dirty="0">
                <a:solidFill>
                  <a:srgbClr val="EB641B"/>
                </a:solidFill>
                <a:latin typeface="Arial" panose="020B0604020202020204" pitchFamily="34" charset="0"/>
                <a:cs typeface="Arial" panose="020B0604020202020204" pitchFamily="34" charset="0"/>
              </a:rPr>
              <a:t>  Campus Based Programs</a:t>
            </a:r>
          </a:p>
          <a:p>
            <a:pPr eaLnBrk="1" hangingPunct="1"/>
            <a:endParaRPr lang="en-US" altLang="en-US" dirty="0">
              <a:solidFill>
                <a:srgbClr val="EB641B"/>
              </a:solidFill>
            </a:endParaRPr>
          </a:p>
        </p:txBody>
      </p:sp>
      <p:sp>
        <p:nvSpPr>
          <p:cNvPr id="706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94E22F6-4A9F-40CA-9B2E-633951290539}" type="slidenum">
              <a:rPr lang="en-US" altLang="en-US"/>
              <a:pPr/>
              <a:t>11</a:t>
            </a:fld>
            <a:endParaRPr lang="en-US" altLang="en-US"/>
          </a:p>
        </p:txBody>
      </p:sp>
      <p:sp>
        <p:nvSpPr>
          <p:cNvPr id="3" name="Title 2"/>
          <p:cNvSpPr>
            <a:spLocks noGrp="1"/>
          </p:cNvSpPr>
          <p:nvPr>
            <p:ph type="title"/>
          </p:nvPr>
        </p:nvSpPr>
        <p:spPr>
          <a:xfrm>
            <a:off x="1981200" y="274638"/>
            <a:ext cx="8229600" cy="792162"/>
          </a:xfrm>
        </p:spPr>
        <p:txBody>
          <a:bodyPr>
            <a:normAutofit/>
          </a:bodyPr>
          <a:lstStyle/>
          <a:p>
            <a:pPr>
              <a:defRPr/>
            </a:pPr>
            <a:r>
              <a:rPr lang="en-US" sz="3600" b="1" dirty="0">
                <a:solidFill>
                  <a:srgbClr val="00B050"/>
                </a:solidFill>
                <a:effectLst/>
                <a:latin typeface="Arial" panose="020B0604020202020204" pitchFamily="34" charset="0"/>
                <a:cs typeface="Arial" panose="020B0604020202020204" pitchFamily="34" charset="0"/>
              </a:rPr>
              <a:t>Financial Aid</a:t>
            </a:r>
          </a:p>
        </p:txBody>
      </p:sp>
      <p:sp>
        <p:nvSpPr>
          <p:cNvPr id="70661" name="Text Box 8"/>
          <p:cNvSpPr txBox="1">
            <a:spLocks noChangeArrowheads="1"/>
          </p:cNvSpPr>
          <p:nvPr/>
        </p:nvSpPr>
        <p:spPr bwMode="auto">
          <a:xfrm>
            <a:off x="7872274" y="5468863"/>
            <a:ext cx="662940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dirty="0">
                <a:solidFill>
                  <a:srgbClr val="0000FF"/>
                </a:solidFill>
                <a:hlinkClick r:id="rId3"/>
              </a:rPr>
              <a:t>www.fafsa.com</a:t>
            </a:r>
            <a:endParaRPr lang="en-US" altLang="en-US" sz="3200" dirty="0">
              <a:solidFill>
                <a:srgbClr val="0000FF"/>
              </a:solidFill>
            </a:endParaRPr>
          </a:p>
          <a:p>
            <a:pPr>
              <a:spcBef>
                <a:spcPct val="50000"/>
              </a:spcBef>
            </a:pPr>
            <a:endParaRPr lang="en-US" altLang="en-US" dirty="0"/>
          </a:p>
        </p:txBody>
      </p:sp>
    </p:spTree>
    <p:extLst>
      <p:ext uri="{BB962C8B-B14F-4D97-AF65-F5344CB8AC3E}">
        <p14:creationId xmlns:p14="http://schemas.microsoft.com/office/powerpoint/2010/main" val="428755635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8933" y="2352872"/>
            <a:ext cx="11413067" cy="4295901"/>
          </a:xfrm>
        </p:spPr>
        <p:txBody>
          <a:bodyPr>
            <a:normAutofit lnSpcReduction="10000"/>
          </a:bodyPr>
          <a:lstStyle/>
          <a:p>
            <a:pPr>
              <a:defRPr/>
            </a:pPr>
            <a:r>
              <a:rPr lang="en-US" sz="3200" b="1" dirty="0">
                <a:latin typeface="Arial" panose="020B0604020202020204" pitchFamily="34" charset="0"/>
                <a:cs typeface="Arial" panose="020B0604020202020204" pitchFamily="34" charset="0"/>
              </a:rPr>
              <a:t>TAFT College, Bakersfield</a:t>
            </a:r>
            <a:r>
              <a:rPr lang="en-US" sz="3200" b="1" dirty="0">
                <a:solidFill>
                  <a:srgbClr val="FF0000"/>
                </a:solidFill>
                <a:latin typeface="Arial" panose="020B0604020202020204" pitchFamily="34" charset="0"/>
                <a:cs typeface="Arial" panose="020B0604020202020204" pitchFamily="34" charset="0"/>
              </a:rPr>
              <a:t>*</a:t>
            </a:r>
          </a:p>
          <a:p>
            <a:pPr>
              <a:defRPr/>
            </a:pPr>
            <a:r>
              <a:rPr lang="en-US" sz="3200" b="1" dirty="0">
                <a:latin typeface="Arial" panose="020B0604020202020204" pitchFamily="34" charset="0"/>
                <a:cs typeface="Arial" panose="020B0604020202020204" pitchFamily="34" charset="0"/>
              </a:rPr>
              <a:t>UCLA </a:t>
            </a:r>
            <a:r>
              <a:rPr lang="en-US" sz="3200" b="1" dirty="0" err="1">
                <a:latin typeface="Arial" panose="020B0604020202020204" pitchFamily="34" charset="0"/>
                <a:cs typeface="Arial" panose="020B0604020202020204" pitchFamily="34" charset="0"/>
              </a:rPr>
              <a:t>Tarjan</a:t>
            </a:r>
            <a:r>
              <a:rPr lang="en-US" sz="3200" b="1" dirty="0">
                <a:latin typeface="Arial" panose="020B0604020202020204" pitchFamily="34" charset="0"/>
                <a:cs typeface="Arial" panose="020B0604020202020204" pitchFamily="34" charset="0"/>
              </a:rPr>
              <a:t> Center, Pathway Program, Los Angeles</a:t>
            </a:r>
            <a:r>
              <a:rPr lang="en-US" sz="3200" b="1" dirty="0">
                <a:solidFill>
                  <a:srgbClr val="FF0000"/>
                </a:solidFill>
                <a:latin typeface="Arial" panose="020B0604020202020204" pitchFamily="34" charset="0"/>
                <a:cs typeface="Arial" panose="020B0604020202020204" pitchFamily="34" charset="0"/>
              </a:rPr>
              <a:t>*</a:t>
            </a:r>
          </a:p>
          <a:p>
            <a:pPr marL="365125" lvl="1" indent="-255588">
              <a:spcBef>
                <a:spcPts val="400"/>
              </a:spcBef>
              <a:buSzPct val="68000"/>
              <a:buFont typeface="Wingdings 3" pitchFamily="18" charset="2"/>
              <a:buChar char=""/>
              <a:defRPr/>
            </a:pPr>
            <a:r>
              <a:rPr lang="en-US" sz="3200" b="1" dirty="0">
                <a:latin typeface="Arial" panose="020B0604020202020204" pitchFamily="34" charset="0"/>
                <a:cs typeface="Arial" panose="020B0604020202020204" pitchFamily="34" charset="0"/>
              </a:rPr>
              <a:t>California State University, Fresno</a:t>
            </a:r>
            <a:r>
              <a:rPr lang="en-US" sz="3200" b="1" dirty="0">
                <a:solidFill>
                  <a:srgbClr val="FF0000"/>
                </a:solidFill>
                <a:latin typeface="Arial" panose="020B0604020202020204" pitchFamily="34" charset="0"/>
                <a:cs typeface="Arial" panose="020B0604020202020204" pitchFamily="34" charset="0"/>
              </a:rPr>
              <a:t>*</a:t>
            </a:r>
          </a:p>
          <a:p>
            <a:pPr marL="365125" lvl="1" indent="-255588">
              <a:spcBef>
                <a:spcPts val="400"/>
              </a:spcBef>
              <a:buSzPct val="68000"/>
              <a:buFont typeface="Wingdings 3" pitchFamily="18" charset="2"/>
              <a:buChar char=""/>
              <a:defRPr/>
            </a:pPr>
            <a:r>
              <a:rPr lang="en-US" sz="3200" b="1" dirty="0">
                <a:latin typeface="Arial" panose="020B0604020202020204" pitchFamily="34" charset="0"/>
                <a:cs typeface="Arial" panose="020B0604020202020204" pitchFamily="34" charset="0"/>
              </a:rPr>
              <a:t>Fresno City College</a:t>
            </a:r>
          </a:p>
          <a:p>
            <a:pPr marL="365125" lvl="1" indent="-255588">
              <a:spcBef>
                <a:spcPts val="400"/>
              </a:spcBef>
              <a:buSzPct val="68000"/>
              <a:buFont typeface="Wingdings 3" pitchFamily="18" charset="2"/>
              <a:buChar char=""/>
              <a:defRPr/>
            </a:pPr>
            <a:r>
              <a:rPr lang="en-US" sz="3200" b="1" dirty="0">
                <a:latin typeface="Arial" panose="020B0604020202020204" pitchFamily="34" charset="0"/>
                <a:cs typeface="Arial" panose="020B0604020202020204" pitchFamily="34" charset="0"/>
              </a:rPr>
              <a:t>Miramar College, San Diego</a:t>
            </a:r>
          </a:p>
          <a:p>
            <a:pPr marL="365125" lvl="1" indent="-255588">
              <a:spcBef>
                <a:spcPts val="400"/>
              </a:spcBef>
              <a:buSzPct val="68000"/>
              <a:buFont typeface="Wingdings 3" pitchFamily="18" charset="2"/>
              <a:buChar char=""/>
              <a:defRPr/>
            </a:pPr>
            <a:r>
              <a:rPr lang="en-US" sz="3200" b="1" dirty="0">
                <a:latin typeface="Arial" panose="020B0604020202020204" pitchFamily="34" charset="0"/>
                <a:cs typeface="Arial" panose="020B0604020202020204" pitchFamily="34" charset="0"/>
              </a:rPr>
              <a:t>Solano College, Solano</a:t>
            </a:r>
            <a:endParaRPr lang="en-US" sz="3600" b="1" dirty="0">
              <a:latin typeface="Arial" panose="020B0604020202020204" pitchFamily="34" charset="0"/>
              <a:cs typeface="Arial" panose="020B0604020202020204" pitchFamily="34" charset="0"/>
            </a:endParaRPr>
          </a:p>
          <a:p>
            <a:pPr marL="109537" lvl="1" indent="0">
              <a:spcBef>
                <a:spcPts val="400"/>
              </a:spcBef>
              <a:buSzPct val="68000"/>
              <a:buNone/>
              <a:defRPr/>
            </a:pPr>
            <a:r>
              <a:rPr lang="en-US" sz="2800" b="1" dirty="0">
                <a:solidFill>
                  <a:srgbClr val="FF0000"/>
                </a:solidFill>
                <a:latin typeface="Arial" panose="020B0604020202020204" pitchFamily="34" charset="0"/>
                <a:cs typeface="Arial" panose="020B0604020202020204" pitchFamily="34" charset="0"/>
              </a:rPr>
              <a:t>*Campus housing available.</a:t>
            </a:r>
            <a:endParaRPr lang="en-US" sz="2800" b="1" dirty="0">
              <a:latin typeface="Arial" panose="020B0604020202020204" pitchFamily="34" charset="0"/>
              <a:cs typeface="Arial" panose="020B0604020202020204" pitchFamily="34" charset="0"/>
            </a:endParaRPr>
          </a:p>
          <a:p>
            <a:pPr marL="365125" lvl="1" indent="-255588">
              <a:spcBef>
                <a:spcPts val="400"/>
              </a:spcBef>
              <a:buSzPct val="68000"/>
              <a:buFont typeface="Wingdings 3" pitchFamily="18" charset="2"/>
              <a:buChar char=""/>
              <a:defRPr/>
            </a:pPr>
            <a:endParaRPr lang="en-US" dirty="0">
              <a:latin typeface="Arial" panose="020B0604020202020204" pitchFamily="34" charset="0"/>
              <a:cs typeface="Arial" panose="020B0604020202020204" pitchFamily="34" charset="0"/>
            </a:endParaRPr>
          </a:p>
          <a:p>
            <a:pPr marL="0" indent="0">
              <a:buNone/>
              <a:defRPr/>
            </a:pPr>
            <a:endParaRPr lang="en-US" b="1" dirty="0">
              <a:solidFill>
                <a:srgbClr val="FF0000"/>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217910" y="851689"/>
            <a:ext cx="9601196" cy="1303867"/>
          </a:xfrm>
        </p:spPr>
        <p:txBody>
          <a:bodyPr>
            <a:noAutofit/>
          </a:bodyPr>
          <a:lstStyle/>
          <a:p>
            <a:pPr>
              <a:defRPr/>
            </a:pPr>
            <a:r>
              <a:rPr lang="en-US" sz="4800" b="1" dirty="0">
                <a:solidFill>
                  <a:srgbClr val="0000FF"/>
                </a:solidFill>
                <a:effectLst/>
                <a:latin typeface="Arial" panose="020B0604020202020204" pitchFamily="34" charset="0"/>
                <a:cs typeface="Arial" panose="020B0604020202020204" pitchFamily="34" charset="0"/>
              </a:rPr>
              <a:t>CA PSE Programs for Students with Intellectual Disabilities (ID)</a:t>
            </a:r>
          </a:p>
        </p:txBody>
      </p:sp>
    </p:spTree>
    <p:extLst>
      <p:ext uri="{BB962C8B-B14F-4D97-AF65-F5344CB8AC3E}">
        <p14:creationId xmlns:p14="http://schemas.microsoft.com/office/powerpoint/2010/main" val="3631521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latin typeface="Arial" panose="020B0604020202020204" pitchFamily="34" charset="0"/>
                <a:cs typeface="Arial" panose="020B0604020202020204" pitchFamily="34" charset="0"/>
              </a:rPr>
              <a:t>CA PSE/Training Programs for Students with ID </a:t>
            </a:r>
            <a:r>
              <a:rPr lang="en-US" sz="2700" b="1" dirty="0">
                <a:solidFill>
                  <a:srgbClr val="0000FF"/>
                </a:solidFill>
                <a:latin typeface="Arial" panose="020B0604020202020204" pitchFamily="34" charset="0"/>
                <a:cs typeface="Arial" panose="020B0604020202020204" pitchFamily="34" charset="0"/>
              </a:rPr>
              <a:t>(continued)</a:t>
            </a:r>
          </a:p>
        </p:txBody>
      </p:sp>
      <p:sp>
        <p:nvSpPr>
          <p:cNvPr id="3" name="Content Placeholder 2"/>
          <p:cNvSpPr>
            <a:spLocks noGrp="1"/>
          </p:cNvSpPr>
          <p:nvPr>
            <p:ph idx="1"/>
          </p:nvPr>
        </p:nvSpPr>
        <p:spPr>
          <a:xfrm>
            <a:off x="1295402" y="2489199"/>
            <a:ext cx="10574866" cy="3793068"/>
          </a:xfrm>
        </p:spPr>
        <p:txBody>
          <a:bodyPr>
            <a:normAutofit/>
          </a:bodyPr>
          <a:lstStyle/>
          <a:p>
            <a:r>
              <a:rPr lang="en-US" sz="3200" b="1" dirty="0">
                <a:latin typeface="Arial" panose="020B0604020202020204" pitchFamily="34" charset="0"/>
                <a:cs typeface="Arial" panose="020B0604020202020204" pitchFamily="34" charset="0"/>
              </a:rPr>
              <a:t>Foothill College, Los Altos</a:t>
            </a:r>
          </a:p>
          <a:p>
            <a:r>
              <a:rPr lang="en-US" sz="3200" b="1" dirty="0">
                <a:latin typeface="Arial" panose="020B0604020202020204" pitchFamily="34" charset="0"/>
                <a:cs typeface="Arial" panose="020B0604020202020204" pitchFamily="34" charset="0"/>
              </a:rPr>
              <a:t>Reedley College, Reedley*</a:t>
            </a:r>
          </a:p>
          <a:p>
            <a:r>
              <a:rPr lang="en-US" sz="3200" b="1" dirty="0">
                <a:latin typeface="Arial" panose="020B0604020202020204" pitchFamily="34" charset="0"/>
                <a:cs typeface="Arial" panose="020B0604020202020204" pitchFamily="34" charset="0"/>
              </a:rPr>
              <a:t>College of Adaptive Arts, San Jose</a:t>
            </a:r>
          </a:p>
          <a:p>
            <a:r>
              <a:rPr lang="en-US" sz="3200" b="1" dirty="0">
                <a:latin typeface="Arial" panose="020B0604020202020204" pitchFamily="34" charset="0"/>
                <a:cs typeface="Arial" panose="020B0604020202020204" pitchFamily="34" charset="0"/>
              </a:rPr>
              <a:t>Los Angeles Valley College, Tierra Del Sol, Sunland</a:t>
            </a:r>
          </a:p>
          <a:p>
            <a:r>
              <a:rPr lang="en-US" sz="3200" b="1" dirty="0">
                <a:latin typeface="Arial" panose="020B0604020202020204" pitchFamily="34" charset="0"/>
                <a:cs typeface="Arial" panose="020B0604020202020204" pitchFamily="34" charset="0"/>
              </a:rPr>
              <a:t>Lassen Community College, Susanville</a:t>
            </a:r>
          </a:p>
        </p:txBody>
      </p:sp>
    </p:spTree>
    <p:extLst>
      <p:ext uri="{BB962C8B-B14F-4D97-AF65-F5344CB8AC3E}">
        <p14:creationId xmlns:p14="http://schemas.microsoft.com/office/powerpoint/2010/main" val="751876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2" y="640578"/>
            <a:ext cx="9601196" cy="1694328"/>
          </a:xfrm>
        </p:spPr>
        <p:txBody>
          <a:bodyPr>
            <a:normAutofit fontScale="90000"/>
          </a:bodyPr>
          <a:lstStyle/>
          <a:p>
            <a:r>
              <a:rPr lang="en-US" b="1" dirty="0">
                <a:solidFill>
                  <a:srgbClr val="0000FF"/>
                </a:solidFill>
                <a:latin typeface="Arial" panose="020B0604020202020204" pitchFamily="34" charset="0"/>
                <a:cs typeface="Arial" panose="020B0604020202020204" pitchFamily="34" charset="0"/>
              </a:rPr>
              <a:t>California C2C Programs for Students with Intellectual Disabilities</a:t>
            </a:r>
            <a:endParaRPr lang="en-US" dirty="0">
              <a:solidFill>
                <a:srgbClr val="0000FF"/>
              </a:solidFill>
            </a:endParaRPr>
          </a:p>
        </p:txBody>
      </p:sp>
      <p:sp>
        <p:nvSpPr>
          <p:cNvPr id="3" name="Content Placeholder 2"/>
          <p:cNvSpPr>
            <a:spLocks noGrp="1"/>
          </p:cNvSpPr>
          <p:nvPr>
            <p:ph idx="1"/>
          </p:nvPr>
        </p:nvSpPr>
        <p:spPr>
          <a:xfrm>
            <a:off x="648631" y="2446873"/>
            <a:ext cx="11123338" cy="4411127"/>
          </a:xfrm>
        </p:spPr>
        <p:txBody>
          <a:bodyPr>
            <a:normAutofit fontScale="47500" lnSpcReduction="20000"/>
          </a:bodyPr>
          <a:lstStyle/>
          <a:p>
            <a:pPr lvl="1">
              <a:buFont typeface="Wingdings" panose="05000000000000000000" pitchFamily="2" charset="2"/>
              <a:buChar char="ü"/>
              <a:defRPr/>
            </a:pPr>
            <a:r>
              <a:rPr lang="en-US" sz="6000" b="1" dirty="0">
                <a:latin typeface="Arial" panose="020B0604020202020204" pitchFamily="34" charset="0"/>
                <a:cs typeface="Arial" panose="020B0604020202020204" pitchFamily="34" charset="0"/>
              </a:rPr>
              <a:t>North Orange County Community College District</a:t>
            </a:r>
          </a:p>
          <a:p>
            <a:pPr lvl="1">
              <a:buFont typeface="Wingdings" panose="05000000000000000000" pitchFamily="2" charset="2"/>
              <a:buChar char="ü"/>
              <a:defRPr/>
            </a:pPr>
            <a:r>
              <a:rPr lang="en-US" sz="6000" b="1" dirty="0">
                <a:latin typeface="Arial" panose="020B0604020202020204" pitchFamily="34" charset="0"/>
                <a:cs typeface="Arial" panose="020B0604020202020204" pitchFamily="34" charset="0"/>
              </a:rPr>
              <a:t>San Diego Community College District</a:t>
            </a:r>
          </a:p>
          <a:p>
            <a:pPr lvl="1">
              <a:buFont typeface="Wingdings" panose="05000000000000000000" pitchFamily="2" charset="2"/>
              <a:buChar char="ü"/>
              <a:defRPr/>
            </a:pPr>
            <a:r>
              <a:rPr lang="en-US" sz="6000" b="1" dirty="0">
                <a:latin typeface="Arial" panose="020B0604020202020204" pitchFamily="34" charset="0"/>
                <a:cs typeface="Arial" panose="020B0604020202020204" pitchFamily="34" charset="0"/>
              </a:rPr>
              <a:t>College of Alameda</a:t>
            </a:r>
          </a:p>
          <a:p>
            <a:pPr lvl="1">
              <a:buFont typeface="Wingdings" panose="05000000000000000000" pitchFamily="2" charset="2"/>
              <a:buChar char="ü"/>
              <a:defRPr/>
            </a:pPr>
            <a:r>
              <a:rPr lang="en-US" sz="6000" b="1" dirty="0">
                <a:latin typeface="Arial" panose="020B0604020202020204" pitchFamily="34" charset="0"/>
                <a:cs typeface="Arial" panose="020B0604020202020204" pitchFamily="34" charset="0"/>
              </a:rPr>
              <a:t>Sacramento City College</a:t>
            </a:r>
          </a:p>
          <a:p>
            <a:pPr lvl="1">
              <a:buFont typeface="Wingdings" panose="05000000000000000000" pitchFamily="2" charset="2"/>
              <a:buChar char="ü"/>
              <a:defRPr/>
            </a:pPr>
            <a:r>
              <a:rPr lang="en-US" sz="6000" b="1" dirty="0">
                <a:latin typeface="Arial" panose="020B0604020202020204" pitchFamily="34" charset="0"/>
                <a:cs typeface="Arial" panose="020B0604020202020204" pitchFamily="34" charset="0"/>
              </a:rPr>
              <a:t>Santa Rosa Junior College</a:t>
            </a:r>
          </a:p>
          <a:p>
            <a:pPr lvl="1">
              <a:buFont typeface="Wingdings" panose="05000000000000000000" pitchFamily="2" charset="2"/>
              <a:buChar char="ü"/>
              <a:defRPr/>
            </a:pPr>
            <a:r>
              <a:rPr lang="en-US" sz="6000" b="1" dirty="0">
                <a:latin typeface="Arial" panose="020B0604020202020204" pitchFamily="34" charset="0"/>
                <a:cs typeface="Arial" panose="020B0604020202020204" pitchFamily="34" charset="0"/>
              </a:rPr>
              <a:t>West Los Angeles College</a:t>
            </a:r>
          </a:p>
          <a:p>
            <a:pPr lvl="1">
              <a:buFont typeface="Wingdings" panose="05000000000000000000" pitchFamily="2" charset="2"/>
              <a:buChar char="ü"/>
              <a:defRPr/>
            </a:pPr>
            <a:r>
              <a:rPr lang="en-US" sz="6000" b="1" dirty="0">
                <a:latin typeface="Arial" panose="020B0604020202020204" pitchFamily="34" charset="0"/>
                <a:cs typeface="Arial" panose="020B0604020202020204" pitchFamily="34" charset="0"/>
              </a:rPr>
              <a:t>Shasta College</a:t>
            </a:r>
          </a:p>
          <a:p>
            <a:pPr lvl="1">
              <a:buFont typeface="Wingdings" panose="05000000000000000000" pitchFamily="2" charset="2"/>
              <a:buChar char="ü"/>
              <a:defRPr/>
            </a:pPr>
            <a:r>
              <a:rPr lang="en-US" sz="6000" b="1" dirty="0">
                <a:latin typeface="Arial" panose="020B0604020202020204" pitchFamily="34" charset="0"/>
                <a:cs typeface="Arial" panose="020B0604020202020204" pitchFamily="34" charset="0"/>
              </a:rPr>
              <a:t>Fresno City College</a:t>
            </a:r>
            <a:endParaRPr lang="en-US" sz="6000" b="1" dirty="0"/>
          </a:p>
        </p:txBody>
      </p:sp>
    </p:spTree>
    <p:extLst>
      <p:ext uri="{BB962C8B-B14F-4D97-AF65-F5344CB8AC3E}">
        <p14:creationId xmlns:p14="http://schemas.microsoft.com/office/powerpoint/2010/main" val="3557398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11" y="982132"/>
            <a:ext cx="10035985" cy="1303867"/>
          </a:xfrm>
        </p:spPr>
        <p:txBody>
          <a:bodyPr>
            <a:normAutofit fontScale="90000"/>
          </a:bodyPr>
          <a:lstStyle/>
          <a:p>
            <a:r>
              <a:rPr lang="en-US" b="1" dirty="0">
                <a:solidFill>
                  <a:srgbClr val="0000FF"/>
                </a:solidFill>
                <a:latin typeface="Arial" panose="020B0604020202020204" pitchFamily="34" charset="0"/>
                <a:cs typeface="Arial" panose="020B0604020202020204" pitchFamily="34" charset="0"/>
              </a:rPr>
              <a:t>College Programs for Individuals with ID</a:t>
            </a:r>
            <a:br>
              <a:rPr lang="en-US" b="1" dirty="0">
                <a:solidFill>
                  <a:srgbClr val="0000FF"/>
                </a:solidFill>
                <a:latin typeface="Arial" panose="020B0604020202020204" pitchFamily="34" charset="0"/>
                <a:cs typeface="Arial" panose="020B0604020202020204" pitchFamily="34" charset="0"/>
              </a:rPr>
            </a:br>
            <a:r>
              <a:rPr lang="en-US" b="1" dirty="0">
                <a:solidFill>
                  <a:srgbClr val="0000FF"/>
                </a:solidFill>
                <a:latin typeface="Arial" panose="020B0604020202020204" pitchFamily="34" charset="0"/>
                <a:cs typeface="Arial" panose="020B0604020202020204" pitchFamily="34" charset="0"/>
              </a:rPr>
              <a:t>in Orange County</a:t>
            </a:r>
          </a:p>
        </p:txBody>
      </p:sp>
      <p:sp>
        <p:nvSpPr>
          <p:cNvPr id="3" name="Content Placeholder 2"/>
          <p:cNvSpPr>
            <a:spLocks noGrp="1"/>
          </p:cNvSpPr>
          <p:nvPr>
            <p:ph idx="1"/>
          </p:nvPr>
        </p:nvSpPr>
        <p:spPr>
          <a:xfrm>
            <a:off x="1295401" y="2556931"/>
            <a:ext cx="9601196" cy="3781523"/>
          </a:xfrm>
        </p:spPr>
        <p:txBody>
          <a:bodyPr>
            <a:normAutofit fontScale="92500" lnSpcReduction="20000"/>
          </a:bodyPr>
          <a:lstStyle/>
          <a:p>
            <a:r>
              <a:rPr lang="en-US" sz="2600" b="1" dirty="0">
                <a:latin typeface="Arial" panose="020B0604020202020204" pitchFamily="34" charset="0"/>
                <a:cs typeface="Arial" panose="020B0604020202020204" pitchFamily="34" charset="0"/>
              </a:rPr>
              <a:t>North OC Community College, C2C</a:t>
            </a:r>
          </a:p>
          <a:p>
            <a:r>
              <a:rPr lang="en-US" sz="2600" b="1" dirty="0">
                <a:latin typeface="Arial" panose="020B0604020202020204" pitchFamily="34" charset="0"/>
                <a:cs typeface="Arial" panose="020B0604020202020204" pitchFamily="34" charset="0"/>
              </a:rPr>
              <a:t>Coastline Community College, ID </a:t>
            </a:r>
          </a:p>
          <a:p>
            <a:r>
              <a:rPr lang="en-US" sz="2600" b="1" dirty="0">
                <a:latin typeface="Arial" panose="020B0604020202020204" pitchFamily="34" charset="0"/>
                <a:cs typeface="Arial" panose="020B0604020202020204" pitchFamily="34" charset="0"/>
              </a:rPr>
              <a:t>Life College/Irvine Valley College, Irvine</a:t>
            </a:r>
          </a:p>
          <a:p>
            <a:r>
              <a:rPr lang="en-US" sz="2600" b="1" dirty="0">
                <a:latin typeface="Arial" panose="020B0604020202020204" pitchFamily="34" charset="0"/>
                <a:cs typeface="Arial" panose="020B0604020202020204" pitchFamily="34" charset="0"/>
              </a:rPr>
              <a:t>Adult Education Block Grant Programs</a:t>
            </a:r>
          </a:p>
          <a:p>
            <a:pPr lvl="1">
              <a:buFont typeface="Wingdings" panose="05000000000000000000" pitchFamily="2" charset="2"/>
              <a:buChar char="ü"/>
            </a:pPr>
            <a:r>
              <a:rPr lang="en-US" sz="2600" b="1" dirty="0">
                <a:latin typeface="Arial" panose="020B0604020202020204" pitchFamily="34" charset="0"/>
                <a:cs typeface="Arial" panose="020B0604020202020204" pitchFamily="34" charset="0"/>
              </a:rPr>
              <a:t>Coastline Community College Consortium</a:t>
            </a:r>
          </a:p>
          <a:p>
            <a:pPr lvl="1">
              <a:buFont typeface="Wingdings" panose="05000000000000000000" pitchFamily="2" charset="2"/>
              <a:buChar char="ü"/>
            </a:pPr>
            <a:r>
              <a:rPr lang="en-US" sz="2600" b="1" dirty="0">
                <a:latin typeface="Arial" panose="020B0604020202020204" pitchFamily="34" charset="0"/>
                <a:cs typeface="Arial" panose="020B0604020202020204" pitchFamily="34" charset="0"/>
              </a:rPr>
              <a:t>North OC Community College Consortium</a:t>
            </a:r>
          </a:p>
          <a:p>
            <a:pPr lvl="1">
              <a:buFont typeface="Wingdings" panose="05000000000000000000" pitchFamily="2" charset="2"/>
              <a:buChar char="ü"/>
            </a:pPr>
            <a:r>
              <a:rPr lang="en-US" sz="2600" b="1" dirty="0">
                <a:latin typeface="Arial" panose="020B0604020202020204" pitchFamily="34" charset="0"/>
                <a:cs typeface="Arial" panose="020B0604020202020204" pitchFamily="34" charset="0"/>
              </a:rPr>
              <a:t>South OC Community College Consortium</a:t>
            </a:r>
          </a:p>
          <a:p>
            <a:pPr lvl="1">
              <a:buFont typeface="Wingdings" panose="05000000000000000000" pitchFamily="2" charset="2"/>
              <a:buChar char="ü"/>
            </a:pPr>
            <a:r>
              <a:rPr lang="en-US" sz="2600" b="1" dirty="0">
                <a:latin typeface="Arial" panose="020B0604020202020204" pitchFamily="34" charset="0"/>
                <a:cs typeface="Arial" panose="020B0604020202020204" pitchFamily="34" charset="0"/>
              </a:rPr>
              <a:t>Rancho Santiago Community College Consortium</a:t>
            </a:r>
          </a:p>
          <a:p>
            <a:pPr lvl="1">
              <a:buFont typeface="Wingdings" panose="05000000000000000000" pitchFamily="2" charset="2"/>
              <a:buChar char="ü"/>
            </a:pPr>
            <a:endParaRPr lang="en-US" dirty="0"/>
          </a:p>
        </p:txBody>
      </p:sp>
    </p:spTree>
    <p:extLst>
      <p:ext uri="{BB962C8B-B14F-4D97-AF65-F5344CB8AC3E}">
        <p14:creationId xmlns:p14="http://schemas.microsoft.com/office/powerpoint/2010/main" val="93951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Documents and Settings\owner\Local Settings\Temporary Internet Files\Content.IE5\3MPUN17Z\MC90020263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484439"/>
            <a:ext cx="58928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7400" y="533400"/>
            <a:ext cx="8001000" cy="1676400"/>
          </a:xfrm>
          <a:prstGeom prst="rect">
            <a:avLst/>
          </a:prstGeom>
          <a:noFill/>
          <a:scene3d>
            <a:camera prst="orthographicFront"/>
            <a:lightRig rig="threePt" dir="t"/>
          </a:scene3d>
          <a:sp3d>
            <a:bevelT/>
          </a:sp3d>
        </p:spPr>
        <p:txBody>
          <a:bodyPr spcFirstLastPara="1">
            <a:prstTxWarp prst="textArchUp">
              <a:avLst>
                <a:gd name="adj" fmla="val 10825852"/>
              </a:avLst>
            </a:prstTxWarp>
            <a:spAutoFit/>
          </a:bodyPr>
          <a:lstStyle/>
          <a:p>
            <a:pPr algn="ctr" fontAlgn="base">
              <a:spcBef>
                <a:spcPct val="0"/>
              </a:spcBef>
              <a:spcAft>
                <a:spcPct val="0"/>
              </a:spcAft>
              <a:defRPr/>
            </a:pPr>
            <a:r>
              <a:rPr lang="en-US" sz="5400" dirty="0">
                <a:solidFill>
                  <a:srgbClr val="3F690D"/>
                </a:solidFill>
                <a:effectLst>
                  <a:glow rad="63500">
                    <a:srgbClr val="4E67C8">
                      <a:satMod val="175000"/>
                      <a:alpha val="40000"/>
                    </a:srgbClr>
                  </a:glow>
                </a:effectLst>
                <a:latin typeface="Arial" charset="0"/>
              </a:rPr>
              <a:t>Bridging the Gap to Independence</a:t>
            </a:r>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16263"/>
            <a:ext cx="20574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8610600" y="3116263"/>
            <a:ext cx="1828800" cy="576262"/>
          </a:xfrm>
          <a:prstGeom prst="roundRect">
            <a:avLst/>
          </a:prstGeom>
          <a:noFill/>
          <a:ln>
            <a:solidFill>
              <a:srgbClr val="3C64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rebuchet MS"/>
            </a:endParaRPr>
          </a:p>
        </p:txBody>
      </p:sp>
      <p:sp>
        <p:nvSpPr>
          <p:cNvPr id="7174" name="TextBox 5"/>
          <p:cNvSpPr txBox="1">
            <a:spLocks noChangeArrowheads="1"/>
          </p:cNvSpPr>
          <p:nvPr/>
        </p:nvSpPr>
        <p:spPr bwMode="auto">
          <a:xfrm>
            <a:off x="8686800" y="3143251"/>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0"/>
              </a:spcBef>
              <a:spcAft>
                <a:spcPct val="0"/>
              </a:spcAft>
              <a:buClrTx/>
              <a:buSzTx/>
              <a:buNone/>
            </a:pPr>
            <a:r>
              <a:rPr lang="en-US" altLang="en-US" sz="1400">
                <a:solidFill>
                  <a:srgbClr val="3C6432"/>
                </a:solidFill>
                <a:latin typeface="Arial" panose="020B0604020202020204" pitchFamily="34" charset="0"/>
              </a:rPr>
              <a:t>Work and </a:t>
            </a:r>
          </a:p>
          <a:p>
            <a:pPr algn="ctr" fontAlgn="base">
              <a:spcBef>
                <a:spcPct val="0"/>
              </a:spcBef>
              <a:spcAft>
                <a:spcPct val="0"/>
              </a:spcAft>
              <a:buClrTx/>
              <a:buSzTx/>
              <a:buNone/>
            </a:pPr>
            <a:r>
              <a:rPr lang="en-US" altLang="en-US" sz="1400">
                <a:solidFill>
                  <a:srgbClr val="3C6432"/>
                </a:solidFill>
                <a:latin typeface="Arial" panose="020B0604020202020204" pitchFamily="34" charset="0"/>
              </a:rPr>
              <a:t>Independent Living</a:t>
            </a:r>
          </a:p>
        </p:txBody>
      </p:sp>
      <p:sp>
        <p:nvSpPr>
          <p:cNvPr id="7175" name="TextBox 8"/>
          <p:cNvSpPr txBox="1">
            <a:spLocks noChangeArrowheads="1"/>
          </p:cNvSpPr>
          <p:nvPr/>
        </p:nvSpPr>
        <p:spPr bwMode="auto">
          <a:xfrm>
            <a:off x="4038600" y="5867401"/>
            <a:ext cx="361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0"/>
              </a:spcBef>
              <a:spcAft>
                <a:spcPct val="0"/>
              </a:spcAft>
              <a:buClrTx/>
              <a:buSzTx/>
              <a:buNone/>
            </a:pPr>
            <a:r>
              <a:rPr lang="en-US" altLang="en-US" sz="2400" b="1">
                <a:solidFill>
                  <a:srgbClr val="3C6432"/>
                </a:solidFill>
                <a:latin typeface="Arial" panose="020B0604020202020204" pitchFamily="34" charset="0"/>
              </a:rPr>
              <a:t>Denise Simpson, M. Ed.</a:t>
            </a:r>
          </a:p>
          <a:p>
            <a:pPr algn="ctr" fontAlgn="base">
              <a:spcBef>
                <a:spcPct val="0"/>
              </a:spcBef>
              <a:spcAft>
                <a:spcPct val="0"/>
              </a:spcAft>
              <a:buClrTx/>
              <a:buSzTx/>
              <a:buNone/>
            </a:pPr>
            <a:r>
              <a:rPr lang="en-US" altLang="en-US" sz="2400" b="1">
                <a:solidFill>
                  <a:srgbClr val="3C6432"/>
                </a:solidFill>
                <a:latin typeface="Arial" panose="020B0604020202020204" pitchFamily="34" charset="0"/>
              </a:rPr>
              <a:t>DSS Director</a:t>
            </a:r>
          </a:p>
        </p:txBody>
      </p:sp>
      <p:sp>
        <p:nvSpPr>
          <p:cNvPr id="7176" name="TextBox 8"/>
          <p:cNvSpPr txBox="1">
            <a:spLocks noChangeArrowheads="1"/>
          </p:cNvSpPr>
          <p:nvPr/>
        </p:nvSpPr>
        <p:spPr bwMode="auto">
          <a:xfrm>
            <a:off x="1676401" y="4724401"/>
            <a:ext cx="8659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0"/>
              </a:spcBef>
              <a:spcAft>
                <a:spcPct val="0"/>
              </a:spcAft>
              <a:buClrTx/>
              <a:buSzTx/>
              <a:buNone/>
            </a:pPr>
            <a:r>
              <a:rPr lang="en-US" altLang="en-US" sz="3600" b="1" i="1">
                <a:solidFill>
                  <a:srgbClr val="3C6432"/>
                </a:solidFill>
                <a:latin typeface="Arial" panose="020B0604020202020204" pitchFamily="34" charset="0"/>
              </a:rPr>
              <a:t>Options for Students with Disabilities</a:t>
            </a:r>
          </a:p>
        </p:txBody>
      </p:sp>
    </p:spTree>
    <p:extLst>
      <p:ext uri="{BB962C8B-B14F-4D97-AF65-F5344CB8AC3E}">
        <p14:creationId xmlns:p14="http://schemas.microsoft.com/office/powerpoint/2010/main" val="2456635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AHEC PHOTO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1589" y="1181100"/>
            <a:ext cx="2359025" cy="1766888"/>
          </a:xfrm>
          <a:prstGeom prst="rect">
            <a:avLst/>
          </a:prstGeom>
          <a:noFill/>
          <a:ln w="38100">
            <a:solidFill>
              <a:srgbClr val="3C6432"/>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 Box 4"/>
          <p:cNvSpPr txBox="1">
            <a:spLocks noChangeArrowheads="1"/>
          </p:cNvSpPr>
          <p:nvPr/>
        </p:nvSpPr>
        <p:spPr bwMode="auto">
          <a:xfrm>
            <a:off x="6934200" y="3082926"/>
            <a:ext cx="37338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200">
                <a:solidFill>
                  <a:srgbClr val="404040"/>
                </a:solidFill>
                <a:latin typeface="Trebuchet MS" charset="0"/>
                <a:ea typeface="ＭＳ Ｐゴシック" charset="0"/>
              </a:defRPr>
            </a:lvl1pPr>
            <a:lvl2pPr marL="742950" indent="-285750">
              <a:defRPr sz="2000">
                <a:solidFill>
                  <a:srgbClr val="404040"/>
                </a:solidFill>
                <a:latin typeface="Trebuchet MS" charset="0"/>
                <a:ea typeface="ＭＳ Ｐゴシック" charset="0"/>
              </a:defRPr>
            </a:lvl2pPr>
            <a:lvl3pPr marL="1143000" indent="-228600">
              <a:defRPr>
                <a:solidFill>
                  <a:srgbClr val="404040"/>
                </a:solidFill>
                <a:latin typeface="Trebuchet MS" charset="0"/>
                <a:ea typeface="ＭＳ Ｐゴシック" charset="0"/>
              </a:defRPr>
            </a:lvl3pPr>
            <a:lvl4pPr marL="1600200" indent="-228600">
              <a:defRPr sz="1600">
                <a:solidFill>
                  <a:srgbClr val="404040"/>
                </a:solidFill>
                <a:latin typeface="Trebuchet MS" charset="0"/>
                <a:ea typeface="ＭＳ Ｐゴシック" charset="0"/>
              </a:defRPr>
            </a:lvl4pPr>
            <a:lvl5pPr marL="2057400" indent="-228600">
              <a:defRPr sz="1400">
                <a:solidFill>
                  <a:srgbClr val="404040"/>
                </a:solidFill>
                <a:latin typeface="Trebuchet MS" charset="0"/>
                <a:ea typeface="ＭＳ Ｐゴシック" charset="0"/>
              </a:defRPr>
            </a:lvl5pPr>
            <a:lvl6pPr marL="2514600" indent="-228600" eaLnBrk="0" fontAlgn="base" hangingPunct="0">
              <a:buClr>
                <a:srgbClr val="C3260C"/>
              </a:buClr>
              <a:buFont typeface="Georgia" charset="0"/>
              <a:defRPr sz="1400">
                <a:solidFill>
                  <a:srgbClr val="404040"/>
                </a:solidFill>
                <a:latin typeface="Trebuchet MS" charset="0"/>
                <a:ea typeface="ＭＳ Ｐゴシック" charset="0"/>
              </a:defRPr>
            </a:lvl6pPr>
            <a:lvl7pPr marL="2971800" indent="-228600" eaLnBrk="0" fontAlgn="base" hangingPunct="0">
              <a:buClr>
                <a:srgbClr val="C3260C"/>
              </a:buClr>
              <a:buFont typeface="Georgia" charset="0"/>
              <a:defRPr sz="1400">
                <a:solidFill>
                  <a:srgbClr val="404040"/>
                </a:solidFill>
                <a:latin typeface="Trebuchet MS" charset="0"/>
                <a:ea typeface="ＭＳ Ｐゴシック" charset="0"/>
              </a:defRPr>
            </a:lvl7pPr>
            <a:lvl8pPr marL="3429000" indent="-228600" eaLnBrk="0" fontAlgn="base" hangingPunct="0">
              <a:buClr>
                <a:srgbClr val="C3260C"/>
              </a:buClr>
              <a:buFont typeface="Georgia" charset="0"/>
              <a:defRPr sz="1400">
                <a:solidFill>
                  <a:srgbClr val="404040"/>
                </a:solidFill>
                <a:latin typeface="Trebuchet MS" charset="0"/>
                <a:ea typeface="ＭＳ Ｐゴシック" charset="0"/>
              </a:defRPr>
            </a:lvl8pPr>
            <a:lvl9pPr marL="3886200" indent="-228600" eaLnBrk="0" fontAlgn="base" hangingPunct="0">
              <a:buClr>
                <a:srgbClr val="C3260C"/>
              </a:buClr>
              <a:buFont typeface="Georgia" charset="0"/>
              <a:defRPr sz="1400">
                <a:solidFill>
                  <a:srgbClr val="404040"/>
                </a:solidFill>
                <a:latin typeface="Trebuchet MS" charset="0"/>
                <a:ea typeface="ＭＳ Ｐゴシック" charset="0"/>
              </a:defRPr>
            </a:lvl9pPr>
          </a:lstStyle>
          <a:p>
            <a:pPr algn="ctr" eaLnBrk="0" fontAlgn="base" hangingPunct="0">
              <a:spcAft>
                <a:spcPct val="0"/>
              </a:spcAft>
              <a:defRPr/>
            </a:pPr>
            <a:r>
              <a:rPr lang="en-US" sz="1800" dirty="0">
                <a:solidFill>
                  <a:prstClr val="black">
                    <a:lumMod val="75000"/>
                    <a:lumOff val="25000"/>
                  </a:prstClr>
                </a:solidFill>
                <a:latin typeface="Arial" charset="0"/>
              </a:rPr>
              <a:t>Anaheim Campus </a:t>
            </a:r>
          </a:p>
          <a:p>
            <a:pPr algn="ctr" eaLnBrk="0" fontAlgn="base" hangingPunct="0">
              <a:spcAft>
                <a:spcPct val="0"/>
              </a:spcAft>
              <a:defRPr/>
            </a:pPr>
            <a:r>
              <a:rPr lang="en-US" sz="1800" dirty="0">
                <a:solidFill>
                  <a:srgbClr val="00B050"/>
                </a:solidFill>
                <a:latin typeface="Arial" charset="0"/>
              </a:rPr>
              <a:t>Adam Gottdank, Counselor</a:t>
            </a:r>
          </a:p>
          <a:p>
            <a:pPr algn="ctr" eaLnBrk="0" fontAlgn="base" hangingPunct="0">
              <a:spcAft>
                <a:spcPct val="0"/>
              </a:spcAft>
              <a:defRPr/>
            </a:pPr>
            <a:r>
              <a:rPr lang="en-US" sz="1800" dirty="0">
                <a:solidFill>
                  <a:srgbClr val="00B050"/>
                </a:solidFill>
                <a:latin typeface="Arial" charset="0"/>
              </a:rPr>
              <a:t>Casey Sousa, ASD Counselor</a:t>
            </a:r>
          </a:p>
          <a:p>
            <a:pPr algn="ctr" eaLnBrk="0" fontAlgn="base" hangingPunct="0">
              <a:spcAft>
                <a:spcPct val="0"/>
              </a:spcAft>
              <a:defRPr/>
            </a:pPr>
            <a:r>
              <a:rPr lang="en-US" sz="1800" dirty="0">
                <a:solidFill>
                  <a:srgbClr val="00B050"/>
                </a:solidFill>
                <a:latin typeface="Arial" charset="0"/>
              </a:rPr>
              <a:t>Michelle Patrick, Counselor</a:t>
            </a:r>
          </a:p>
          <a:p>
            <a:pPr algn="ctr" eaLnBrk="0" fontAlgn="base" hangingPunct="0">
              <a:spcAft>
                <a:spcPct val="0"/>
              </a:spcAft>
              <a:defRPr/>
            </a:pPr>
            <a:r>
              <a:rPr lang="en-US" sz="1800" dirty="0">
                <a:solidFill>
                  <a:srgbClr val="00B050"/>
                </a:solidFill>
                <a:latin typeface="Arial" charset="0"/>
              </a:rPr>
              <a:t>Kim Thompson, C2C Counselor</a:t>
            </a:r>
          </a:p>
        </p:txBody>
      </p:sp>
      <p:pic>
        <p:nvPicPr>
          <p:cNvPr id="8196" name="Picture 5" descr="fullerton college campus"/>
          <p:cNvPicPr>
            <a:picLocks noChangeAspect="1" noChangeArrowheads="1"/>
          </p:cNvPicPr>
          <p:nvPr/>
        </p:nvPicPr>
        <p:blipFill>
          <a:blip r:embed="rId4">
            <a:extLst>
              <a:ext uri="{28A0092B-C50C-407E-A947-70E740481C1C}">
                <a14:useLocalDpi xmlns:a14="http://schemas.microsoft.com/office/drawing/2010/main" val="0"/>
              </a:ext>
            </a:extLst>
          </a:blip>
          <a:srcRect b="19609"/>
          <a:stretch>
            <a:fillRect/>
          </a:stretch>
        </p:blipFill>
        <p:spPr bwMode="auto">
          <a:xfrm>
            <a:off x="4568825" y="1620838"/>
            <a:ext cx="2057400" cy="2170112"/>
          </a:xfrm>
          <a:prstGeom prst="rect">
            <a:avLst/>
          </a:prstGeom>
          <a:noFill/>
          <a:ln w="38100">
            <a:solidFill>
              <a:srgbClr val="3C6432"/>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6" descr="cypress college camp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651375"/>
            <a:ext cx="2559050" cy="1358900"/>
          </a:xfrm>
          <a:prstGeom prst="rect">
            <a:avLst/>
          </a:prstGeom>
          <a:noFill/>
          <a:ln w="38100">
            <a:solidFill>
              <a:srgbClr val="3C6432"/>
            </a:solidFill>
            <a:miter lim="800000"/>
            <a:headEnd/>
            <a:tailEnd/>
          </a:ln>
          <a:extLst>
            <a:ext uri="{909E8E84-426E-40DD-AFC4-6F175D3DCCD1}">
              <a14:hiddenFill xmlns:a14="http://schemas.microsoft.com/office/drawing/2010/main">
                <a:solidFill>
                  <a:srgbClr val="FFFFFF"/>
                </a:solidFill>
              </a14:hiddenFill>
            </a:ext>
          </a:extLst>
        </p:spPr>
      </p:pic>
      <p:sp>
        <p:nvSpPr>
          <p:cNvPr id="22535" name="Text Box 7"/>
          <p:cNvSpPr txBox="1">
            <a:spLocks noChangeArrowheads="1"/>
          </p:cNvSpPr>
          <p:nvPr/>
        </p:nvSpPr>
        <p:spPr bwMode="auto">
          <a:xfrm>
            <a:off x="2206625" y="3938588"/>
            <a:ext cx="4724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200">
                <a:solidFill>
                  <a:srgbClr val="404040"/>
                </a:solidFill>
                <a:latin typeface="Trebuchet MS" charset="0"/>
                <a:ea typeface="ＭＳ Ｐゴシック" charset="0"/>
              </a:defRPr>
            </a:lvl1pPr>
            <a:lvl2pPr marL="742950" indent="-285750">
              <a:defRPr sz="2000">
                <a:solidFill>
                  <a:srgbClr val="404040"/>
                </a:solidFill>
                <a:latin typeface="Trebuchet MS" charset="0"/>
                <a:ea typeface="ＭＳ Ｐゴシック" charset="0"/>
              </a:defRPr>
            </a:lvl2pPr>
            <a:lvl3pPr marL="1143000" indent="-228600">
              <a:defRPr>
                <a:solidFill>
                  <a:srgbClr val="404040"/>
                </a:solidFill>
                <a:latin typeface="Trebuchet MS" charset="0"/>
                <a:ea typeface="ＭＳ Ｐゴシック" charset="0"/>
              </a:defRPr>
            </a:lvl3pPr>
            <a:lvl4pPr marL="1600200" indent="-228600">
              <a:defRPr sz="1600">
                <a:solidFill>
                  <a:srgbClr val="404040"/>
                </a:solidFill>
                <a:latin typeface="Trebuchet MS" charset="0"/>
                <a:ea typeface="ＭＳ Ｐゴシック" charset="0"/>
              </a:defRPr>
            </a:lvl4pPr>
            <a:lvl5pPr marL="2057400" indent="-228600">
              <a:defRPr sz="1400">
                <a:solidFill>
                  <a:srgbClr val="404040"/>
                </a:solidFill>
                <a:latin typeface="Trebuchet MS" charset="0"/>
                <a:ea typeface="ＭＳ Ｐゴシック" charset="0"/>
              </a:defRPr>
            </a:lvl5pPr>
            <a:lvl6pPr marL="2514600" indent="-228600" eaLnBrk="0" fontAlgn="base" hangingPunct="0">
              <a:buClr>
                <a:srgbClr val="C3260C"/>
              </a:buClr>
              <a:buFont typeface="Georgia" charset="0"/>
              <a:defRPr sz="1400">
                <a:solidFill>
                  <a:srgbClr val="404040"/>
                </a:solidFill>
                <a:latin typeface="Trebuchet MS" charset="0"/>
                <a:ea typeface="ＭＳ Ｐゴシック" charset="0"/>
              </a:defRPr>
            </a:lvl6pPr>
            <a:lvl7pPr marL="2971800" indent="-228600" eaLnBrk="0" fontAlgn="base" hangingPunct="0">
              <a:buClr>
                <a:srgbClr val="C3260C"/>
              </a:buClr>
              <a:buFont typeface="Georgia" charset="0"/>
              <a:defRPr sz="1400">
                <a:solidFill>
                  <a:srgbClr val="404040"/>
                </a:solidFill>
                <a:latin typeface="Trebuchet MS" charset="0"/>
                <a:ea typeface="ＭＳ Ｐゴシック" charset="0"/>
              </a:defRPr>
            </a:lvl7pPr>
            <a:lvl8pPr marL="3429000" indent="-228600" eaLnBrk="0" fontAlgn="base" hangingPunct="0">
              <a:buClr>
                <a:srgbClr val="C3260C"/>
              </a:buClr>
              <a:buFont typeface="Georgia" charset="0"/>
              <a:defRPr sz="1400">
                <a:solidFill>
                  <a:srgbClr val="404040"/>
                </a:solidFill>
                <a:latin typeface="Trebuchet MS" charset="0"/>
                <a:ea typeface="ＭＳ Ｐゴシック" charset="0"/>
              </a:defRPr>
            </a:lvl8pPr>
            <a:lvl9pPr marL="3886200" indent="-228600" eaLnBrk="0" fontAlgn="base" hangingPunct="0">
              <a:buClr>
                <a:srgbClr val="C3260C"/>
              </a:buClr>
              <a:buFont typeface="Georgia" charset="0"/>
              <a:defRPr sz="1400">
                <a:solidFill>
                  <a:srgbClr val="404040"/>
                </a:solidFill>
                <a:latin typeface="Trebuchet MS" charset="0"/>
                <a:ea typeface="ＭＳ Ｐゴシック" charset="0"/>
              </a:defRPr>
            </a:lvl9pPr>
          </a:lstStyle>
          <a:p>
            <a:pPr algn="ctr" eaLnBrk="0" fontAlgn="base" hangingPunct="0">
              <a:spcAft>
                <a:spcPct val="0"/>
              </a:spcAft>
              <a:defRPr/>
            </a:pPr>
            <a:r>
              <a:rPr lang="en-US" sz="1800" dirty="0">
                <a:solidFill>
                  <a:prstClr val="black">
                    <a:lumMod val="75000"/>
                    <a:lumOff val="25000"/>
                  </a:prstClr>
                </a:solidFill>
                <a:latin typeface="Arial" charset="0"/>
              </a:rPr>
              <a:t>Wilshire Campus next to Fullerton College</a:t>
            </a:r>
          </a:p>
          <a:p>
            <a:pPr algn="ctr" eaLnBrk="0" fontAlgn="base" hangingPunct="0">
              <a:spcAft>
                <a:spcPct val="0"/>
              </a:spcAft>
              <a:defRPr/>
            </a:pPr>
            <a:r>
              <a:rPr lang="en-US" sz="1800" dirty="0">
                <a:solidFill>
                  <a:srgbClr val="00B050"/>
                </a:solidFill>
                <a:latin typeface="Arial" charset="0"/>
              </a:rPr>
              <a:t>Rosie Navarro, Counselor</a:t>
            </a:r>
          </a:p>
        </p:txBody>
      </p:sp>
      <p:sp>
        <p:nvSpPr>
          <p:cNvPr id="22536" name="Text Box 8"/>
          <p:cNvSpPr txBox="1">
            <a:spLocks noChangeArrowheads="1"/>
          </p:cNvSpPr>
          <p:nvPr/>
        </p:nvSpPr>
        <p:spPr bwMode="auto">
          <a:xfrm>
            <a:off x="4425950" y="6065838"/>
            <a:ext cx="3429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200">
                <a:solidFill>
                  <a:srgbClr val="404040"/>
                </a:solidFill>
                <a:latin typeface="Trebuchet MS" charset="0"/>
                <a:ea typeface="ＭＳ Ｐゴシック" charset="0"/>
              </a:defRPr>
            </a:lvl1pPr>
            <a:lvl2pPr marL="742950" indent="-285750">
              <a:defRPr sz="2000">
                <a:solidFill>
                  <a:srgbClr val="404040"/>
                </a:solidFill>
                <a:latin typeface="Trebuchet MS" charset="0"/>
                <a:ea typeface="ＭＳ Ｐゴシック" charset="0"/>
              </a:defRPr>
            </a:lvl2pPr>
            <a:lvl3pPr marL="1143000" indent="-228600">
              <a:defRPr>
                <a:solidFill>
                  <a:srgbClr val="404040"/>
                </a:solidFill>
                <a:latin typeface="Trebuchet MS" charset="0"/>
                <a:ea typeface="ＭＳ Ｐゴシック" charset="0"/>
              </a:defRPr>
            </a:lvl3pPr>
            <a:lvl4pPr marL="1600200" indent="-228600">
              <a:defRPr sz="1600">
                <a:solidFill>
                  <a:srgbClr val="404040"/>
                </a:solidFill>
                <a:latin typeface="Trebuchet MS" charset="0"/>
                <a:ea typeface="ＭＳ Ｐゴシック" charset="0"/>
              </a:defRPr>
            </a:lvl4pPr>
            <a:lvl5pPr marL="2057400" indent="-228600">
              <a:defRPr sz="1400">
                <a:solidFill>
                  <a:srgbClr val="404040"/>
                </a:solidFill>
                <a:latin typeface="Trebuchet MS" charset="0"/>
                <a:ea typeface="ＭＳ Ｐゴシック" charset="0"/>
              </a:defRPr>
            </a:lvl5pPr>
            <a:lvl6pPr marL="2514600" indent="-228600" eaLnBrk="0" fontAlgn="base" hangingPunct="0">
              <a:buClr>
                <a:srgbClr val="C3260C"/>
              </a:buClr>
              <a:buFont typeface="Georgia" charset="0"/>
              <a:defRPr sz="1400">
                <a:solidFill>
                  <a:srgbClr val="404040"/>
                </a:solidFill>
                <a:latin typeface="Trebuchet MS" charset="0"/>
                <a:ea typeface="ＭＳ Ｐゴシック" charset="0"/>
              </a:defRPr>
            </a:lvl6pPr>
            <a:lvl7pPr marL="2971800" indent="-228600" eaLnBrk="0" fontAlgn="base" hangingPunct="0">
              <a:buClr>
                <a:srgbClr val="C3260C"/>
              </a:buClr>
              <a:buFont typeface="Georgia" charset="0"/>
              <a:defRPr sz="1400">
                <a:solidFill>
                  <a:srgbClr val="404040"/>
                </a:solidFill>
                <a:latin typeface="Trebuchet MS" charset="0"/>
                <a:ea typeface="ＭＳ Ｐゴシック" charset="0"/>
              </a:defRPr>
            </a:lvl7pPr>
            <a:lvl8pPr marL="3429000" indent="-228600" eaLnBrk="0" fontAlgn="base" hangingPunct="0">
              <a:buClr>
                <a:srgbClr val="C3260C"/>
              </a:buClr>
              <a:buFont typeface="Georgia" charset="0"/>
              <a:defRPr sz="1400">
                <a:solidFill>
                  <a:srgbClr val="404040"/>
                </a:solidFill>
                <a:latin typeface="Trebuchet MS" charset="0"/>
                <a:ea typeface="ＭＳ Ｐゴシック" charset="0"/>
              </a:defRPr>
            </a:lvl8pPr>
            <a:lvl9pPr marL="3886200" indent="-228600" eaLnBrk="0" fontAlgn="base" hangingPunct="0">
              <a:buClr>
                <a:srgbClr val="C3260C"/>
              </a:buClr>
              <a:buFont typeface="Georgia" charset="0"/>
              <a:defRPr sz="1400">
                <a:solidFill>
                  <a:srgbClr val="404040"/>
                </a:solidFill>
                <a:latin typeface="Trebuchet MS" charset="0"/>
                <a:ea typeface="ＭＳ Ｐゴシック" charset="0"/>
              </a:defRPr>
            </a:lvl9pPr>
          </a:lstStyle>
          <a:p>
            <a:pPr algn="ctr" eaLnBrk="0" fontAlgn="base" hangingPunct="0">
              <a:spcAft>
                <a:spcPct val="0"/>
              </a:spcAft>
              <a:defRPr/>
            </a:pPr>
            <a:r>
              <a:rPr lang="en-US" sz="1800" dirty="0">
                <a:solidFill>
                  <a:prstClr val="black">
                    <a:lumMod val="75000"/>
                    <a:lumOff val="25000"/>
                  </a:prstClr>
                </a:solidFill>
                <a:latin typeface="Arial" charset="0"/>
              </a:rPr>
              <a:t>Cypress Campus</a:t>
            </a:r>
          </a:p>
          <a:p>
            <a:pPr algn="ctr" eaLnBrk="0" fontAlgn="base" hangingPunct="0">
              <a:spcAft>
                <a:spcPct val="0"/>
              </a:spcAft>
              <a:defRPr/>
            </a:pPr>
            <a:r>
              <a:rPr lang="en-US" sz="1800" dirty="0">
                <a:solidFill>
                  <a:srgbClr val="00B050"/>
                </a:solidFill>
                <a:latin typeface="Arial" charset="0"/>
              </a:rPr>
              <a:t>Kristina de la Cerda, Counselor</a:t>
            </a:r>
          </a:p>
        </p:txBody>
      </p:sp>
      <p:pic>
        <p:nvPicPr>
          <p:cNvPr id="8200" name="Picture 10" descr="100_15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295400"/>
            <a:ext cx="1873250" cy="2495550"/>
          </a:xfrm>
          <a:prstGeom prst="rect">
            <a:avLst/>
          </a:prstGeom>
          <a:noFill/>
          <a:ln w="38100">
            <a:solidFill>
              <a:srgbClr val="3C6432"/>
            </a:solidFill>
            <a:miter lim="800000"/>
            <a:headEnd/>
            <a:tailEnd/>
          </a:ln>
          <a:extLst>
            <a:ext uri="{909E8E84-426E-40DD-AFC4-6F175D3DCCD1}">
              <a14:hiddenFill xmlns:a14="http://schemas.microsoft.com/office/drawing/2010/main">
                <a:solidFill>
                  <a:srgbClr val="FFFFFF"/>
                </a:solidFill>
              </a14:hiddenFill>
            </a:ext>
          </a:extLst>
        </p:spPr>
      </p:pic>
      <p:pic>
        <p:nvPicPr>
          <p:cNvPr id="8201"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2564" y="4630738"/>
            <a:ext cx="2166937" cy="1446212"/>
          </a:xfrm>
          <a:prstGeom prst="rect">
            <a:avLst/>
          </a:prstGeom>
          <a:noFill/>
          <a:ln w="38100">
            <a:solidFill>
              <a:srgbClr val="3C6432"/>
            </a:solidFill>
            <a:miter lim="800000"/>
            <a:headEnd/>
            <a:tailEnd/>
          </a:ln>
          <a:extLst>
            <a:ext uri="{909E8E84-426E-40DD-AFC4-6F175D3DCCD1}">
              <a14:hiddenFill xmlns:a14="http://schemas.microsoft.com/office/drawing/2010/main">
                <a:solidFill>
                  <a:srgbClr val="FFFFFF"/>
                </a:solidFill>
              </a14:hiddenFill>
            </a:ext>
          </a:extLst>
        </p:spPr>
      </p:pic>
      <p:sp>
        <p:nvSpPr>
          <p:cNvPr id="8202" name="TextBox 2"/>
          <p:cNvSpPr txBox="1">
            <a:spLocks noChangeArrowheads="1"/>
          </p:cNvSpPr>
          <p:nvPr/>
        </p:nvSpPr>
        <p:spPr bwMode="auto">
          <a:xfrm>
            <a:off x="1676400" y="2286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800" b="1">
                <a:solidFill>
                  <a:srgbClr val="3C6432"/>
                </a:solidFill>
              </a:rPr>
              <a:t>North Orange County Community College District</a:t>
            </a:r>
            <a:br>
              <a:rPr lang="en-US" altLang="en-US" sz="2800" b="1">
                <a:solidFill>
                  <a:srgbClr val="3C6432"/>
                </a:solidFill>
              </a:rPr>
            </a:br>
            <a:r>
              <a:rPr lang="en-US" altLang="en-US" sz="2800" b="1">
                <a:solidFill>
                  <a:srgbClr val="3C6432"/>
                </a:solidFill>
              </a:rPr>
              <a:t>School of Continuing Education</a:t>
            </a:r>
          </a:p>
        </p:txBody>
      </p:sp>
    </p:spTree>
    <p:extLst>
      <p:ext uri="{BB962C8B-B14F-4D97-AF65-F5344CB8AC3E}">
        <p14:creationId xmlns:p14="http://schemas.microsoft.com/office/powerpoint/2010/main" val="49456908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Transition 2010\Human Relationships\Transition 2010 005.jpg"/>
          <p:cNvPicPr>
            <a:picLocks noChangeAspect="1" noChangeArrowheads="1"/>
          </p:cNvPicPr>
          <p:nvPr/>
        </p:nvPicPr>
        <p:blipFill>
          <a:blip r:embed="rId3">
            <a:extLst>
              <a:ext uri="{28A0092B-C50C-407E-A947-70E740481C1C}">
                <a14:useLocalDpi xmlns:a14="http://schemas.microsoft.com/office/drawing/2010/main" val="0"/>
              </a:ext>
            </a:extLst>
          </a:blip>
          <a:srcRect t="34782"/>
          <a:stretch>
            <a:fillRect/>
          </a:stretch>
        </p:blipFill>
        <p:spPr bwMode="auto">
          <a:xfrm>
            <a:off x="5567363" y="342901"/>
            <a:ext cx="4724400" cy="2309813"/>
          </a:xfrm>
          <a:prstGeom prst="rect">
            <a:avLst/>
          </a:prstGeom>
          <a:noFill/>
          <a:ln w="50800">
            <a:solidFill>
              <a:srgbClr val="3C6432"/>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Box 9"/>
          <p:cNvSpPr txBox="1">
            <a:spLocks noChangeArrowheads="1"/>
          </p:cNvSpPr>
          <p:nvPr/>
        </p:nvSpPr>
        <p:spPr bwMode="auto">
          <a:xfrm>
            <a:off x="5486400" y="2652714"/>
            <a:ext cx="42243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400" b="1">
                <a:solidFill>
                  <a:srgbClr val="3C6432"/>
                </a:solidFill>
                <a:cs typeface="Arial" panose="020B0604020202020204" pitchFamily="34" charset="0"/>
              </a:rPr>
              <a:t>3 main campuses</a:t>
            </a:r>
          </a:p>
          <a:p>
            <a:pPr algn="ctr" eaLnBrk="0" fontAlgn="base" hangingPunct="0">
              <a:spcBef>
                <a:spcPct val="0"/>
              </a:spcBef>
              <a:spcAft>
                <a:spcPct val="0"/>
              </a:spcAft>
            </a:pPr>
            <a:r>
              <a:rPr lang="en-US" altLang="en-US" sz="2400" b="1">
                <a:solidFill>
                  <a:srgbClr val="3C6432"/>
                </a:solidFill>
                <a:cs typeface="Arial" panose="020B0604020202020204" pitchFamily="34" charset="0"/>
              </a:rPr>
              <a:t>4 community sites </a:t>
            </a:r>
          </a:p>
          <a:p>
            <a:pPr algn="ctr" eaLnBrk="0" fontAlgn="base" hangingPunct="0">
              <a:spcBef>
                <a:spcPct val="0"/>
              </a:spcBef>
              <a:spcAft>
                <a:spcPct val="0"/>
              </a:spcAft>
            </a:pPr>
            <a:r>
              <a:rPr lang="en-US" altLang="en-US" sz="2400" b="1">
                <a:solidFill>
                  <a:srgbClr val="3C6432"/>
                </a:solidFill>
                <a:cs typeface="Arial" panose="020B0604020202020204" pitchFamily="34" charset="0"/>
              </a:rPr>
              <a:t>800 students in classes </a:t>
            </a:r>
          </a:p>
          <a:p>
            <a:pPr algn="ctr" eaLnBrk="0" fontAlgn="base" hangingPunct="0">
              <a:spcBef>
                <a:spcPct val="0"/>
              </a:spcBef>
              <a:spcAft>
                <a:spcPct val="0"/>
              </a:spcAft>
            </a:pPr>
            <a:r>
              <a:rPr lang="en-US" altLang="en-US" sz="2400" b="1">
                <a:solidFill>
                  <a:srgbClr val="3C6432"/>
                </a:solidFill>
                <a:cs typeface="Arial" panose="020B0604020202020204" pitchFamily="34" charset="0"/>
              </a:rPr>
              <a:t>475 receive services</a:t>
            </a:r>
          </a:p>
        </p:txBody>
      </p:sp>
      <p:pic>
        <p:nvPicPr>
          <p:cNvPr id="1024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4625" y="4222751"/>
            <a:ext cx="3790950" cy="2519363"/>
          </a:xfrm>
          <a:prstGeom prst="rect">
            <a:avLst/>
          </a:prstGeom>
          <a:noFill/>
          <a:ln w="50800">
            <a:solidFill>
              <a:srgbClr val="3C6432"/>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685800"/>
            <a:ext cx="3632200" cy="2413000"/>
          </a:xfrm>
          <a:prstGeom prst="rect">
            <a:avLst/>
          </a:prstGeom>
          <a:noFill/>
          <a:ln w="50800">
            <a:solidFill>
              <a:srgbClr val="3C6432"/>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2601" y="3529013"/>
            <a:ext cx="3814763" cy="2779712"/>
          </a:xfrm>
          <a:prstGeom prst="rect">
            <a:avLst/>
          </a:prstGeom>
          <a:noFill/>
          <a:ln w="50800">
            <a:solidFill>
              <a:srgbClr val="3C643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298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2133600" y="1752601"/>
            <a:ext cx="37338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r" fontAlgn="base">
              <a:spcBef>
                <a:spcPct val="0"/>
              </a:spcBef>
              <a:spcAft>
                <a:spcPct val="0"/>
              </a:spcAft>
              <a:buClrTx/>
              <a:buSzTx/>
              <a:buNone/>
            </a:pPr>
            <a:r>
              <a:rPr lang="en-US" altLang="en-US" sz="3600">
                <a:solidFill>
                  <a:srgbClr val="3C6432"/>
                </a:solidFill>
                <a:latin typeface="Arial" panose="020B0604020202020204" pitchFamily="34" charset="0"/>
              </a:rPr>
              <a:t>Student</a:t>
            </a:r>
          </a:p>
          <a:p>
            <a:pPr algn="r" fontAlgn="base">
              <a:spcBef>
                <a:spcPct val="0"/>
              </a:spcBef>
              <a:spcAft>
                <a:spcPct val="0"/>
              </a:spcAft>
              <a:buClrTx/>
              <a:buSzTx/>
              <a:buNone/>
            </a:pPr>
            <a:r>
              <a:rPr lang="en-US" altLang="en-US" sz="3600">
                <a:solidFill>
                  <a:srgbClr val="3C6432"/>
                </a:solidFill>
                <a:latin typeface="Arial" panose="020B0604020202020204" pitchFamily="34" charset="0"/>
              </a:rPr>
              <a:t>Parent/Support</a:t>
            </a:r>
          </a:p>
          <a:p>
            <a:pPr algn="r" fontAlgn="base">
              <a:spcBef>
                <a:spcPct val="0"/>
              </a:spcBef>
              <a:spcAft>
                <a:spcPct val="0"/>
              </a:spcAft>
              <a:buClrTx/>
              <a:buSzTx/>
              <a:buNone/>
            </a:pPr>
            <a:r>
              <a:rPr lang="en-US" altLang="en-US" sz="3600" u="sng">
                <a:solidFill>
                  <a:srgbClr val="3C6432"/>
                </a:solidFill>
                <a:latin typeface="Arial" panose="020B0604020202020204" pitchFamily="34" charset="0"/>
              </a:rPr>
              <a:t>+      SCE/DSS</a:t>
            </a:r>
          </a:p>
          <a:p>
            <a:pPr algn="ctr" fontAlgn="base">
              <a:spcBef>
                <a:spcPct val="0"/>
              </a:spcBef>
              <a:spcAft>
                <a:spcPct val="0"/>
              </a:spcAft>
              <a:buClrTx/>
              <a:buSzTx/>
              <a:buNone/>
            </a:pPr>
            <a:endParaRPr lang="en-US" altLang="en-US" sz="1800">
              <a:solidFill>
                <a:srgbClr val="3C6432"/>
              </a:solidFill>
              <a:latin typeface="Arial" panose="020B0604020202020204" pitchFamily="34" charset="0"/>
            </a:endParaRPr>
          </a:p>
          <a:p>
            <a:pPr algn="r" fontAlgn="base">
              <a:spcBef>
                <a:spcPct val="0"/>
              </a:spcBef>
              <a:spcAft>
                <a:spcPct val="0"/>
              </a:spcAft>
              <a:buClrTx/>
              <a:buSzTx/>
              <a:buNone/>
            </a:pPr>
            <a:r>
              <a:rPr lang="en-US" altLang="en-US" sz="4400" b="1">
                <a:solidFill>
                  <a:srgbClr val="3C6432"/>
                </a:solidFill>
                <a:latin typeface="Arial" panose="020B0604020202020204" pitchFamily="34" charset="0"/>
              </a:rPr>
              <a:t>SUCCESS</a:t>
            </a:r>
          </a:p>
        </p:txBody>
      </p:sp>
      <p:pic>
        <p:nvPicPr>
          <p:cNvPr id="122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1" y="1371601"/>
            <a:ext cx="40862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p:cNvSpPr txBox="1">
            <a:spLocks noChangeArrowheads="1"/>
          </p:cNvSpPr>
          <p:nvPr/>
        </p:nvSpPr>
        <p:spPr bwMode="auto">
          <a:xfrm>
            <a:off x="1828800" y="5181601"/>
            <a:ext cx="8610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r>
              <a:rPr lang="en-US" altLang="en-US">
                <a:solidFill>
                  <a:srgbClr val="3C6432"/>
                </a:solidFill>
                <a:latin typeface="Arial" panose="020B0604020202020204" pitchFamily="34" charset="0"/>
              </a:rPr>
              <a:t>Research indicates that due to the nature of their disabilities, students with intellectual disabilities will be most successful with natural supports, which can include but not be limited to parents, family members and friends (Zhang, Wehmeyer &amp; Chen, 2005). </a:t>
            </a:r>
          </a:p>
        </p:txBody>
      </p:sp>
      <p:sp>
        <p:nvSpPr>
          <p:cNvPr id="12293" name="TextBox 1"/>
          <p:cNvSpPr txBox="1">
            <a:spLocks noChangeArrowheads="1"/>
          </p:cNvSpPr>
          <p:nvPr/>
        </p:nvSpPr>
        <p:spPr bwMode="auto">
          <a:xfrm>
            <a:off x="2362200" y="439739"/>
            <a:ext cx="708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800" b="1">
                <a:solidFill>
                  <a:srgbClr val="3C6432"/>
                </a:solidFill>
              </a:rPr>
              <a:t>Join together to empower students!</a:t>
            </a:r>
          </a:p>
        </p:txBody>
      </p:sp>
    </p:spTree>
    <p:extLst>
      <p:ext uri="{BB962C8B-B14F-4D97-AF65-F5344CB8AC3E}">
        <p14:creationId xmlns:p14="http://schemas.microsoft.com/office/powerpoint/2010/main" val="152914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436" y="326525"/>
            <a:ext cx="9601196" cy="1303867"/>
          </a:xfrm>
        </p:spPr>
        <p:txBody>
          <a:bodyPr/>
          <a:lstStyle/>
          <a:p>
            <a:r>
              <a:rPr lang="en-US" dirty="0">
                <a:latin typeface="Arial" panose="020B0604020202020204" pitchFamily="34" charset="0"/>
                <a:cs typeface="Arial" panose="020B0604020202020204" pitchFamily="34" charset="0"/>
              </a:rPr>
              <a:t>GoToWebinar Procedures</a:t>
            </a:r>
          </a:p>
        </p:txBody>
      </p:sp>
      <p:pic>
        <p:nvPicPr>
          <p:cNvPr id="4" name="Content Placeholder 3" descr="C:\Users\linda\AppData\Local\Microsoft\Windows\INetCacheContent.Word\image001-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7770" y="1381705"/>
            <a:ext cx="3933645" cy="4865298"/>
          </a:xfrm>
          <a:prstGeom prst="rect">
            <a:avLst/>
          </a:prstGeom>
          <a:noFill/>
          <a:ln>
            <a:noFill/>
          </a:ln>
        </p:spPr>
      </p:pic>
      <p:sp>
        <p:nvSpPr>
          <p:cNvPr id="5" name="Rectangle 4"/>
          <p:cNvSpPr/>
          <p:nvPr/>
        </p:nvSpPr>
        <p:spPr>
          <a:xfrm>
            <a:off x="5676181" y="1787110"/>
            <a:ext cx="6096000" cy="3518912"/>
          </a:xfrm>
          <a:prstGeom prst="rect">
            <a:avLst/>
          </a:prstGeom>
        </p:spPr>
        <p:txBody>
          <a:bodyPr>
            <a:spAutoFit/>
          </a:bodyPr>
          <a:lstStyle/>
          <a:p>
            <a:pPr marL="333375" marR="0">
              <a:spcBef>
                <a:spcPts val="375"/>
              </a:spcBef>
              <a:spcAft>
                <a:spcPts val="0"/>
              </a:spcAft>
            </a:pP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TO USE YOUR COMPUTER'S AUDIO:</a:t>
            </a:r>
            <a:b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b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When the webinar begins, you will be connected to audio using your computer's microphone and speakers (VoIP). A headset is recommended.</a:t>
            </a:r>
            <a:endParaRPr lang="en-US" sz="3200" dirty="0">
              <a:latin typeface="Helvetica" panose="020B0604020202020204" pitchFamily="34" charset="0"/>
              <a:ea typeface="Calibri" panose="020F0502020204030204" pitchFamily="34" charset="0"/>
              <a:cs typeface="Times New Roman" panose="02020603050405020304" pitchFamily="18" charset="0"/>
            </a:endParaRPr>
          </a:p>
          <a:p>
            <a:pPr marL="952500" marR="0">
              <a:spcBef>
                <a:spcPts val="375"/>
              </a:spcBef>
              <a:spcAft>
                <a:spcPts val="0"/>
              </a:spcAft>
            </a:pP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--OR--</a:t>
            </a:r>
            <a:endParaRPr lang="en-US" sz="3200" dirty="0">
              <a:latin typeface="Helvetica" panose="020B0604020202020204" pitchFamily="34" charset="0"/>
              <a:ea typeface="Calibri" panose="020F0502020204030204" pitchFamily="34" charset="0"/>
              <a:cs typeface="Times New Roman" panose="02020603050405020304" pitchFamily="18" charset="0"/>
            </a:endParaRPr>
          </a:p>
          <a:p>
            <a:pPr marL="333375" marR="0">
              <a:spcBef>
                <a:spcPts val="375"/>
              </a:spcBef>
              <a:spcAft>
                <a:spcPts val="0"/>
              </a:spcAft>
            </a:pP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TO USE YOUR TELEPHONE:</a:t>
            </a:r>
            <a:b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b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If you prefer to use your phone, you must select "Use Telephone" after joining the webinar and call in using the numbers below.</a:t>
            </a:r>
            <a:b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b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United States: +1 </a:t>
            </a:r>
            <a:r>
              <a:rPr lang="en-US" dirty="0" smtClean="0">
                <a:solidFill>
                  <a:srgbClr val="010101"/>
                </a:solidFill>
                <a:latin typeface="Helvetica" panose="020B0604020202020204" pitchFamily="34" charset="0"/>
                <a:ea typeface="Calibri" panose="020F0502020204030204" pitchFamily="34" charset="0"/>
                <a:cs typeface="Times New Roman" panose="02020603050405020304" pitchFamily="18" charset="0"/>
              </a:rPr>
              <a:t>(631) 992-3221 </a:t>
            </a: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
            </a:r>
            <a:b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b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Access Code: </a:t>
            </a:r>
            <a:r>
              <a:rPr lang="en-US" dirty="0" smtClean="0">
                <a:solidFill>
                  <a:srgbClr val="010101"/>
                </a:solidFill>
                <a:latin typeface="Helvetica" panose="020B0604020202020204" pitchFamily="34" charset="0"/>
                <a:ea typeface="Calibri" panose="020F0502020204030204" pitchFamily="34" charset="0"/>
                <a:cs typeface="Times New Roman" panose="02020603050405020304" pitchFamily="18" charset="0"/>
              </a:rPr>
              <a:t>898-864-160</a:t>
            </a: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
            </a:r>
            <a:b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br>
            <a:r>
              <a:rPr lang="en-US" dirty="0">
                <a:solidFill>
                  <a:srgbClr val="010101"/>
                </a:solidFill>
                <a:latin typeface="Helvetica" panose="020B0604020202020204" pitchFamily="34" charset="0"/>
                <a:ea typeface="Calibri" panose="020F0502020204030204" pitchFamily="34" charset="0"/>
                <a:cs typeface="Times New Roman" panose="02020603050405020304" pitchFamily="18" charset="0"/>
              </a:rPr>
              <a:t>Audio PIN: Shown after joining the webinar</a:t>
            </a:r>
            <a:endParaRPr lang="en-US" sz="3200" dirty="0">
              <a:effectLs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588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a:xfrm>
            <a:off x="1981200" y="1295400"/>
            <a:ext cx="8077200" cy="5181600"/>
          </a:xfrm>
        </p:spPr>
        <p:txBody>
          <a:bodyPr/>
          <a:lstStyle/>
          <a:p>
            <a:pPr marL="44450" indent="0" eaLnBrk="1" hangingPunct="1">
              <a:buNone/>
              <a:defRPr/>
            </a:pPr>
            <a:r>
              <a:rPr lang="en-US" altLang="en-US" sz="2800" dirty="0">
                <a:solidFill>
                  <a:srgbClr val="3C6432"/>
                </a:solidFill>
                <a:latin typeface="Arial" panose="020B0604020202020204" pitchFamily="34" charset="0"/>
                <a:cs typeface="Arial" panose="020B0604020202020204" pitchFamily="34" charset="0"/>
              </a:rPr>
              <a:t>Think about where you see your son/daughter in 3 years, 5 years, 10 years and 20 years?</a:t>
            </a:r>
          </a:p>
          <a:p>
            <a:pPr marL="44450" indent="0" eaLnBrk="1" hangingPunct="1">
              <a:buNone/>
              <a:defRPr/>
            </a:pPr>
            <a:endParaRPr lang="en-US" altLang="en-US" sz="2800" dirty="0">
              <a:solidFill>
                <a:srgbClr val="3C6432"/>
              </a:solidFill>
              <a:latin typeface="Arial" panose="020B0604020202020204" pitchFamily="34" charset="0"/>
              <a:cs typeface="Arial" panose="020B0604020202020204" pitchFamily="34" charset="0"/>
            </a:endParaRPr>
          </a:p>
          <a:p>
            <a:pPr marL="501650" indent="-457200" eaLnBrk="1" hangingPunct="1">
              <a:defRPr/>
            </a:pPr>
            <a:r>
              <a:rPr lang="en-US" altLang="en-US" sz="2800" dirty="0">
                <a:solidFill>
                  <a:srgbClr val="3C6432"/>
                </a:solidFill>
                <a:latin typeface="Arial" panose="020B0604020202020204" pitchFamily="34" charset="0"/>
                <a:cs typeface="Arial" panose="020B0604020202020204" pitchFamily="34" charset="0"/>
              </a:rPr>
              <a:t>Where will they live? </a:t>
            </a:r>
          </a:p>
          <a:p>
            <a:pPr marL="501650" indent="-457200" eaLnBrk="1" hangingPunct="1">
              <a:defRPr/>
            </a:pPr>
            <a:r>
              <a:rPr lang="en-US" altLang="en-US" sz="2800" dirty="0">
                <a:solidFill>
                  <a:srgbClr val="3C6432"/>
                </a:solidFill>
                <a:latin typeface="Arial" panose="020B0604020202020204" pitchFamily="34" charset="0"/>
                <a:cs typeface="Arial" panose="020B0604020202020204" pitchFamily="34" charset="0"/>
              </a:rPr>
              <a:t>What kind of work will they do? </a:t>
            </a:r>
          </a:p>
          <a:p>
            <a:pPr marL="501650" indent="-457200" eaLnBrk="1" hangingPunct="1">
              <a:defRPr/>
            </a:pPr>
            <a:r>
              <a:rPr lang="en-US" altLang="en-US" sz="2800" dirty="0">
                <a:solidFill>
                  <a:srgbClr val="3C6432"/>
                </a:solidFill>
                <a:latin typeface="Arial" panose="020B0604020202020204" pitchFamily="34" charset="0"/>
                <a:cs typeface="Arial" panose="020B0604020202020204" pitchFamily="34" charset="0"/>
              </a:rPr>
              <a:t>Who will they spend their free time with? </a:t>
            </a:r>
          </a:p>
          <a:p>
            <a:pPr marL="44450" indent="0" eaLnBrk="1" hangingPunct="1">
              <a:buNone/>
              <a:defRPr/>
            </a:pPr>
            <a:endParaRPr lang="en-US" altLang="en-US" sz="2800" dirty="0">
              <a:solidFill>
                <a:srgbClr val="3C6432"/>
              </a:solidFill>
              <a:latin typeface="Arial" panose="020B0604020202020204" pitchFamily="34" charset="0"/>
              <a:cs typeface="Arial" panose="020B0604020202020204" pitchFamily="34" charset="0"/>
            </a:endParaRPr>
          </a:p>
          <a:p>
            <a:pPr marL="44450" indent="0" eaLnBrk="1" hangingPunct="1">
              <a:buNone/>
              <a:defRPr/>
            </a:pPr>
            <a:r>
              <a:rPr lang="en-US" altLang="en-US" sz="2800" dirty="0">
                <a:solidFill>
                  <a:srgbClr val="3C6432"/>
                </a:solidFill>
                <a:latin typeface="Arial" panose="020B0604020202020204" pitchFamily="34" charset="0"/>
                <a:cs typeface="Arial" panose="020B0604020202020204" pitchFamily="34" charset="0"/>
              </a:rPr>
              <a:t>What do they need to learn to achieve these goals? Talk with your loved one to make sure your goals align with their goals.	</a:t>
            </a:r>
          </a:p>
        </p:txBody>
      </p:sp>
      <p:sp>
        <p:nvSpPr>
          <p:cNvPr id="14339" name="TextBox 4"/>
          <p:cNvSpPr txBox="1">
            <a:spLocks noChangeArrowheads="1"/>
          </p:cNvSpPr>
          <p:nvPr/>
        </p:nvSpPr>
        <p:spPr bwMode="auto">
          <a:xfrm>
            <a:off x="2438400" y="457201"/>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400" b="1">
                <a:solidFill>
                  <a:srgbClr val="3C6432"/>
                </a:solidFill>
              </a:rPr>
              <a:t>Short Term ~ Long Term Goals</a:t>
            </a:r>
          </a:p>
        </p:txBody>
      </p:sp>
    </p:spTree>
    <p:extLst>
      <p:ext uri="{BB962C8B-B14F-4D97-AF65-F5344CB8AC3E}">
        <p14:creationId xmlns:p14="http://schemas.microsoft.com/office/powerpoint/2010/main" val="28643400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132013" y="2286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r>
              <a:rPr lang="en-US" altLang="en-US" sz="3200" i="1">
                <a:solidFill>
                  <a:srgbClr val="3C6432"/>
                </a:solidFill>
                <a:latin typeface="Arial" panose="020B0604020202020204" pitchFamily="34" charset="0"/>
              </a:rPr>
              <a:t>We create and deliver all classes to prepare students to work and live more independently.</a:t>
            </a:r>
          </a:p>
        </p:txBody>
      </p:sp>
      <p:pic>
        <p:nvPicPr>
          <p:cNvPr id="1638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981200"/>
            <a:ext cx="41148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ChangeArrowheads="1"/>
          </p:cNvSpPr>
          <p:nvPr/>
        </p:nvSpPr>
        <p:spPr bwMode="auto">
          <a:xfrm>
            <a:off x="1827213" y="5410201"/>
            <a:ext cx="8686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r>
              <a:rPr lang="en-US" altLang="en-US" sz="3200">
                <a:solidFill>
                  <a:srgbClr val="3C6432"/>
                </a:solidFill>
                <a:latin typeface="Arial" panose="020B0604020202020204" pitchFamily="34" charset="0"/>
              </a:rPr>
              <a:t>Goal: To help students prepare for their next step.</a:t>
            </a:r>
          </a:p>
        </p:txBody>
      </p:sp>
    </p:spTree>
    <p:extLst>
      <p:ext uri="{BB962C8B-B14F-4D97-AF65-F5344CB8AC3E}">
        <p14:creationId xmlns:p14="http://schemas.microsoft.com/office/powerpoint/2010/main" val="1804408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025" y="2290763"/>
            <a:ext cx="2743200" cy="876300"/>
          </a:xfrm>
          <a:prstGeom prst="rect">
            <a:avLst/>
          </a:prstGeom>
          <a:solidFill>
            <a:schemeClr val="accent1">
              <a:lumMod val="60000"/>
              <a:lumOff val="40000"/>
            </a:schemeClr>
          </a:solidFill>
        </p:spPr>
        <p:txBody>
          <a:bodyPr>
            <a:spAutoFit/>
          </a:bodyPr>
          <a:lstStyle/>
          <a:p>
            <a:pPr algn="ctr" fontAlgn="base">
              <a:spcBef>
                <a:spcPct val="0"/>
              </a:spcBef>
              <a:spcAft>
                <a:spcPct val="0"/>
              </a:spcAft>
              <a:defRPr/>
            </a:pPr>
            <a:r>
              <a:rPr lang="en-US" sz="1700" b="1" dirty="0">
                <a:solidFill>
                  <a:prstClr val="black"/>
                </a:solidFill>
                <a:latin typeface="Arial" charset="0"/>
              </a:rPr>
              <a:t>CORE CLASSES</a:t>
            </a:r>
          </a:p>
          <a:p>
            <a:pPr fontAlgn="base">
              <a:spcBef>
                <a:spcPct val="0"/>
              </a:spcBef>
              <a:spcAft>
                <a:spcPct val="0"/>
              </a:spcAft>
              <a:defRPr/>
            </a:pPr>
            <a:r>
              <a:rPr lang="en-US" sz="1700" dirty="0">
                <a:solidFill>
                  <a:prstClr val="black"/>
                </a:solidFill>
                <a:latin typeface="Arial" charset="0"/>
              </a:rPr>
              <a:t>Social Skills</a:t>
            </a:r>
          </a:p>
          <a:p>
            <a:pPr fontAlgn="base">
              <a:spcBef>
                <a:spcPct val="0"/>
              </a:spcBef>
              <a:spcAft>
                <a:spcPct val="0"/>
              </a:spcAft>
              <a:defRPr/>
            </a:pPr>
            <a:r>
              <a:rPr lang="en-US" sz="1700" dirty="0">
                <a:solidFill>
                  <a:prstClr val="black"/>
                </a:solidFill>
                <a:latin typeface="Arial" charset="0"/>
              </a:rPr>
              <a:t>Self-Advocacy</a:t>
            </a:r>
          </a:p>
        </p:txBody>
      </p:sp>
      <p:sp>
        <p:nvSpPr>
          <p:cNvPr id="18435" name="TextBox 9"/>
          <p:cNvSpPr txBox="1">
            <a:spLocks noChangeArrowheads="1"/>
          </p:cNvSpPr>
          <p:nvPr/>
        </p:nvSpPr>
        <p:spPr bwMode="auto">
          <a:xfrm>
            <a:off x="5557838" y="228601"/>
            <a:ext cx="3295650" cy="9239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0"/>
              </a:spcBef>
              <a:spcAft>
                <a:spcPct val="0"/>
              </a:spcAft>
              <a:buClrTx/>
              <a:buSzTx/>
              <a:buNone/>
            </a:pPr>
            <a:r>
              <a:rPr lang="en-US" altLang="en-US" sz="1800" b="1">
                <a:solidFill>
                  <a:prstClr val="black"/>
                </a:solidFill>
                <a:latin typeface="Arial" panose="020B0604020202020204" pitchFamily="34" charset="0"/>
              </a:rPr>
              <a:t>Interpersonal Skills Track</a:t>
            </a:r>
          </a:p>
          <a:p>
            <a:pPr fontAlgn="base">
              <a:spcBef>
                <a:spcPct val="0"/>
              </a:spcBef>
              <a:spcAft>
                <a:spcPct val="0"/>
              </a:spcAft>
              <a:buClrTx/>
              <a:buSzTx/>
              <a:buNone/>
            </a:pPr>
            <a:r>
              <a:rPr lang="en-US" altLang="en-US" sz="1700">
                <a:solidFill>
                  <a:prstClr val="black"/>
                </a:solidFill>
                <a:latin typeface="Arial" panose="020B0604020202020204" pitchFamily="34" charset="0"/>
              </a:rPr>
              <a:t>Relationships</a:t>
            </a:r>
          </a:p>
          <a:p>
            <a:pPr fontAlgn="base">
              <a:spcBef>
                <a:spcPct val="0"/>
              </a:spcBef>
              <a:spcAft>
                <a:spcPct val="0"/>
              </a:spcAft>
              <a:buClrTx/>
              <a:buSzTx/>
              <a:buNone/>
            </a:pPr>
            <a:r>
              <a:rPr lang="en-US" altLang="en-US" sz="1700">
                <a:solidFill>
                  <a:prstClr val="black"/>
                </a:solidFill>
                <a:latin typeface="Arial" panose="020B0604020202020204" pitchFamily="34" charset="0"/>
              </a:rPr>
              <a:t>Sexuality</a:t>
            </a:r>
          </a:p>
        </p:txBody>
      </p:sp>
      <p:sp>
        <p:nvSpPr>
          <p:cNvPr id="11" name="TextBox 10"/>
          <p:cNvSpPr txBox="1"/>
          <p:nvPr/>
        </p:nvSpPr>
        <p:spPr>
          <a:xfrm>
            <a:off x="5557838" y="1362076"/>
            <a:ext cx="3295650" cy="1154113"/>
          </a:xfrm>
          <a:prstGeom prst="rect">
            <a:avLst/>
          </a:prstGeom>
          <a:solidFill>
            <a:schemeClr val="bg2">
              <a:lumMod val="75000"/>
            </a:schemeClr>
          </a:solidFill>
        </p:spPr>
        <p:txBody>
          <a:bodyPr>
            <a:spAutoFit/>
          </a:bodyPr>
          <a:lstStyle/>
          <a:p>
            <a:pPr algn="ctr" fontAlgn="base">
              <a:spcBef>
                <a:spcPct val="0"/>
              </a:spcBef>
              <a:spcAft>
                <a:spcPct val="0"/>
              </a:spcAft>
              <a:defRPr/>
            </a:pPr>
            <a:r>
              <a:rPr lang="en-US" b="1" dirty="0">
                <a:solidFill>
                  <a:prstClr val="black"/>
                </a:solidFill>
                <a:latin typeface="Arial" charset="0"/>
              </a:rPr>
              <a:t>Life Skills Track</a:t>
            </a:r>
          </a:p>
          <a:p>
            <a:pPr fontAlgn="base">
              <a:spcBef>
                <a:spcPct val="0"/>
              </a:spcBef>
              <a:spcAft>
                <a:spcPct val="0"/>
              </a:spcAft>
              <a:defRPr/>
            </a:pPr>
            <a:r>
              <a:rPr lang="en-US" sz="1700" dirty="0">
                <a:solidFill>
                  <a:prstClr val="black"/>
                </a:solidFill>
                <a:latin typeface="Arial" charset="0"/>
              </a:rPr>
              <a:t>Living More Independently</a:t>
            </a:r>
          </a:p>
          <a:p>
            <a:pPr fontAlgn="base">
              <a:spcBef>
                <a:spcPct val="0"/>
              </a:spcBef>
              <a:spcAft>
                <a:spcPct val="0"/>
              </a:spcAft>
              <a:defRPr/>
            </a:pPr>
            <a:r>
              <a:rPr lang="en-US" sz="1700" dirty="0">
                <a:solidFill>
                  <a:prstClr val="black"/>
                </a:solidFill>
                <a:latin typeface="Arial" charset="0"/>
              </a:rPr>
              <a:t>Basic Cooking</a:t>
            </a:r>
          </a:p>
          <a:p>
            <a:pPr fontAlgn="base">
              <a:spcBef>
                <a:spcPct val="0"/>
              </a:spcBef>
              <a:spcAft>
                <a:spcPct val="0"/>
              </a:spcAft>
              <a:defRPr/>
            </a:pPr>
            <a:r>
              <a:rPr lang="en-US" sz="1700" dirty="0">
                <a:solidFill>
                  <a:prstClr val="black"/>
                </a:solidFill>
                <a:latin typeface="Arial" charset="0"/>
              </a:rPr>
              <a:t>Personal Finance</a:t>
            </a:r>
          </a:p>
        </p:txBody>
      </p:sp>
      <p:sp>
        <p:nvSpPr>
          <p:cNvPr id="12" name="TextBox 11"/>
          <p:cNvSpPr txBox="1"/>
          <p:nvPr/>
        </p:nvSpPr>
        <p:spPr>
          <a:xfrm>
            <a:off x="5557839" y="2701925"/>
            <a:ext cx="3267075" cy="922338"/>
          </a:xfrm>
          <a:prstGeom prst="rect">
            <a:avLst/>
          </a:prstGeom>
          <a:solidFill>
            <a:schemeClr val="accent5">
              <a:lumMod val="60000"/>
              <a:lumOff val="40000"/>
            </a:schemeClr>
          </a:solidFill>
        </p:spPr>
        <p:txBody>
          <a:bodyPr>
            <a:spAutoFit/>
          </a:bodyPr>
          <a:lstStyle/>
          <a:p>
            <a:pPr algn="ctr" fontAlgn="base">
              <a:spcBef>
                <a:spcPct val="0"/>
              </a:spcBef>
              <a:spcAft>
                <a:spcPct val="0"/>
              </a:spcAft>
              <a:defRPr/>
            </a:pPr>
            <a:r>
              <a:rPr lang="en-US" b="1" dirty="0">
                <a:solidFill>
                  <a:prstClr val="black"/>
                </a:solidFill>
                <a:latin typeface="Arial" charset="0"/>
              </a:rPr>
              <a:t>Academic Track</a:t>
            </a:r>
          </a:p>
          <a:p>
            <a:pPr fontAlgn="base">
              <a:spcBef>
                <a:spcPct val="0"/>
              </a:spcBef>
              <a:spcAft>
                <a:spcPct val="0"/>
              </a:spcAft>
              <a:defRPr/>
            </a:pPr>
            <a:r>
              <a:rPr lang="en-US" sz="1700" dirty="0">
                <a:solidFill>
                  <a:prstClr val="black"/>
                </a:solidFill>
                <a:latin typeface="Arial" charset="0"/>
              </a:rPr>
              <a:t>Reading Skills</a:t>
            </a:r>
          </a:p>
          <a:p>
            <a:pPr fontAlgn="base">
              <a:spcBef>
                <a:spcPct val="0"/>
              </a:spcBef>
              <a:spcAft>
                <a:spcPct val="0"/>
              </a:spcAft>
              <a:defRPr/>
            </a:pPr>
            <a:r>
              <a:rPr lang="en-US" sz="1700" dirty="0">
                <a:solidFill>
                  <a:prstClr val="black"/>
                </a:solidFill>
                <a:latin typeface="Arial" charset="0"/>
              </a:rPr>
              <a:t>Consumer Skills</a:t>
            </a:r>
          </a:p>
        </p:txBody>
      </p:sp>
      <p:sp>
        <p:nvSpPr>
          <p:cNvPr id="13" name="TextBox 12"/>
          <p:cNvSpPr txBox="1"/>
          <p:nvPr/>
        </p:nvSpPr>
        <p:spPr>
          <a:xfrm>
            <a:off x="5581650" y="3810000"/>
            <a:ext cx="3238500" cy="1416050"/>
          </a:xfrm>
          <a:prstGeom prst="rect">
            <a:avLst/>
          </a:prstGeom>
          <a:solidFill>
            <a:schemeClr val="bg2">
              <a:lumMod val="50000"/>
            </a:schemeClr>
          </a:solidFill>
        </p:spPr>
        <p:txBody>
          <a:bodyPr>
            <a:spAutoFit/>
          </a:bodyPr>
          <a:lstStyle/>
          <a:p>
            <a:pPr algn="ctr" fontAlgn="base">
              <a:spcBef>
                <a:spcPct val="0"/>
              </a:spcBef>
              <a:spcAft>
                <a:spcPct val="0"/>
              </a:spcAft>
              <a:defRPr/>
            </a:pPr>
            <a:r>
              <a:rPr lang="en-US" b="1" dirty="0">
                <a:solidFill>
                  <a:prstClr val="black"/>
                </a:solidFill>
                <a:latin typeface="Arial" charset="0"/>
              </a:rPr>
              <a:t>Computer Track</a:t>
            </a:r>
          </a:p>
          <a:p>
            <a:pPr fontAlgn="base">
              <a:spcBef>
                <a:spcPct val="0"/>
              </a:spcBef>
              <a:spcAft>
                <a:spcPct val="0"/>
              </a:spcAft>
              <a:defRPr/>
            </a:pPr>
            <a:r>
              <a:rPr lang="en-US" sz="1700" dirty="0">
                <a:solidFill>
                  <a:prstClr val="black"/>
                </a:solidFill>
                <a:latin typeface="Arial" charset="0"/>
              </a:rPr>
              <a:t>Basic Computers</a:t>
            </a:r>
          </a:p>
          <a:p>
            <a:pPr fontAlgn="base">
              <a:spcBef>
                <a:spcPct val="0"/>
              </a:spcBef>
              <a:spcAft>
                <a:spcPct val="0"/>
              </a:spcAft>
              <a:defRPr/>
            </a:pPr>
            <a:r>
              <a:rPr lang="en-US" sz="1700" dirty="0">
                <a:solidFill>
                  <a:prstClr val="black"/>
                </a:solidFill>
                <a:latin typeface="Arial" charset="0"/>
              </a:rPr>
              <a:t>Intermediate Computers</a:t>
            </a:r>
          </a:p>
          <a:p>
            <a:pPr fontAlgn="base">
              <a:spcBef>
                <a:spcPct val="0"/>
              </a:spcBef>
              <a:spcAft>
                <a:spcPct val="0"/>
              </a:spcAft>
              <a:defRPr/>
            </a:pPr>
            <a:r>
              <a:rPr lang="en-US" sz="1700" dirty="0">
                <a:solidFill>
                  <a:prstClr val="black"/>
                </a:solidFill>
                <a:latin typeface="Arial" charset="0"/>
              </a:rPr>
              <a:t>Basic MS Office</a:t>
            </a:r>
          </a:p>
          <a:p>
            <a:pPr fontAlgn="base">
              <a:spcBef>
                <a:spcPct val="0"/>
              </a:spcBef>
              <a:spcAft>
                <a:spcPct val="0"/>
              </a:spcAft>
              <a:defRPr/>
            </a:pPr>
            <a:r>
              <a:rPr lang="en-US" sz="1700" dirty="0">
                <a:solidFill>
                  <a:prstClr val="black"/>
                </a:solidFill>
                <a:latin typeface="Arial" charset="0"/>
              </a:rPr>
              <a:t>Basic Photoshop</a:t>
            </a:r>
          </a:p>
        </p:txBody>
      </p:sp>
      <p:sp>
        <p:nvSpPr>
          <p:cNvPr id="14" name="TextBox 13"/>
          <p:cNvSpPr txBox="1"/>
          <p:nvPr/>
        </p:nvSpPr>
        <p:spPr>
          <a:xfrm>
            <a:off x="5600700" y="5410200"/>
            <a:ext cx="3181350" cy="1416050"/>
          </a:xfrm>
          <a:prstGeom prst="rect">
            <a:avLst/>
          </a:prstGeom>
          <a:solidFill>
            <a:schemeClr val="accent6">
              <a:lumMod val="60000"/>
              <a:lumOff val="40000"/>
            </a:schemeClr>
          </a:solidFill>
        </p:spPr>
        <p:txBody>
          <a:bodyPr>
            <a:spAutoFit/>
          </a:bodyPr>
          <a:lstStyle/>
          <a:p>
            <a:pPr algn="ctr" fontAlgn="base">
              <a:spcBef>
                <a:spcPct val="0"/>
              </a:spcBef>
              <a:spcAft>
                <a:spcPct val="0"/>
              </a:spcAft>
              <a:defRPr/>
            </a:pPr>
            <a:r>
              <a:rPr lang="en-US" b="1" dirty="0">
                <a:solidFill>
                  <a:prstClr val="black"/>
                </a:solidFill>
                <a:latin typeface="Arial" charset="0"/>
              </a:rPr>
              <a:t>Employment Track</a:t>
            </a:r>
          </a:p>
          <a:p>
            <a:pPr fontAlgn="base">
              <a:spcBef>
                <a:spcPct val="0"/>
              </a:spcBef>
              <a:spcAft>
                <a:spcPct val="0"/>
              </a:spcAft>
              <a:defRPr/>
            </a:pPr>
            <a:r>
              <a:rPr lang="en-US" sz="1700" dirty="0">
                <a:solidFill>
                  <a:prstClr val="black"/>
                </a:solidFill>
                <a:latin typeface="Arial" charset="0"/>
              </a:rPr>
              <a:t>Occupational Skills</a:t>
            </a:r>
          </a:p>
          <a:p>
            <a:pPr fontAlgn="base">
              <a:spcBef>
                <a:spcPct val="0"/>
              </a:spcBef>
              <a:spcAft>
                <a:spcPct val="0"/>
              </a:spcAft>
              <a:defRPr/>
            </a:pPr>
            <a:r>
              <a:rPr lang="en-US" sz="1700" dirty="0">
                <a:solidFill>
                  <a:prstClr val="black"/>
                </a:solidFill>
                <a:latin typeface="Arial" charset="0"/>
              </a:rPr>
              <a:t>Communication on the Job</a:t>
            </a:r>
          </a:p>
          <a:p>
            <a:pPr fontAlgn="base">
              <a:spcBef>
                <a:spcPct val="0"/>
              </a:spcBef>
              <a:spcAft>
                <a:spcPct val="0"/>
              </a:spcAft>
              <a:defRPr/>
            </a:pPr>
            <a:r>
              <a:rPr lang="en-US" sz="1700" dirty="0">
                <a:solidFill>
                  <a:prstClr val="black"/>
                </a:solidFill>
                <a:latin typeface="Arial" charset="0"/>
              </a:rPr>
              <a:t>Workplace Skills Training</a:t>
            </a:r>
          </a:p>
          <a:p>
            <a:pPr fontAlgn="base">
              <a:spcBef>
                <a:spcPct val="0"/>
              </a:spcBef>
              <a:spcAft>
                <a:spcPct val="0"/>
              </a:spcAft>
              <a:defRPr/>
            </a:pPr>
            <a:r>
              <a:rPr lang="en-US" sz="1700" dirty="0">
                <a:solidFill>
                  <a:prstClr val="black"/>
                </a:solidFill>
                <a:latin typeface="Arial" charset="0"/>
              </a:rPr>
              <a:t>Community Resources</a:t>
            </a:r>
          </a:p>
        </p:txBody>
      </p:sp>
      <p:sp>
        <p:nvSpPr>
          <p:cNvPr id="18440" name="TextBox 14"/>
          <p:cNvSpPr txBox="1">
            <a:spLocks noChangeArrowheads="1"/>
          </p:cNvSpPr>
          <p:nvPr/>
        </p:nvSpPr>
        <p:spPr bwMode="auto">
          <a:xfrm>
            <a:off x="2057400" y="890589"/>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0"/>
              </a:spcBef>
              <a:spcAft>
                <a:spcPct val="0"/>
              </a:spcAft>
              <a:buClrTx/>
              <a:buSzTx/>
              <a:buNone/>
            </a:pPr>
            <a:r>
              <a:rPr lang="en-US" altLang="en-US" sz="2800" b="1">
                <a:solidFill>
                  <a:srgbClr val="3C640C"/>
                </a:solidFill>
                <a:latin typeface="Arial" panose="020B0604020202020204" pitchFamily="34" charset="0"/>
              </a:rPr>
              <a:t>DSS CLASSES</a:t>
            </a:r>
          </a:p>
        </p:txBody>
      </p:sp>
    </p:spTree>
    <p:extLst>
      <p:ext uri="{BB962C8B-B14F-4D97-AF65-F5344CB8AC3E}">
        <p14:creationId xmlns:p14="http://schemas.microsoft.com/office/powerpoint/2010/main" val="8417644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133600" y="1295401"/>
          <a:ext cx="7620000" cy="3922715"/>
        </p:xfrm>
        <a:graphic>
          <a:graphicData uri="http://schemas.openxmlformats.org/drawingml/2006/table">
            <a:tbl>
              <a:tblPr/>
              <a:tblGrid>
                <a:gridCol w="7620000">
                  <a:extLst>
                    <a:ext uri="{9D8B030D-6E8A-4147-A177-3AD203B41FA5}">
                      <a16:colId xmlns:a16="http://schemas.microsoft.com/office/drawing/2014/main" xmlns="" val="20000"/>
                    </a:ext>
                  </a:extLst>
                </a:gridCol>
              </a:tblGrid>
              <a:tr h="396875">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68D11"/>
                          </a:solidFill>
                          <a:effectLst>
                            <a:outerShdw blurRad="38100" dist="38100" dir="2700000" algn="tl">
                              <a:srgbClr val="C0C0C0"/>
                            </a:outerShdw>
                          </a:effectLst>
                          <a:latin typeface="Arial" pitchFamily="34" charset="0"/>
                          <a:ea typeface="ＭＳ Ｐゴシック" pitchFamily="34" charset="-128"/>
                        </a:rPr>
                        <a:t>Relationships</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3388">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470 Relationships: Foundation Basics</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1"/>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472 Relationships: Build and Maintain Healthy Relations</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79438">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474 Relationships: Relationships Review, Intimacy, and Sexuality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Concepts</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3"/>
                  </a:ext>
                </a:extLst>
              </a:tr>
              <a:tr h="396875">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68D11"/>
                          </a:solidFill>
                          <a:effectLst>
                            <a:outerShdw blurRad="38100" dist="38100" dir="2700000" algn="tl">
                              <a:srgbClr val="C0C0C0"/>
                            </a:outerShdw>
                          </a:effectLst>
                          <a:latin typeface="Arial" pitchFamily="34" charset="0"/>
                          <a:ea typeface="ＭＳ Ｐゴシック" pitchFamily="34" charset="-128"/>
                        </a:rPr>
                        <a:t>Sexuality</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93713">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480 Human Sexuality: Human Development, Puberty, and Concepts</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5"/>
                  </a:ext>
                </a:extLst>
              </a:tr>
              <a:tr h="579438">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482 Human Sexuality: Sexual Expression, Reproducing, and Birth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Control</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79438">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484 Human Sexuality: Children, Personal Safety, and Healthy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Relationships</a:t>
                      </a:r>
                    </a:p>
                  </a:txBody>
                  <a:tcPr marT="45729" marB="4572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7"/>
                  </a:ext>
                </a:extLst>
              </a:tr>
            </a:tbl>
          </a:graphicData>
        </a:graphic>
      </p:graphicFrame>
      <p:sp>
        <p:nvSpPr>
          <p:cNvPr id="6" name="TextBox 5"/>
          <p:cNvSpPr txBox="1"/>
          <p:nvPr/>
        </p:nvSpPr>
        <p:spPr>
          <a:xfrm>
            <a:off x="2133600" y="304801"/>
            <a:ext cx="7772400" cy="646331"/>
          </a:xfrm>
          <a:prstGeom prst="rect">
            <a:avLst/>
          </a:prstGeom>
          <a:noFill/>
          <a:effectLst>
            <a:softEdge rad="31750"/>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en-US" altLang="en-US" sz="3600" dirty="0">
                <a:solidFill>
                  <a:srgbClr val="3C6432"/>
                </a:solidFill>
                <a:effectLst>
                  <a:outerShdw blurRad="38100" dist="38100" dir="2700000" algn="tl">
                    <a:srgbClr val="C0C0C0"/>
                  </a:outerShdw>
                </a:effectLst>
              </a:rPr>
              <a:t>Interpersonal Skills Track</a:t>
            </a:r>
          </a:p>
        </p:txBody>
      </p:sp>
    </p:spTree>
    <p:extLst>
      <p:ext uri="{BB962C8B-B14F-4D97-AF65-F5344CB8AC3E}">
        <p14:creationId xmlns:p14="http://schemas.microsoft.com/office/powerpoint/2010/main" val="332635341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133600" y="838200"/>
          <a:ext cx="7620000" cy="5354639"/>
        </p:xfrm>
        <a:graphic>
          <a:graphicData uri="http://schemas.openxmlformats.org/drawingml/2006/table">
            <a:tbl>
              <a:tblPr/>
              <a:tblGrid>
                <a:gridCol w="7620000">
                  <a:extLst>
                    <a:ext uri="{9D8B030D-6E8A-4147-A177-3AD203B41FA5}">
                      <a16:colId xmlns:a16="http://schemas.microsoft.com/office/drawing/2014/main" xmlns="" val="20000"/>
                    </a:ext>
                  </a:extLst>
                </a:gridCol>
              </a:tblGrid>
              <a:tr h="396875">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68D11"/>
                          </a:solidFill>
                          <a:effectLst>
                            <a:outerShdw blurRad="38100" dist="38100" dir="2700000" algn="tl">
                              <a:srgbClr val="C0C0C0"/>
                            </a:outerShdw>
                          </a:effectLst>
                          <a:latin typeface="Arial" pitchFamily="34" charset="0"/>
                          <a:ea typeface="ＭＳ Ｐゴシック" pitchFamily="34" charset="-128"/>
                        </a:rPr>
                        <a:t>Living More Independently</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3388">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330  Options for Independent Living</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1"/>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332  Apartment Living </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334 Health, Safety, and Living with your Roommate</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3"/>
                  </a:ext>
                </a:extLst>
              </a:tr>
              <a:tr h="396875">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68D11"/>
                          </a:solidFill>
                          <a:effectLst>
                            <a:outerShdw blurRad="38100" dist="38100" dir="2700000" algn="tl">
                              <a:srgbClr val="C0C0C0"/>
                            </a:outerShdw>
                          </a:effectLst>
                          <a:latin typeface="Arial" pitchFamily="34" charset="0"/>
                          <a:ea typeface="ＭＳ Ｐゴシック" pitchFamily="34" charset="-128"/>
                        </a:rPr>
                        <a:t>Basic Cooking</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93713">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450 Beginning Skills</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5"/>
                  </a:ext>
                </a:extLst>
              </a:tr>
              <a:tr h="465138">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452 Intermediate Skills</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454 More Advanced Skills</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7"/>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68D11"/>
                          </a:solidFill>
                          <a:effectLst>
                            <a:outerShdw blurRad="38100" dist="38100" dir="2700000" algn="tl">
                              <a:srgbClr val="C0C0C0"/>
                            </a:outerShdw>
                          </a:effectLst>
                          <a:latin typeface="Arial" pitchFamily="34" charset="0"/>
                          <a:ea typeface="ＭＳ Ｐゴシック" pitchFamily="34" charset="-128"/>
                        </a:rPr>
                        <a:t>Personal Finance</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260 Introduction to Checking Accounts</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9"/>
                  </a:ext>
                </a:extLst>
              </a:tr>
              <a:tr h="3873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275 Paying Bills</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285 Budgeting for Apartment Living</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11"/>
                  </a:ext>
                </a:extLst>
              </a:tr>
            </a:tbl>
          </a:graphicData>
        </a:graphic>
      </p:graphicFrame>
      <p:sp>
        <p:nvSpPr>
          <p:cNvPr id="6" name="TextBox 5"/>
          <p:cNvSpPr txBox="1"/>
          <p:nvPr/>
        </p:nvSpPr>
        <p:spPr>
          <a:xfrm>
            <a:off x="2133600" y="164068"/>
            <a:ext cx="7772400" cy="646331"/>
          </a:xfrm>
          <a:prstGeom prst="rect">
            <a:avLst/>
          </a:prstGeom>
          <a:noFill/>
          <a:ln>
            <a:noFill/>
          </a:ln>
          <a:effectLst>
            <a:softEdge rad="31750"/>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en-US" altLang="en-US" sz="3600" b="1" dirty="0">
                <a:solidFill>
                  <a:srgbClr val="3C6432"/>
                </a:solidFill>
                <a:effectLst>
                  <a:outerShdw blurRad="38100" dist="38100" dir="2700000" algn="tl">
                    <a:srgbClr val="C0C0C0"/>
                  </a:outerShdw>
                </a:effectLst>
              </a:rPr>
              <a:t>Life Skills Track</a:t>
            </a:r>
          </a:p>
        </p:txBody>
      </p:sp>
    </p:spTree>
    <p:extLst>
      <p:ext uri="{BB962C8B-B14F-4D97-AF65-F5344CB8AC3E}">
        <p14:creationId xmlns:p14="http://schemas.microsoft.com/office/powerpoint/2010/main" val="209171243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133600" y="1447800"/>
          <a:ext cx="7620000" cy="3576639"/>
        </p:xfrm>
        <a:graphic>
          <a:graphicData uri="http://schemas.openxmlformats.org/drawingml/2006/table">
            <a:tbl>
              <a:tblPr/>
              <a:tblGrid>
                <a:gridCol w="7620000">
                  <a:extLst>
                    <a:ext uri="{9D8B030D-6E8A-4147-A177-3AD203B41FA5}">
                      <a16:colId xmlns:a16="http://schemas.microsoft.com/office/drawing/2014/main" xmlns="" val="20000"/>
                    </a:ext>
                  </a:extLst>
                </a:gridCol>
              </a:tblGrid>
              <a:tr h="396875">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68D11"/>
                          </a:solidFill>
                          <a:effectLst>
                            <a:outerShdw blurRad="38100" dist="38100" dir="2700000" algn="tl">
                              <a:srgbClr val="C0C0C0"/>
                            </a:outerShdw>
                          </a:effectLst>
                          <a:latin typeface="Arial" pitchFamily="34" charset="0"/>
                          <a:ea typeface="ＭＳ Ｐゴシック" pitchFamily="34" charset="-128"/>
                        </a:rPr>
                        <a:t>Reading Skills</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3388">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380 Survival Vocab and Basic Read and Writing</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1"/>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382 Basic Read Comp and Writing</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384 Using Read in Real Life Situations</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3"/>
                  </a:ext>
                </a:extLst>
              </a:tr>
              <a:tr h="396875">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68D11"/>
                          </a:solidFill>
                          <a:effectLst>
                            <a:outerShdw blurRad="38100" dist="38100" dir="2700000" algn="tl">
                              <a:srgbClr val="C0C0C0"/>
                            </a:outerShdw>
                          </a:effectLst>
                          <a:latin typeface="Arial" pitchFamily="34" charset="0"/>
                          <a:ea typeface="ＭＳ Ｐゴシック" pitchFamily="34" charset="-128"/>
                        </a:rPr>
                        <a:t>Consumer Skills</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93713">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430 Beginning Money</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5"/>
                  </a:ext>
                </a:extLst>
              </a:tr>
              <a:tr h="465138">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432 Smart Shop and Saving Money in the Community</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434 Safe Shop and Safe Money Management in the Community</a:t>
                      </a:r>
                    </a:p>
                  </a:txBody>
                  <a:tcPr marT="45731" marB="4573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7"/>
                  </a:ext>
                </a:extLst>
              </a:tr>
            </a:tbl>
          </a:graphicData>
        </a:graphic>
      </p:graphicFrame>
      <p:sp>
        <p:nvSpPr>
          <p:cNvPr id="6" name="TextBox 5"/>
          <p:cNvSpPr txBox="1"/>
          <p:nvPr/>
        </p:nvSpPr>
        <p:spPr>
          <a:xfrm>
            <a:off x="2120245" y="533401"/>
            <a:ext cx="7772400" cy="646331"/>
          </a:xfrm>
          <a:prstGeom prst="rect">
            <a:avLst/>
          </a:prstGeom>
          <a:noFill/>
          <a:ln>
            <a:noFill/>
          </a:ln>
          <a:effectLst>
            <a:softEdge rad="31750"/>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en-US" altLang="en-US" sz="3600" b="1" dirty="0">
                <a:solidFill>
                  <a:srgbClr val="3C6432"/>
                </a:solidFill>
                <a:effectLst>
                  <a:outerShdw blurRad="38100" dist="38100" dir="2700000" algn="tl">
                    <a:srgbClr val="C0C0C0"/>
                  </a:outerShdw>
                </a:effectLst>
              </a:rPr>
              <a:t>Academic Track</a:t>
            </a:r>
          </a:p>
        </p:txBody>
      </p:sp>
    </p:spTree>
    <p:extLst>
      <p:ext uri="{BB962C8B-B14F-4D97-AF65-F5344CB8AC3E}">
        <p14:creationId xmlns:p14="http://schemas.microsoft.com/office/powerpoint/2010/main" val="72972656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133600" y="628650"/>
          <a:ext cx="7620000" cy="5981706"/>
        </p:xfrm>
        <a:graphic>
          <a:graphicData uri="http://schemas.openxmlformats.org/drawingml/2006/table">
            <a:tbl>
              <a:tblPr/>
              <a:tblGrid>
                <a:gridCol w="7620000">
                  <a:extLst>
                    <a:ext uri="{9D8B030D-6E8A-4147-A177-3AD203B41FA5}">
                      <a16:colId xmlns:a16="http://schemas.microsoft.com/office/drawing/2014/main" xmlns="" val="20000"/>
                    </a:ext>
                  </a:extLst>
                </a:gridCol>
              </a:tblGrid>
              <a:tr h="396823">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68D11"/>
                          </a:solidFill>
                          <a:effectLst>
                            <a:outerShdw blurRad="38100" dist="38100" dir="2700000" algn="tl">
                              <a:srgbClr val="C0C0C0"/>
                            </a:outerShdw>
                          </a:effectLst>
                          <a:latin typeface="Arial" pitchFamily="34" charset="0"/>
                          <a:ea typeface="ＭＳ Ｐゴシック" pitchFamily="34" charset="-128"/>
                        </a:rPr>
                        <a:t>Basic Computers </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5312">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410 Intro to Computers</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1"/>
                  </a:ext>
                </a:extLst>
              </a:tr>
              <a:tr h="353967">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412 Intro to Basic Word Processing</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09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414 Intro to Basic Word Processing: Editing</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3"/>
                  </a:ext>
                </a:extLst>
              </a:tr>
              <a:tr h="396823">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68D11"/>
                          </a:solidFill>
                          <a:effectLst>
                            <a:outerShdw blurRad="38100" dist="38100" dir="2700000" algn="tl">
                              <a:srgbClr val="C0C0C0"/>
                            </a:outerShdw>
                          </a:effectLst>
                          <a:latin typeface="Arial" pitchFamily="34" charset="0"/>
                          <a:ea typeface="ＭＳ Ｐゴシック" pitchFamily="34" charset="-128"/>
                        </a:rPr>
                        <a:t>Intermediate Computers</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5077">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420 Intermediate Word Processing</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5"/>
                  </a:ext>
                </a:extLst>
              </a:tr>
              <a:tr h="3809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422 Intermediate Electronic Mail</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809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424 Intermediate PowerPoint Slide Present and Basic Format</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7"/>
                  </a:ext>
                </a:extLst>
              </a:tr>
              <a:tr h="396823">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68D11"/>
                          </a:solidFill>
                          <a:effectLst>
                            <a:outerShdw blurRad="38100" dist="38100" dir="2700000" algn="tl">
                              <a:srgbClr val="C0C0C0"/>
                            </a:outerShdw>
                          </a:effectLst>
                          <a:latin typeface="Arial" pitchFamily="34" charset="0"/>
                          <a:ea typeface="ＭＳ Ｐゴシック" pitchFamily="34" charset="-128"/>
                        </a:rPr>
                        <a:t>Basic MS Office </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5077">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500 Keyboarding and Basic Word Processing</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9"/>
                  </a:ext>
                </a:extLst>
              </a:tr>
              <a:tr h="335312">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502 Exploring the Internet and Email</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50792">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504 Creating PowerPoint Presentations</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11"/>
                  </a:ext>
                </a:extLst>
              </a:tr>
              <a:tr h="46349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68D11"/>
                          </a:solidFill>
                          <a:effectLst>
                            <a:outerShdw blurRad="38100" dist="38100" dir="2700000" algn="tl">
                              <a:srgbClr val="C0C0C0"/>
                            </a:outerShdw>
                          </a:effectLst>
                          <a:latin typeface="Arial" pitchFamily="34" charset="0"/>
                          <a:ea typeface="ＭＳ Ｐゴシック" pitchFamily="34" charset="-128"/>
                        </a:rPr>
                        <a:t>Photoshop</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74601">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535 Photoshop: Digital Camera Operation</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13"/>
                  </a:ext>
                </a:extLst>
              </a:tr>
              <a:tr h="360316">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537 Photoshop Elements: Introduction</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344443">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539 Photoshop Elements: Layering and Special Effects</a:t>
                      </a:r>
                    </a:p>
                  </a:txBody>
                  <a:tcPr marT="45736" marB="4573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15"/>
                  </a:ext>
                </a:extLst>
              </a:tr>
            </a:tbl>
          </a:graphicData>
        </a:graphic>
      </p:graphicFrame>
      <p:sp>
        <p:nvSpPr>
          <p:cNvPr id="6" name="TextBox 5"/>
          <p:cNvSpPr txBox="1"/>
          <p:nvPr/>
        </p:nvSpPr>
        <p:spPr>
          <a:xfrm>
            <a:off x="2133600" y="21193"/>
            <a:ext cx="7772400" cy="646331"/>
          </a:xfrm>
          <a:prstGeom prst="rect">
            <a:avLst/>
          </a:prstGeom>
          <a:noFill/>
          <a:ln>
            <a:noFill/>
          </a:ln>
          <a:effectLst>
            <a:softEdge rad="31750"/>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en-US" altLang="en-US" sz="3600" b="1" dirty="0">
                <a:solidFill>
                  <a:srgbClr val="3C6432"/>
                </a:solidFill>
                <a:effectLst>
                  <a:outerShdw blurRad="38100" dist="38100" dir="2700000" algn="tl">
                    <a:srgbClr val="C0C0C0"/>
                  </a:outerShdw>
                </a:effectLst>
              </a:rPr>
              <a:t>Computer Track</a:t>
            </a:r>
          </a:p>
        </p:txBody>
      </p:sp>
    </p:spTree>
    <p:extLst>
      <p:ext uri="{BB962C8B-B14F-4D97-AF65-F5344CB8AC3E}">
        <p14:creationId xmlns:p14="http://schemas.microsoft.com/office/powerpoint/2010/main" val="179620893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133600" y="838200"/>
          <a:ext cx="7620000" cy="5270502"/>
        </p:xfrm>
        <a:graphic>
          <a:graphicData uri="http://schemas.openxmlformats.org/drawingml/2006/table">
            <a:tbl>
              <a:tblPr/>
              <a:tblGrid>
                <a:gridCol w="7620000">
                  <a:extLst>
                    <a:ext uri="{9D8B030D-6E8A-4147-A177-3AD203B41FA5}">
                      <a16:colId xmlns:a16="http://schemas.microsoft.com/office/drawing/2014/main" xmlns="" val="20000"/>
                    </a:ext>
                  </a:extLst>
                </a:gridCol>
              </a:tblGrid>
              <a:tr h="396875">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68D11"/>
                          </a:solidFill>
                          <a:effectLst>
                            <a:outerShdw blurRad="38100" dist="38100" dir="2700000" algn="tl">
                              <a:srgbClr val="C0C0C0"/>
                            </a:outerShdw>
                          </a:effectLst>
                          <a:latin typeface="Arial" pitchFamily="34" charset="0"/>
                          <a:ea typeface="ＭＳ Ｐゴシック" pitchFamily="34" charset="-128"/>
                        </a:rPr>
                        <a:t>Occupational Skills</a:t>
                      </a:r>
                    </a:p>
                  </a:txBody>
                  <a:tcPr marT="45726" marB="4572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3388">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265 Exploring Occupational Paths</a:t>
                      </a:r>
                    </a:p>
                  </a:txBody>
                  <a:tcPr marT="45726" marB="4572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1"/>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270 Work Attitudes and Employer Expectations</a:t>
                      </a:r>
                    </a:p>
                  </a:txBody>
                  <a:tcPr marT="45726" marB="4572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280 Landing a Job</a:t>
                      </a:r>
                    </a:p>
                  </a:txBody>
                  <a:tcPr marT="45726" marB="4572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3"/>
                  </a:ext>
                </a:extLst>
              </a:tr>
              <a:tr h="396875">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68D11"/>
                          </a:solidFill>
                          <a:effectLst>
                            <a:outerShdw blurRad="38100" dist="38100" dir="2700000" algn="tl">
                              <a:srgbClr val="C0C0C0"/>
                            </a:outerShdw>
                          </a:effectLst>
                          <a:latin typeface="Arial" pitchFamily="34" charset="0"/>
                          <a:ea typeface="ＭＳ Ｐゴシック" pitchFamily="34" charset="-128"/>
                        </a:rPr>
                        <a:t>Communication on the Job</a:t>
                      </a:r>
                    </a:p>
                  </a:txBody>
                  <a:tcPr marT="45726" marB="4572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93713">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490 Effectively Deal with Work-Related Problems</a:t>
                      </a:r>
                    </a:p>
                  </a:txBody>
                  <a:tcPr marT="45726" marB="4572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5"/>
                  </a:ext>
                </a:extLst>
              </a:tr>
              <a:tr h="465138">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492 First Impressions on the Job</a:t>
                      </a:r>
                    </a:p>
                  </a:txBody>
                  <a:tcPr marT="45726" marB="4572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494 Interview and Professional Communication</a:t>
                      </a:r>
                    </a:p>
                  </a:txBody>
                  <a:tcPr marT="45726" marB="4572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7"/>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68D11"/>
                          </a:solidFill>
                          <a:effectLst>
                            <a:outerShdw blurRad="38100" dist="38100" dir="2700000" algn="tl">
                              <a:srgbClr val="C0C0C0"/>
                            </a:outerShdw>
                          </a:effectLst>
                          <a:latin typeface="Arial" pitchFamily="34" charset="0"/>
                          <a:ea typeface="ＭＳ Ｐゴシック" pitchFamily="34" charset="-128"/>
                        </a:rPr>
                        <a:t>Work Skills Training</a:t>
                      </a:r>
                    </a:p>
                  </a:txBody>
                  <a:tcPr marT="45726" marB="4572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79413">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325 Workplace Skills Training</a:t>
                      </a:r>
                    </a:p>
                  </a:txBody>
                  <a:tcPr marT="45726" marB="4572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9"/>
                  </a:ext>
                </a:extLst>
              </a:tr>
              <a:tr h="3873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327 Workplace Safety and Janitorial Sills</a:t>
                      </a:r>
                    </a:p>
                  </a:txBody>
                  <a:tcPr marT="45726" marB="4572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463550">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ea typeface="ＭＳ Ｐゴシック" pitchFamily="34" charset="-128"/>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ea typeface="ＭＳ Ｐゴシック" pitchFamily="34" charset="-128"/>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ea typeface="ＭＳ Ｐゴシック" pitchFamily="34" charset="-128"/>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ea typeface="ＭＳ Ｐゴシック" pitchFamily="34" charset="-128"/>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rebuchet MS" pitchFamily="34" charset="0"/>
                          <a:ea typeface="ＭＳ Ｐゴシック" pitchFamily="34" charset="-128"/>
                        </a:rPr>
                        <a:t>     DSPS 329 Workplace Skills Training: the Exceptional Employee</a:t>
                      </a:r>
                    </a:p>
                  </a:txBody>
                  <a:tcPr marT="45726" marB="4572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11"/>
                  </a:ext>
                </a:extLst>
              </a:tr>
            </a:tbl>
          </a:graphicData>
        </a:graphic>
      </p:graphicFrame>
      <p:sp>
        <p:nvSpPr>
          <p:cNvPr id="6" name="TextBox 5"/>
          <p:cNvSpPr txBox="1"/>
          <p:nvPr/>
        </p:nvSpPr>
        <p:spPr>
          <a:xfrm>
            <a:off x="2133600" y="164068"/>
            <a:ext cx="7772400" cy="646331"/>
          </a:xfrm>
          <a:prstGeom prst="rect">
            <a:avLst/>
          </a:prstGeom>
          <a:noFill/>
          <a:effectLst>
            <a:softEdge rad="31750"/>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en-US" altLang="en-US" sz="3600" b="1" dirty="0">
                <a:solidFill>
                  <a:srgbClr val="3C6432"/>
                </a:solidFill>
                <a:effectLst>
                  <a:outerShdw blurRad="38100" dist="38100" dir="2700000" algn="tl">
                    <a:srgbClr val="C0C0C0"/>
                  </a:outerShdw>
                </a:effectLst>
              </a:rPr>
              <a:t>Employment Track</a:t>
            </a:r>
          </a:p>
        </p:txBody>
      </p:sp>
    </p:spTree>
    <p:extLst>
      <p:ext uri="{BB962C8B-B14F-4D97-AF65-F5344CB8AC3E}">
        <p14:creationId xmlns:p14="http://schemas.microsoft.com/office/powerpoint/2010/main" val="159596982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2133600" y="2590801"/>
            <a:ext cx="7772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Font typeface="Wingdings" panose="05000000000000000000" pitchFamily="2" charset="2"/>
              <a:buChar char="§"/>
            </a:pPr>
            <a:r>
              <a:rPr lang="en-US" altLang="en-US" sz="2400">
                <a:solidFill>
                  <a:srgbClr val="3C6432"/>
                </a:solidFill>
                <a:cs typeface="Arial" panose="020B0604020202020204" pitchFamily="34" charset="0"/>
              </a:rPr>
              <a:t>Partially-funded by the Regional Center</a:t>
            </a:r>
          </a:p>
          <a:p>
            <a:pPr eaLnBrk="0" fontAlgn="base" hangingPunct="0">
              <a:spcBef>
                <a:spcPct val="0"/>
              </a:spcBef>
              <a:spcAft>
                <a:spcPct val="0"/>
              </a:spcAft>
              <a:buFont typeface="Wingdings" panose="05000000000000000000" pitchFamily="2" charset="2"/>
              <a:buChar char="§"/>
            </a:pPr>
            <a:r>
              <a:rPr lang="en-US" altLang="en-US" sz="2400">
                <a:solidFill>
                  <a:srgbClr val="3C6432"/>
                </a:solidFill>
                <a:cs typeface="Arial" panose="020B0604020202020204" pitchFamily="34" charset="0"/>
              </a:rPr>
              <a:t>Vendored Program</a:t>
            </a:r>
          </a:p>
          <a:p>
            <a:pPr eaLnBrk="0" fontAlgn="base" hangingPunct="0">
              <a:spcBef>
                <a:spcPct val="0"/>
              </a:spcBef>
              <a:spcAft>
                <a:spcPct val="0"/>
              </a:spcAft>
              <a:buFont typeface="Wingdings" panose="05000000000000000000" pitchFamily="2" charset="2"/>
              <a:buChar char="§"/>
            </a:pPr>
            <a:r>
              <a:rPr lang="en-US" altLang="en-US" sz="2400">
                <a:solidFill>
                  <a:srgbClr val="3C6432"/>
                </a:solidFill>
                <a:cs typeface="Arial" panose="020B0604020202020204" pitchFamily="34" charset="0"/>
              </a:rPr>
              <a:t>25 hours each week</a:t>
            </a:r>
          </a:p>
          <a:p>
            <a:pPr eaLnBrk="0" fontAlgn="base" hangingPunct="0">
              <a:spcBef>
                <a:spcPct val="0"/>
              </a:spcBef>
              <a:spcAft>
                <a:spcPct val="0"/>
              </a:spcAft>
              <a:buFont typeface="Wingdings" panose="05000000000000000000" pitchFamily="2" charset="2"/>
              <a:buChar char="§"/>
            </a:pPr>
            <a:r>
              <a:rPr lang="en-US" altLang="en-US" sz="2400">
                <a:solidFill>
                  <a:srgbClr val="3C6432"/>
                </a:solidFill>
                <a:cs typeface="Arial" panose="020B0604020202020204" pitchFamily="34" charset="0"/>
              </a:rPr>
              <a:t>5 year program</a:t>
            </a:r>
          </a:p>
          <a:p>
            <a:pPr eaLnBrk="0" fontAlgn="base" hangingPunct="0">
              <a:spcBef>
                <a:spcPct val="0"/>
              </a:spcBef>
              <a:spcAft>
                <a:spcPct val="0"/>
              </a:spcAft>
              <a:buFont typeface="Wingdings" panose="05000000000000000000" pitchFamily="2" charset="2"/>
              <a:buChar char="§"/>
            </a:pPr>
            <a:r>
              <a:rPr lang="en-US" altLang="en-US" sz="2400">
                <a:solidFill>
                  <a:srgbClr val="3C6432"/>
                </a:solidFill>
                <a:cs typeface="Arial" panose="020B0604020202020204" pitchFamily="34" charset="0"/>
              </a:rPr>
              <a:t>Most students are at least 22</a:t>
            </a:r>
          </a:p>
          <a:p>
            <a:pPr eaLnBrk="0" fontAlgn="base" hangingPunct="0">
              <a:spcBef>
                <a:spcPct val="0"/>
              </a:spcBef>
              <a:spcAft>
                <a:spcPct val="0"/>
              </a:spcAft>
              <a:buFont typeface="Wingdings" panose="05000000000000000000" pitchFamily="2" charset="2"/>
              <a:buChar char="§"/>
            </a:pPr>
            <a:r>
              <a:rPr lang="en-US" altLang="en-US" sz="2400">
                <a:solidFill>
                  <a:srgbClr val="3C6432"/>
                </a:solidFill>
                <a:cs typeface="Arial" panose="020B0604020202020204" pitchFamily="34" charset="0"/>
              </a:rPr>
              <a:t>Transportation (family &amp; Regional Center)</a:t>
            </a:r>
          </a:p>
          <a:p>
            <a:pPr eaLnBrk="0" fontAlgn="base" hangingPunct="0">
              <a:spcBef>
                <a:spcPct val="0"/>
              </a:spcBef>
              <a:spcAft>
                <a:spcPct val="0"/>
              </a:spcAft>
              <a:buFont typeface="Wingdings" panose="05000000000000000000" pitchFamily="2" charset="2"/>
              <a:buChar char="§"/>
            </a:pPr>
            <a:r>
              <a:rPr lang="en-US" altLang="en-US" sz="2400">
                <a:solidFill>
                  <a:srgbClr val="3C6432"/>
                </a:solidFill>
                <a:cs typeface="Arial" panose="020B0604020202020204" pitchFamily="34" charset="0"/>
              </a:rPr>
              <a:t>NOCCCD Code of Conduct</a:t>
            </a:r>
          </a:p>
          <a:p>
            <a:pPr eaLnBrk="0" fontAlgn="base" hangingPunct="0">
              <a:spcBef>
                <a:spcPct val="0"/>
              </a:spcBef>
              <a:spcAft>
                <a:spcPct val="0"/>
              </a:spcAft>
              <a:buFont typeface="Wingdings" panose="05000000000000000000" pitchFamily="2" charset="2"/>
              <a:buChar char="§"/>
            </a:pPr>
            <a:r>
              <a:rPr lang="en-US" altLang="en-US" sz="2400">
                <a:solidFill>
                  <a:srgbClr val="3C6432"/>
                </a:solidFill>
                <a:cs typeface="Arial" panose="020B0604020202020204" pitchFamily="34" charset="0"/>
              </a:rPr>
              <a:t>Students tend to all personal needs</a:t>
            </a:r>
          </a:p>
        </p:txBody>
      </p:sp>
      <p:pic>
        <p:nvPicPr>
          <p:cNvPr id="29699" name="Picture 2" descr="WIS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2819400"/>
            <a:ext cx="20986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1"/>
          <p:cNvSpPr txBox="1">
            <a:spLocks noChangeArrowheads="1"/>
          </p:cNvSpPr>
          <p:nvPr/>
        </p:nvSpPr>
        <p:spPr bwMode="auto">
          <a:xfrm>
            <a:off x="2286000" y="457201"/>
            <a:ext cx="7162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800" b="1">
                <a:solidFill>
                  <a:srgbClr val="3C6432"/>
                </a:solidFill>
              </a:rPr>
              <a:t>WISE</a:t>
            </a:r>
          </a:p>
          <a:p>
            <a:pPr algn="ctr" eaLnBrk="0" fontAlgn="base" hangingPunct="0">
              <a:spcBef>
                <a:spcPct val="0"/>
              </a:spcBef>
              <a:spcAft>
                <a:spcPct val="0"/>
              </a:spcAft>
            </a:pPr>
            <a:r>
              <a:rPr lang="en-US" altLang="en-US" sz="2400" b="1">
                <a:solidFill>
                  <a:srgbClr val="3C6432"/>
                </a:solidFill>
              </a:rPr>
              <a:t>Work, Independence, Self-Advocacy, Education</a:t>
            </a:r>
          </a:p>
          <a:p>
            <a:pPr algn="ctr" eaLnBrk="0" fontAlgn="base" hangingPunct="0">
              <a:spcBef>
                <a:spcPct val="0"/>
              </a:spcBef>
              <a:spcAft>
                <a:spcPct val="0"/>
              </a:spcAft>
            </a:pPr>
            <a:r>
              <a:rPr lang="en-US" altLang="en-US" sz="2400" b="1">
                <a:solidFill>
                  <a:srgbClr val="3C6432"/>
                </a:solidFill>
              </a:rPr>
              <a:t>Wilshire and Cypress Campuses</a:t>
            </a:r>
          </a:p>
        </p:txBody>
      </p:sp>
    </p:spTree>
    <p:extLst>
      <p:ext uri="{BB962C8B-B14F-4D97-AF65-F5344CB8AC3E}">
        <p14:creationId xmlns:p14="http://schemas.microsoft.com/office/powerpoint/2010/main" val="1382092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5867400" y="228600"/>
            <a:ext cx="44958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r>
              <a:rPr lang="en-US" altLang="en-US" sz="1800" b="1" i="1">
                <a:solidFill>
                  <a:srgbClr val="3C640C"/>
                </a:solidFill>
                <a:latin typeface="Arial" panose="020B0604020202020204" pitchFamily="34" charset="0"/>
              </a:rPr>
              <a:t>U.S. Civics Certificate</a:t>
            </a:r>
            <a:endParaRPr lang="en-US" altLang="en-US" sz="1800">
              <a:solidFill>
                <a:srgbClr val="3C640C"/>
              </a:solidFill>
              <a:latin typeface="Arial" panose="020B0604020202020204" pitchFamily="34" charset="0"/>
            </a:endParaRPr>
          </a:p>
          <a:p>
            <a:pPr fontAlgn="base">
              <a:spcBef>
                <a:spcPct val="0"/>
              </a:spcBef>
              <a:spcAft>
                <a:spcPct val="0"/>
              </a:spcAft>
              <a:buClrTx/>
              <a:buSzTx/>
              <a:buNone/>
            </a:pPr>
            <a:r>
              <a:rPr lang="en-US" altLang="en-US" sz="1600">
                <a:solidFill>
                  <a:srgbClr val="3C640C"/>
                </a:solidFill>
                <a:latin typeface="Arial" panose="020B0604020202020204" pitchFamily="34" charset="0"/>
              </a:rPr>
              <a:t>· U.S. Civics</a:t>
            </a:r>
          </a:p>
          <a:p>
            <a:pPr fontAlgn="base">
              <a:spcBef>
                <a:spcPct val="0"/>
              </a:spcBef>
              <a:spcAft>
                <a:spcPct val="0"/>
              </a:spcAft>
              <a:buClrTx/>
              <a:buSzTx/>
              <a:buNone/>
            </a:pPr>
            <a:r>
              <a:rPr lang="en-US" altLang="en-US" sz="1600">
                <a:solidFill>
                  <a:srgbClr val="3C640C"/>
                </a:solidFill>
                <a:latin typeface="Arial" panose="020B0604020202020204" pitchFamily="34" charset="0"/>
              </a:rPr>
              <a:t>· U.S. Geography</a:t>
            </a:r>
          </a:p>
          <a:p>
            <a:pPr fontAlgn="base">
              <a:spcBef>
                <a:spcPct val="0"/>
              </a:spcBef>
              <a:spcAft>
                <a:spcPct val="0"/>
              </a:spcAft>
              <a:buClrTx/>
              <a:buSzTx/>
              <a:buNone/>
            </a:pPr>
            <a:r>
              <a:rPr lang="en-US" altLang="en-US" sz="1600">
                <a:solidFill>
                  <a:srgbClr val="3C640C"/>
                </a:solidFill>
                <a:latin typeface="Arial" panose="020B0604020202020204" pitchFamily="34" charset="0"/>
              </a:rPr>
              <a:t>· U.S. National Symbols and History</a:t>
            </a:r>
          </a:p>
          <a:p>
            <a:pPr fontAlgn="base">
              <a:spcBef>
                <a:spcPct val="0"/>
              </a:spcBef>
              <a:spcAft>
                <a:spcPct val="0"/>
              </a:spcAft>
              <a:buClrTx/>
              <a:buSzTx/>
              <a:buNone/>
            </a:pPr>
            <a:r>
              <a:rPr lang="en-US" altLang="en-US" sz="1600">
                <a:solidFill>
                  <a:srgbClr val="3C640C"/>
                </a:solidFill>
                <a:latin typeface="Arial" panose="020B0604020202020204" pitchFamily="34" charset="0"/>
              </a:rPr>
              <a:t> </a:t>
            </a:r>
          </a:p>
          <a:p>
            <a:pPr fontAlgn="base">
              <a:spcBef>
                <a:spcPct val="0"/>
              </a:spcBef>
              <a:spcAft>
                <a:spcPct val="0"/>
              </a:spcAft>
              <a:buClrTx/>
              <a:buSzTx/>
              <a:buNone/>
            </a:pPr>
            <a:r>
              <a:rPr lang="en-US" altLang="en-US" sz="1800" b="1" i="1">
                <a:solidFill>
                  <a:srgbClr val="3C640C"/>
                </a:solidFill>
                <a:latin typeface="Arial" panose="020B0604020202020204" pitchFamily="34" charset="0"/>
              </a:rPr>
              <a:t>Employability Certificate</a:t>
            </a:r>
            <a:endParaRPr lang="en-US" altLang="en-US" sz="1800">
              <a:solidFill>
                <a:srgbClr val="3C640C"/>
              </a:solidFill>
              <a:latin typeface="Arial" panose="020B0604020202020204" pitchFamily="34" charset="0"/>
            </a:endParaRPr>
          </a:p>
          <a:p>
            <a:pPr fontAlgn="base">
              <a:spcBef>
                <a:spcPct val="0"/>
              </a:spcBef>
              <a:spcAft>
                <a:spcPct val="0"/>
              </a:spcAft>
              <a:buClrTx/>
              <a:buSzTx/>
              <a:buNone/>
            </a:pPr>
            <a:r>
              <a:rPr lang="en-US" altLang="en-US" sz="1600">
                <a:solidFill>
                  <a:srgbClr val="3C640C"/>
                </a:solidFill>
                <a:latin typeface="Arial" panose="020B0604020202020204" pitchFamily="34" charset="0"/>
              </a:rPr>
              <a:t>· Exploring Employment Options</a:t>
            </a:r>
          </a:p>
          <a:p>
            <a:pPr fontAlgn="base">
              <a:spcBef>
                <a:spcPct val="0"/>
              </a:spcBef>
              <a:spcAft>
                <a:spcPct val="0"/>
              </a:spcAft>
              <a:buClrTx/>
              <a:buSzTx/>
              <a:buNone/>
            </a:pPr>
            <a:r>
              <a:rPr lang="en-US" altLang="en-US" sz="1600">
                <a:solidFill>
                  <a:srgbClr val="3C640C"/>
                </a:solidFill>
                <a:latin typeface="Arial" panose="020B0604020202020204" pitchFamily="34" charset="0"/>
              </a:rPr>
              <a:t>· Prevocational Skills</a:t>
            </a:r>
          </a:p>
          <a:p>
            <a:pPr fontAlgn="base">
              <a:spcBef>
                <a:spcPct val="0"/>
              </a:spcBef>
              <a:spcAft>
                <a:spcPct val="0"/>
              </a:spcAft>
              <a:buClrTx/>
              <a:buSzTx/>
              <a:buNone/>
            </a:pPr>
            <a:r>
              <a:rPr lang="en-US" altLang="en-US" sz="1600">
                <a:solidFill>
                  <a:srgbClr val="3C640C"/>
                </a:solidFill>
                <a:latin typeface="Arial" panose="020B0604020202020204" pitchFamily="34" charset="0"/>
              </a:rPr>
              <a:t>· Social Skills on the Job</a:t>
            </a:r>
          </a:p>
          <a:p>
            <a:pPr fontAlgn="base">
              <a:spcBef>
                <a:spcPct val="0"/>
              </a:spcBef>
              <a:spcAft>
                <a:spcPct val="0"/>
              </a:spcAft>
              <a:buClrTx/>
              <a:buSzTx/>
              <a:buNone/>
            </a:pPr>
            <a:r>
              <a:rPr lang="en-US" altLang="en-US" sz="1600">
                <a:solidFill>
                  <a:srgbClr val="3C640C"/>
                </a:solidFill>
                <a:latin typeface="Arial" panose="020B0604020202020204" pitchFamily="34" charset="0"/>
              </a:rPr>
              <a:t> </a:t>
            </a:r>
          </a:p>
          <a:p>
            <a:pPr fontAlgn="base">
              <a:spcBef>
                <a:spcPct val="0"/>
              </a:spcBef>
              <a:spcAft>
                <a:spcPct val="0"/>
              </a:spcAft>
              <a:buClrTx/>
              <a:buSzTx/>
              <a:buNone/>
            </a:pPr>
            <a:r>
              <a:rPr lang="en-US" altLang="en-US" sz="1800" b="1" i="1">
                <a:solidFill>
                  <a:srgbClr val="3C640C"/>
                </a:solidFill>
                <a:latin typeface="Arial" panose="020B0604020202020204" pitchFamily="34" charset="0"/>
              </a:rPr>
              <a:t>Consumer Skills Certificate</a:t>
            </a:r>
            <a:endParaRPr lang="en-US" altLang="en-US" sz="1800">
              <a:solidFill>
                <a:srgbClr val="3C640C"/>
              </a:solidFill>
              <a:latin typeface="Arial" panose="020B0604020202020204" pitchFamily="34" charset="0"/>
            </a:endParaRPr>
          </a:p>
          <a:p>
            <a:pPr fontAlgn="base">
              <a:spcBef>
                <a:spcPct val="0"/>
              </a:spcBef>
              <a:spcAft>
                <a:spcPct val="0"/>
              </a:spcAft>
              <a:buClrTx/>
              <a:buSzTx/>
              <a:buNone/>
            </a:pPr>
            <a:r>
              <a:rPr lang="en-US" altLang="en-US" sz="1600">
                <a:solidFill>
                  <a:srgbClr val="3C640C"/>
                </a:solidFill>
                <a:latin typeface="Arial" panose="020B0604020202020204" pitchFamily="34" charset="0"/>
              </a:rPr>
              <a:t>· Money Skills</a:t>
            </a:r>
          </a:p>
          <a:p>
            <a:pPr fontAlgn="base">
              <a:spcBef>
                <a:spcPct val="0"/>
              </a:spcBef>
              <a:spcAft>
                <a:spcPct val="0"/>
              </a:spcAft>
              <a:buClrTx/>
              <a:buSzTx/>
              <a:buNone/>
            </a:pPr>
            <a:r>
              <a:rPr lang="en-US" altLang="en-US" sz="1600">
                <a:solidFill>
                  <a:srgbClr val="3C640C"/>
                </a:solidFill>
                <a:latin typeface="Arial" panose="020B0604020202020204" pitchFamily="34" charset="0"/>
              </a:rPr>
              <a:t>· Consumer Skills</a:t>
            </a:r>
          </a:p>
          <a:p>
            <a:pPr fontAlgn="base">
              <a:spcBef>
                <a:spcPct val="0"/>
              </a:spcBef>
              <a:spcAft>
                <a:spcPct val="0"/>
              </a:spcAft>
              <a:buClrTx/>
              <a:buSzTx/>
              <a:buNone/>
            </a:pPr>
            <a:r>
              <a:rPr lang="en-US" altLang="en-US" sz="1600">
                <a:solidFill>
                  <a:srgbClr val="3C640C"/>
                </a:solidFill>
                <a:latin typeface="Arial" panose="020B0604020202020204" pitchFamily="34" charset="0"/>
              </a:rPr>
              <a:t>· Budgeting Skills</a:t>
            </a:r>
          </a:p>
          <a:p>
            <a:pPr fontAlgn="base">
              <a:spcBef>
                <a:spcPct val="0"/>
              </a:spcBef>
              <a:spcAft>
                <a:spcPct val="0"/>
              </a:spcAft>
              <a:buClrTx/>
              <a:buSzTx/>
              <a:buNone/>
            </a:pPr>
            <a:r>
              <a:rPr lang="en-US" altLang="en-US" sz="1600" b="1" i="1">
                <a:solidFill>
                  <a:srgbClr val="3C640C"/>
                </a:solidFill>
                <a:latin typeface="Arial" panose="020B0604020202020204" pitchFamily="34" charset="0"/>
              </a:rPr>
              <a:t> </a:t>
            </a:r>
            <a:endParaRPr lang="en-US" altLang="en-US" sz="1600">
              <a:solidFill>
                <a:srgbClr val="3C640C"/>
              </a:solidFill>
              <a:latin typeface="Arial" panose="020B0604020202020204" pitchFamily="34" charset="0"/>
            </a:endParaRPr>
          </a:p>
          <a:p>
            <a:pPr fontAlgn="base">
              <a:spcBef>
                <a:spcPct val="0"/>
              </a:spcBef>
              <a:spcAft>
                <a:spcPct val="0"/>
              </a:spcAft>
              <a:buClrTx/>
              <a:buSzTx/>
              <a:buNone/>
            </a:pPr>
            <a:r>
              <a:rPr lang="en-US" altLang="en-US" sz="1800" b="1" i="1">
                <a:solidFill>
                  <a:srgbClr val="3C640C"/>
                </a:solidFill>
                <a:latin typeface="Arial" panose="020B0604020202020204" pitchFamily="34" charset="0"/>
              </a:rPr>
              <a:t>Health and Safety Certificate</a:t>
            </a:r>
            <a:endParaRPr lang="en-US" altLang="en-US" sz="1800">
              <a:solidFill>
                <a:srgbClr val="3C640C"/>
              </a:solidFill>
              <a:latin typeface="Arial" panose="020B0604020202020204" pitchFamily="34" charset="0"/>
            </a:endParaRPr>
          </a:p>
          <a:p>
            <a:pPr fontAlgn="base">
              <a:spcBef>
                <a:spcPct val="0"/>
              </a:spcBef>
              <a:spcAft>
                <a:spcPct val="0"/>
              </a:spcAft>
              <a:buClrTx/>
              <a:buSzTx/>
              <a:buNone/>
            </a:pPr>
            <a:r>
              <a:rPr lang="en-US" altLang="en-US" sz="1600">
                <a:solidFill>
                  <a:srgbClr val="3C640C"/>
                </a:solidFill>
                <a:latin typeface="Arial" panose="020B0604020202020204" pitchFamily="34" charset="0"/>
              </a:rPr>
              <a:t>· Health Skills</a:t>
            </a:r>
          </a:p>
          <a:p>
            <a:pPr fontAlgn="base">
              <a:spcBef>
                <a:spcPct val="0"/>
              </a:spcBef>
              <a:spcAft>
                <a:spcPct val="0"/>
              </a:spcAft>
              <a:buClrTx/>
              <a:buSzTx/>
              <a:buNone/>
            </a:pPr>
            <a:r>
              <a:rPr lang="en-US" altLang="en-US" sz="1600">
                <a:solidFill>
                  <a:srgbClr val="3C640C"/>
                </a:solidFill>
                <a:latin typeface="Arial" panose="020B0604020202020204" pitchFamily="34" charset="0"/>
              </a:rPr>
              <a:t>· Safety Skills</a:t>
            </a:r>
          </a:p>
          <a:p>
            <a:pPr fontAlgn="base">
              <a:spcBef>
                <a:spcPct val="0"/>
              </a:spcBef>
              <a:spcAft>
                <a:spcPct val="0"/>
              </a:spcAft>
              <a:buClrTx/>
              <a:buSzTx/>
              <a:buNone/>
            </a:pPr>
            <a:r>
              <a:rPr lang="en-US" altLang="en-US" sz="1600">
                <a:solidFill>
                  <a:srgbClr val="3C640C"/>
                </a:solidFill>
                <a:latin typeface="Arial" panose="020B0604020202020204" pitchFamily="34" charset="0"/>
              </a:rPr>
              <a:t>· Nutrition</a:t>
            </a:r>
          </a:p>
          <a:p>
            <a:pPr fontAlgn="base">
              <a:spcBef>
                <a:spcPct val="0"/>
              </a:spcBef>
              <a:spcAft>
                <a:spcPct val="0"/>
              </a:spcAft>
              <a:buClrTx/>
              <a:buSzTx/>
              <a:buNone/>
            </a:pPr>
            <a:r>
              <a:rPr lang="en-US" altLang="en-US" sz="1600">
                <a:solidFill>
                  <a:srgbClr val="3C640C"/>
                </a:solidFill>
                <a:latin typeface="Arial" panose="020B0604020202020204" pitchFamily="34" charset="0"/>
              </a:rPr>
              <a:t> </a:t>
            </a:r>
          </a:p>
          <a:p>
            <a:pPr fontAlgn="base">
              <a:spcBef>
                <a:spcPct val="0"/>
              </a:spcBef>
              <a:spcAft>
                <a:spcPct val="0"/>
              </a:spcAft>
              <a:buClrTx/>
              <a:buSzTx/>
              <a:buNone/>
            </a:pPr>
            <a:r>
              <a:rPr lang="en-US" altLang="en-US" sz="1800" b="1" i="1">
                <a:solidFill>
                  <a:srgbClr val="3C640C"/>
                </a:solidFill>
                <a:latin typeface="Arial" panose="020B0604020202020204" pitchFamily="34" charset="0"/>
              </a:rPr>
              <a:t>Practical Living Certificate</a:t>
            </a:r>
            <a:endParaRPr lang="en-US" altLang="en-US" sz="1800">
              <a:solidFill>
                <a:srgbClr val="3C640C"/>
              </a:solidFill>
              <a:latin typeface="Arial" panose="020B0604020202020204" pitchFamily="34" charset="0"/>
            </a:endParaRPr>
          </a:p>
          <a:p>
            <a:pPr fontAlgn="base">
              <a:spcBef>
                <a:spcPct val="0"/>
              </a:spcBef>
              <a:spcAft>
                <a:spcPct val="0"/>
              </a:spcAft>
              <a:buClrTx/>
              <a:buSzTx/>
              <a:buNone/>
            </a:pPr>
            <a:r>
              <a:rPr lang="en-US" altLang="en-US" sz="1600">
                <a:solidFill>
                  <a:srgbClr val="3C640C"/>
                </a:solidFill>
                <a:latin typeface="Arial" panose="020B0604020202020204" pitchFamily="34" charset="0"/>
              </a:rPr>
              <a:t>· Kitchen Skills</a:t>
            </a:r>
          </a:p>
          <a:p>
            <a:pPr fontAlgn="base">
              <a:spcBef>
                <a:spcPct val="0"/>
              </a:spcBef>
              <a:spcAft>
                <a:spcPct val="0"/>
              </a:spcAft>
              <a:buClrTx/>
              <a:buSzTx/>
              <a:buNone/>
            </a:pPr>
            <a:r>
              <a:rPr lang="en-US" altLang="en-US" sz="1600">
                <a:solidFill>
                  <a:srgbClr val="3C640C"/>
                </a:solidFill>
                <a:latin typeface="Arial" panose="020B0604020202020204" pitchFamily="34" charset="0"/>
              </a:rPr>
              <a:t>· Practical Living Skills</a:t>
            </a:r>
          </a:p>
          <a:p>
            <a:pPr fontAlgn="base">
              <a:spcBef>
                <a:spcPct val="0"/>
              </a:spcBef>
              <a:spcAft>
                <a:spcPct val="0"/>
              </a:spcAft>
              <a:buClrTx/>
              <a:buSzTx/>
              <a:buNone/>
            </a:pPr>
            <a:r>
              <a:rPr lang="en-US" altLang="en-US" sz="1600">
                <a:solidFill>
                  <a:srgbClr val="3C640C"/>
                </a:solidFill>
                <a:latin typeface="Arial" panose="020B0604020202020204" pitchFamily="34" charset="0"/>
              </a:rPr>
              <a:t>· Accessing Community Resources</a:t>
            </a:r>
          </a:p>
          <a:p>
            <a:pPr fontAlgn="base">
              <a:spcBef>
                <a:spcPct val="0"/>
              </a:spcBef>
              <a:spcAft>
                <a:spcPct val="0"/>
              </a:spcAft>
              <a:buClrTx/>
              <a:buSzTx/>
              <a:buNone/>
            </a:pPr>
            <a:r>
              <a:rPr lang="en-US" altLang="en-US" sz="1800">
                <a:solidFill>
                  <a:prstClr val="black"/>
                </a:solidFill>
                <a:latin typeface="Arial" panose="020B0604020202020204" pitchFamily="34" charset="0"/>
              </a:rPr>
              <a:t> </a:t>
            </a:r>
          </a:p>
        </p:txBody>
      </p:sp>
      <p:pic>
        <p:nvPicPr>
          <p:cNvPr id="317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14401"/>
            <a:ext cx="28194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2"/>
          <p:cNvSpPr txBox="1">
            <a:spLocks noChangeArrowheads="1"/>
          </p:cNvSpPr>
          <p:nvPr/>
        </p:nvSpPr>
        <p:spPr bwMode="auto">
          <a:xfrm>
            <a:off x="1828800" y="3470276"/>
            <a:ext cx="3505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3C640C"/>
                </a:solidFill>
              </a:rPr>
              <a:t>Regional Center Collaboration</a:t>
            </a:r>
          </a:p>
          <a:p>
            <a:pPr fontAlgn="base">
              <a:spcBef>
                <a:spcPct val="0"/>
              </a:spcBef>
              <a:spcAft>
                <a:spcPct val="0"/>
              </a:spcAft>
            </a:pPr>
            <a:endParaRPr lang="en-US" altLang="en-US">
              <a:solidFill>
                <a:srgbClr val="3C640C"/>
              </a:solidFill>
            </a:endParaRPr>
          </a:p>
          <a:p>
            <a:pPr fontAlgn="base">
              <a:spcBef>
                <a:spcPct val="0"/>
              </a:spcBef>
              <a:spcAft>
                <a:spcPct val="0"/>
              </a:spcAft>
            </a:pPr>
            <a:r>
              <a:rPr lang="en-US" altLang="en-US">
                <a:solidFill>
                  <a:srgbClr val="3C640C"/>
                </a:solidFill>
              </a:rPr>
              <a:t>-5 year program</a:t>
            </a:r>
          </a:p>
          <a:p>
            <a:pPr fontAlgn="base">
              <a:spcBef>
                <a:spcPct val="0"/>
              </a:spcBef>
              <a:spcAft>
                <a:spcPct val="0"/>
              </a:spcAft>
            </a:pPr>
            <a:r>
              <a:rPr lang="en-US" altLang="en-US">
                <a:solidFill>
                  <a:srgbClr val="3C640C"/>
                </a:solidFill>
              </a:rPr>
              <a:t>-5 hours per day</a:t>
            </a:r>
          </a:p>
          <a:p>
            <a:pPr fontAlgn="base">
              <a:spcBef>
                <a:spcPct val="0"/>
              </a:spcBef>
              <a:spcAft>
                <a:spcPct val="0"/>
              </a:spcAft>
            </a:pPr>
            <a:r>
              <a:rPr lang="en-US" altLang="en-US">
                <a:solidFill>
                  <a:srgbClr val="3C640C"/>
                </a:solidFill>
              </a:rPr>
              <a:t>-5 days per week</a:t>
            </a:r>
          </a:p>
        </p:txBody>
      </p:sp>
    </p:spTree>
    <p:extLst>
      <p:ext uri="{BB962C8B-B14F-4D97-AF65-F5344CB8AC3E}">
        <p14:creationId xmlns:p14="http://schemas.microsoft.com/office/powerpoint/2010/main" val="777736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solidFill>
                  <a:srgbClr val="0000FF"/>
                </a:solidFill>
                <a:latin typeface="Arial" panose="020B0604020202020204" pitchFamily="34" charset="0"/>
                <a:cs typeface="Arial" panose="020B0604020202020204" pitchFamily="34" charset="0"/>
              </a:rPr>
              <a:t>Questions</a:t>
            </a:r>
          </a:p>
        </p:txBody>
      </p:sp>
      <p:sp>
        <p:nvSpPr>
          <p:cNvPr id="3" name="Content Placeholder 2"/>
          <p:cNvSpPr>
            <a:spLocks noGrp="1"/>
          </p:cNvSpPr>
          <p:nvPr>
            <p:ph idx="1"/>
          </p:nvPr>
        </p:nvSpPr>
        <p:spPr>
          <a:xfrm>
            <a:off x="901913" y="2285999"/>
            <a:ext cx="9601196" cy="3768874"/>
          </a:xfrm>
        </p:spPr>
        <p:txBody>
          <a:bodyPr>
            <a:normAutofit fontScale="92500"/>
          </a:bodyPr>
          <a:lstStyle/>
          <a:p>
            <a:r>
              <a:rPr lang="en-US" dirty="0">
                <a:latin typeface="Arial" panose="020B0604020202020204" pitchFamily="34" charset="0"/>
                <a:cs typeface="Arial" panose="020B0604020202020204" pitchFamily="34" charset="0"/>
              </a:rPr>
              <a:t>#1  Write in the question box through out the webinar</a:t>
            </a:r>
          </a:p>
          <a:p>
            <a:pPr marL="862013" indent="-862013">
              <a:buNone/>
            </a:pPr>
            <a:r>
              <a:rPr lang="en-US" dirty="0">
                <a:latin typeface="Arial" panose="020B0604020202020204" pitchFamily="34" charset="0"/>
                <a:cs typeface="Arial" panose="020B0604020202020204" pitchFamily="34" charset="0"/>
              </a:rPr>
              <a:t>         (These questions may be answered during the presentation or                    saved for the Q&amp; A session after the presentation.</a:t>
            </a:r>
          </a:p>
          <a:p>
            <a:r>
              <a:rPr lang="en-US" dirty="0">
                <a:latin typeface="Arial" panose="020B0604020202020204" pitchFamily="34" charset="0"/>
                <a:cs typeface="Arial" panose="020B0604020202020204" pitchFamily="34" charset="0"/>
              </a:rPr>
              <a:t>#2 After the presentation we will take questions from the audience</a:t>
            </a:r>
          </a:p>
          <a:p>
            <a:pPr marL="744538" indent="-744538">
              <a:buNone/>
            </a:pPr>
            <a:r>
              <a:rPr lang="en-US" dirty="0">
                <a:latin typeface="Arial" panose="020B0604020202020204" pitchFamily="34" charset="0"/>
                <a:cs typeface="Arial" panose="020B0604020202020204" pitchFamily="34" charset="0"/>
              </a:rPr>
              <a:t>         You may raise your computer hand and the presenters will call                on you</a:t>
            </a:r>
            <a:r>
              <a:rPr lang="en-US" dirty="0" smtClean="0">
                <a:latin typeface="Arial" panose="020B0604020202020204" pitchFamily="34" charset="0"/>
                <a:cs typeface="Arial" panose="020B0604020202020204" pitchFamily="34" charset="0"/>
              </a:rPr>
              <a:t>.  If you are calling in, you will need to enter your audio PIN for us to hear you.</a:t>
            </a:r>
            <a:endParaRPr lang="en-US" dirty="0">
              <a:latin typeface="Arial" panose="020B0604020202020204" pitchFamily="34" charset="0"/>
              <a:cs typeface="Arial" panose="020B0604020202020204" pitchFamily="34" charset="0"/>
            </a:endParaRPr>
          </a:p>
          <a:p>
            <a:pPr marL="793750" indent="-793750">
              <a:buNone/>
            </a:pPr>
            <a:r>
              <a:rPr lang="en-US" dirty="0">
                <a:latin typeface="Arial" panose="020B0604020202020204" pitchFamily="34" charset="0"/>
                <a:cs typeface="Arial" panose="020B0604020202020204" pitchFamily="34" charset="0"/>
              </a:rPr>
              <a:t>    #3 If we  run out of time or we don’t have an answer for you, we will develop a Q &amp; A document that will be placed on the RCOC Website.</a:t>
            </a:r>
          </a:p>
        </p:txBody>
      </p:sp>
      <p:pic>
        <p:nvPicPr>
          <p:cNvPr id="4" name="Picture 3"/>
          <p:cNvPicPr>
            <a:picLocks noChangeAspect="1"/>
          </p:cNvPicPr>
          <p:nvPr/>
        </p:nvPicPr>
        <p:blipFill>
          <a:blip r:embed="rId2"/>
          <a:stretch>
            <a:fillRect/>
          </a:stretch>
        </p:blipFill>
        <p:spPr>
          <a:xfrm>
            <a:off x="9232592" y="724075"/>
            <a:ext cx="1467261" cy="1561924"/>
          </a:xfrm>
          <a:prstGeom prst="rect">
            <a:avLst/>
          </a:prstGeom>
          <a:ln w="38100">
            <a:solidFill>
              <a:srgbClr val="0000FF"/>
            </a:solidFill>
          </a:ln>
        </p:spPr>
      </p:pic>
    </p:spTree>
    <p:extLst>
      <p:ext uri="{BB962C8B-B14F-4D97-AF65-F5344CB8AC3E}">
        <p14:creationId xmlns:p14="http://schemas.microsoft.com/office/powerpoint/2010/main" val="3983305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2286000" y="990600"/>
            <a:ext cx="7772400" cy="5562600"/>
          </a:xfrm>
        </p:spPr>
        <p:txBody>
          <a:bodyPr/>
          <a:lstStyle/>
          <a:p>
            <a:pPr marL="457200" indent="-457200" eaLnBrk="1" hangingPunct="1">
              <a:defRPr/>
            </a:pPr>
            <a:r>
              <a:rPr lang="en-US" altLang="en-US" sz="2800" dirty="0">
                <a:solidFill>
                  <a:srgbClr val="3C6432"/>
                </a:solidFill>
                <a:latin typeface="Arial" panose="020B0604020202020204" pitchFamily="34" charset="0"/>
                <a:cs typeface="Arial" panose="020B0604020202020204" pitchFamily="34" charset="0"/>
              </a:rPr>
              <a:t>Student driven</a:t>
            </a:r>
          </a:p>
          <a:p>
            <a:pPr marL="457200" indent="-457200" eaLnBrk="1" hangingPunct="1">
              <a:defRPr/>
            </a:pPr>
            <a:r>
              <a:rPr lang="en-US" altLang="en-US" sz="2800" dirty="0">
                <a:solidFill>
                  <a:srgbClr val="3C6432"/>
                </a:solidFill>
                <a:latin typeface="Arial" panose="020B0604020202020204" pitchFamily="34" charset="0"/>
                <a:cs typeface="Arial" panose="020B0604020202020204" pitchFamily="34" charset="0"/>
              </a:rPr>
              <a:t>Establish Educational, Vocational and Personal goals</a:t>
            </a:r>
          </a:p>
          <a:p>
            <a:pPr marL="457200" indent="-457200" eaLnBrk="1" hangingPunct="1">
              <a:defRPr/>
            </a:pPr>
            <a:r>
              <a:rPr lang="en-US" altLang="en-US" sz="2800" dirty="0">
                <a:solidFill>
                  <a:srgbClr val="3C6432"/>
                </a:solidFill>
                <a:latin typeface="Arial" panose="020B0604020202020204" pitchFamily="34" charset="0"/>
                <a:cs typeface="Arial" panose="020B0604020202020204" pitchFamily="34" charset="0"/>
              </a:rPr>
              <a:t>DSS class students</a:t>
            </a:r>
          </a:p>
          <a:p>
            <a:pPr marL="776288" lvl="1" indent="-457200" eaLnBrk="1" hangingPunct="1">
              <a:defRPr/>
            </a:pPr>
            <a:r>
              <a:rPr lang="en-US" altLang="en-US" sz="2600" dirty="0">
                <a:solidFill>
                  <a:srgbClr val="3C6432"/>
                </a:solidFill>
                <a:latin typeface="Arial" panose="020B0604020202020204" pitchFamily="34" charset="0"/>
                <a:cs typeface="Arial" panose="020B0604020202020204" pitchFamily="34" charset="0"/>
              </a:rPr>
              <a:t>Intake</a:t>
            </a:r>
          </a:p>
          <a:p>
            <a:pPr marL="776288" lvl="1" indent="-457200" eaLnBrk="1" hangingPunct="1">
              <a:defRPr/>
            </a:pPr>
            <a:r>
              <a:rPr lang="en-US" altLang="en-US" sz="2600" dirty="0">
                <a:solidFill>
                  <a:srgbClr val="3C6432"/>
                </a:solidFill>
                <a:latin typeface="Arial" panose="020B0604020202020204" pitchFamily="34" charset="0"/>
                <a:cs typeface="Arial" panose="020B0604020202020204" pitchFamily="34" charset="0"/>
              </a:rPr>
              <a:t>Annual Review May 15 – June 30 (Register for new classes for Summer and next year)</a:t>
            </a:r>
          </a:p>
          <a:p>
            <a:pPr marL="457200" indent="-457200" eaLnBrk="1" hangingPunct="1">
              <a:defRPr/>
            </a:pPr>
            <a:r>
              <a:rPr lang="en-US" altLang="en-US" sz="2800" dirty="0">
                <a:solidFill>
                  <a:srgbClr val="3C6432"/>
                </a:solidFill>
                <a:latin typeface="Arial" panose="020B0604020202020204" pitchFamily="34" charset="0"/>
                <a:cs typeface="Arial" panose="020B0604020202020204" pitchFamily="34" charset="0"/>
              </a:rPr>
              <a:t>SCE class students</a:t>
            </a:r>
          </a:p>
          <a:p>
            <a:pPr marL="776288" lvl="1" indent="-457200" eaLnBrk="1" hangingPunct="1">
              <a:defRPr/>
            </a:pPr>
            <a:r>
              <a:rPr lang="en-US" altLang="en-US" sz="2600" dirty="0">
                <a:solidFill>
                  <a:srgbClr val="3C6432"/>
                </a:solidFill>
                <a:latin typeface="Arial" panose="020B0604020202020204" pitchFamily="34" charset="0"/>
                <a:cs typeface="Arial" panose="020B0604020202020204" pitchFamily="34" charset="0"/>
              </a:rPr>
              <a:t>Intake</a:t>
            </a:r>
          </a:p>
          <a:p>
            <a:pPr marL="776288" lvl="1" indent="-457200" eaLnBrk="1" hangingPunct="1">
              <a:defRPr/>
            </a:pPr>
            <a:r>
              <a:rPr lang="en-US" altLang="en-US" sz="2600" dirty="0">
                <a:solidFill>
                  <a:srgbClr val="3C6432"/>
                </a:solidFill>
                <a:latin typeface="Arial" panose="020B0604020202020204" pitchFamily="34" charset="0"/>
                <a:cs typeface="Arial" panose="020B0604020202020204" pitchFamily="34" charset="0"/>
              </a:rPr>
              <a:t>Quarterly meeting to renew accommodations</a:t>
            </a:r>
          </a:p>
          <a:p>
            <a:pPr marL="0" indent="0" algn="ctr" eaLnBrk="1" hangingPunct="1">
              <a:buNone/>
              <a:defRPr/>
            </a:pPr>
            <a:r>
              <a:rPr lang="en-US" altLang="en-US" sz="2600" i="1" dirty="0">
                <a:solidFill>
                  <a:srgbClr val="3C6432"/>
                </a:solidFill>
                <a:latin typeface="Arial" panose="020B0604020202020204" pitchFamily="34" charset="0"/>
                <a:cs typeface="Arial" panose="020B0604020202020204" pitchFamily="34" charset="0"/>
              </a:rPr>
              <a:t>Families are welcome, but not required.</a:t>
            </a:r>
            <a:endParaRPr lang="en-US" altLang="en-US" sz="2800" i="1" dirty="0">
              <a:solidFill>
                <a:srgbClr val="3C6432"/>
              </a:solidFill>
              <a:latin typeface="Arial" panose="020B0604020202020204" pitchFamily="34" charset="0"/>
              <a:cs typeface="Arial" panose="020B0604020202020204" pitchFamily="34" charset="0"/>
            </a:endParaRPr>
          </a:p>
        </p:txBody>
      </p:sp>
      <p:sp>
        <p:nvSpPr>
          <p:cNvPr id="32771" name="TextBox 1"/>
          <p:cNvSpPr txBox="1">
            <a:spLocks noChangeArrowheads="1"/>
          </p:cNvSpPr>
          <p:nvPr/>
        </p:nvSpPr>
        <p:spPr bwMode="auto">
          <a:xfrm>
            <a:off x="2322513" y="304801"/>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800" b="1">
                <a:solidFill>
                  <a:srgbClr val="3C6432"/>
                </a:solidFill>
                <a:cs typeface="Arial" panose="020B0604020202020204" pitchFamily="34" charset="0"/>
              </a:rPr>
              <a:t>Counseling Appointments</a:t>
            </a:r>
          </a:p>
        </p:txBody>
      </p:sp>
    </p:spTree>
    <p:extLst>
      <p:ext uri="{BB962C8B-B14F-4D97-AF65-F5344CB8AC3E}">
        <p14:creationId xmlns:p14="http://schemas.microsoft.com/office/powerpoint/2010/main" val="427436068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4"/>
          <p:cNvSpPr txBox="1">
            <a:spLocks noChangeArrowheads="1"/>
          </p:cNvSpPr>
          <p:nvPr/>
        </p:nvSpPr>
        <p:spPr bwMode="auto">
          <a:xfrm>
            <a:off x="4305300" y="381001"/>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0"/>
              </a:spcBef>
              <a:spcAft>
                <a:spcPct val="0"/>
              </a:spcAft>
              <a:buClrTx/>
              <a:buSzTx/>
              <a:buNone/>
            </a:pPr>
            <a:r>
              <a:rPr lang="en-US" altLang="en-US" sz="2400" b="1">
                <a:solidFill>
                  <a:srgbClr val="3C640C"/>
                </a:solidFill>
                <a:latin typeface="Arial" panose="020B0604020202020204" pitchFamily="34" charset="0"/>
              </a:rPr>
              <a:t>Typical Services Approved by DSS</a:t>
            </a:r>
          </a:p>
        </p:txBody>
      </p:sp>
      <p:sp>
        <p:nvSpPr>
          <p:cNvPr id="34819" name="TextBox 1"/>
          <p:cNvSpPr txBox="1">
            <a:spLocks noChangeArrowheads="1"/>
          </p:cNvSpPr>
          <p:nvPr/>
        </p:nvSpPr>
        <p:spPr bwMode="auto">
          <a:xfrm>
            <a:off x="3657600" y="1600201"/>
            <a:ext cx="4343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a:solidFill>
                  <a:srgbClr val="3C640C"/>
                </a:solidFill>
              </a:rPr>
              <a:t>Counseling </a:t>
            </a:r>
          </a:p>
          <a:p>
            <a:pPr eaLnBrk="0" fontAlgn="base" hangingPunct="0">
              <a:spcBef>
                <a:spcPct val="0"/>
              </a:spcBef>
              <a:spcAft>
                <a:spcPct val="0"/>
              </a:spcAft>
            </a:pPr>
            <a:r>
              <a:rPr lang="en-US" altLang="en-US" sz="2400">
                <a:solidFill>
                  <a:srgbClr val="3C640C"/>
                </a:solidFill>
              </a:rPr>
              <a:t>Sign Language Interpreters</a:t>
            </a:r>
          </a:p>
          <a:p>
            <a:pPr eaLnBrk="0" fontAlgn="base" hangingPunct="0">
              <a:spcBef>
                <a:spcPct val="0"/>
              </a:spcBef>
              <a:spcAft>
                <a:spcPct val="0"/>
              </a:spcAft>
            </a:pPr>
            <a:r>
              <a:rPr lang="en-US" altLang="en-US" sz="2400">
                <a:solidFill>
                  <a:srgbClr val="3C640C"/>
                </a:solidFill>
              </a:rPr>
              <a:t>Notetakers</a:t>
            </a:r>
          </a:p>
          <a:p>
            <a:pPr eaLnBrk="0" fontAlgn="base" hangingPunct="0">
              <a:spcBef>
                <a:spcPct val="0"/>
              </a:spcBef>
              <a:spcAft>
                <a:spcPct val="0"/>
              </a:spcAft>
            </a:pPr>
            <a:r>
              <a:rPr lang="en-US" altLang="en-US" sz="2400">
                <a:solidFill>
                  <a:srgbClr val="3C640C"/>
                </a:solidFill>
              </a:rPr>
              <a:t>Assistive Technology</a:t>
            </a:r>
          </a:p>
          <a:p>
            <a:pPr lvl="1" eaLnBrk="0" fontAlgn="base" hangingPunct="0">
              <a:spcBef>
                <a:spcPct val="0"/>
              </a:spcBef>
              <a:spcAft>
                <a:spcPct val="0"/>
              </a:spcAft>
            </a:pPr>
            <a:r>
              <a:rPr lang="en-US" altLang="en-US" sz="2400">
                <a:solidFill>
                  <a:srgbClr val="3C640C"/>
                </a:solidFill>
              </a:rPr>
              <a:t>Adaptive Equipment</a:t>
            </a:r>
          </a:p>
          <a:p>
            <a:pPr lvl="1" eaLnBrk="0" fontAlgn="base" hangingPunct="0">
              <a:spcBef>
                <a:spcPct val="0"/>
              </a:spcBef>
              <a:spcAft>
                <a:spcPct val="0"/>
              </a:spcAft>
            </a:pPr>
            <a:r>
              <a:rPr lang="en-US" altLang="en-US" sz="2400">
                <a:solidFill>
                  <a:srgbClr val="3C640C"/>
                </a:solidFill>
              </a:rPr>
              <a:t>Kurzweil</a:t>
            </a:r>
          </a:p>
          <a:p>
            <a:pPr lvl="1" eaLnBrk="0" fontAlgn="base" hangingPunct="0">
              <a:spcBef>
                <a:spcPct val="0"/>
              </a:spcBef>
              <a:spcAft>
                <a:spcPct val="0"/>
              </a:spcAft>
            </a:pPr>
            <a:r>
              <a:rPr lang="en-US" altLang="en-US" sz="2400">
                <a:solidFill>
                  <a:srgbClr val="3C640C"/>
                </a:solidFill>
              </a:rPr>
              <a:t>JAWS</a:t>
            </a:r>
          </a:p>
          <a:p>
            <a:pPr lvl="1" eaLnBrk="0" fontAlgn="base" hangingPunct="0">
              <a:spcBef>
                <a:spcPct val="0"/>
              </a:spcBef>
              <a:spcAft>
                <a:spcPct val="0"/>
              </a:spcAft>
            </a:pPr>
            <a:r>
              <a:rPr lang="en-US" altLang="en-US" sz="2400">
                <a:solidFill>
                  <a:srgbClr val="3C640C"/>
                </a:solidFill>
              </a:rPr>
              <a:t>Word Prediction Software</a:t>
            </a:r>
          </a:p>
          <a:p>
            <a:pPr lvl="1" eaLnBrk="0" fontAlgn="base" hangingPunct="0">
              <a:spcBef>
                <a:spcPct val="0"/>
              </a:spcBef>
              <a:spcAft>
                <a:spcPct val="0"/>
              </a:spcAft>
            </a:pPr>
            <a:r>
              <a:rPr lang="en-US" altLang="en-US" sz="2400">
                <a:solidFill>
                  <a:srgbClr val="3C640C"/>
                </a:solidFill>
              </a:rPr>
              <a:t>Ubi-Duo</a:t>
            </a:r>
          </a:p>
          <a:p>
            <a:pPr lvl="1" eaLnBrk="0" fontAlgn="base" hangingPunct="0">
              <a:spcBef>
                <a:spcPct val="0"/>
              </a:spcBef>
              <a:spcAft>
                <a:spcPct val="0"/>
              </a:spcAft>
            </a:pPr>
            <a:r>
              <a:rPr lang="en-US" altLang="en-US" sz="2400">
                <a:solidFill>
                  <a:srgbClr val="3C640C"/>
                </a:solidFill>
              </a:rPr>
              <a:t>Recorders</a:t>
            </a:r>
          </a:p>
          <a:p>
            <a:pPr eaLnBrk="0" fontAlgn="base" hangingPunct="0">
              <a:spcBef>
                <a:spcPct val="0"/>
              </a:spcBef>
              <a:spcAft>
                <a:spcPct val="0"/>
              </a:spcAft>
            </a:pPr>
            <a:r>
              <a:rPr lang="en-US" altLang="en-US" sz="2400">
                <a:solidFill>
                  <a:srgbClr val="3C640C"/>
                </a:solidFill>
              </a:rPr>
              <a:t>LD Assessment</a:t>
            </a:r>
          </a:p>
          <a:p>
            <a:pPr eaLnBrk="0" fontAlgn="base" hangingPunct="0">
              <a:spcBef>
                <a:spcPct val="0"/>
              </a:spcBef>
              <a:spcAft>
                <a:spcPct val="0"/>
              </a:spcAft>
            </a:pPr>
            <a:r>
              <a:rPr lang="en-US" altLang="en-US" sz="2400">
                <a:solidFill>
                  <a:srgbClr val="3C640C"/>
                </a:solidFill>
              </a:rPr>
              <a:t>Testing Accommodations</a:t>
            </a:r>
          </a:p>
          <a:p>
            <a:pPr eaLnBrk="0" fontAlgn="base" hangingPunct="0">
              <a:spcBef>
                <a:spcPct val="0"/>
              </a:spcBef>
              <a:spcAft>
                <a:spcPct val="0"/>
              </a:spcAft>
            </a:pPr>
            <a:r>
              <a:rPr lang="en-US" altLang="en-US" sz="2400">
                <a:solidFill>
                  <a:srgbClr val="3C640C"/>
                </a:solidFill>
              </a:rPr>
              <a:t>Materials in Alternate Format</a:t>
            </a:r>
          </a:p>
        </p:txBody>
      </p:sp>
    </p:spTree>
    <p:extLst>
      <p:ext uri="{BB962C8B-B14F-4D97-AF65-F5344CB8AC3E}">
        <p14:creationId xmlns:p14="http://schemas.microsoft.com/office/powerpoint/2010/main" val="274081689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4038600" y="152401"/>
            <a:ext cx="6477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b="1">
                <a:solidFill>
                  <a:srgbClr val="3C640C"/>
                </a:solidFill>
              </a:rPr>
              <a:t>High School/Learning Center</a:t>
            </a:r>
          </a:p>
          <a:p>
            <a:pPr lvl="2" eaLnBrk="0" fontAlgn="base" hangingPunct="0">
              <a:spcBef>
                <a:spcPct val="0"/>
              </a:spcBef>
              <a:spcAft>
                <a:spcPct val="0"/>
              </a:spcAft>
            </a:pPr>
            <a:r>
              <a:rPr lang="en-US" altLang="en-US" sz="2000">
                <a:solidFill>
                  <a:srgbClr val="3C640C"/>
                </a:solidFill>
              </a:rPr>
              <a:t>HS Diploma (self-paced lab)</a:t>
            </a:r>
          </a:p>
          <a:p>
            <a:pPr lvl="2" eaLnBrk="0" fontAlgn="base" hangingPunct="0">
              <a:spcBef>
                <a:spcPct val="0"/>
              </a:spcBef>
              <a:spcAft>
                <a:spcPct val="0"/>
              </a:spcAft>
            </a:pPr>
            <a:r>
              <a:rPr lang="en-US" altLang="en-US" sz="2000">
                <a:solidFill>
                  <a:srgbClr val="3C640C"/>
                </a:solidFill>
              </a:rPr>
              <a:t>GED Preparation</a:t>
            </a:r>
          </a:p>
          <a:p>
            <a:pPr lvl="2" eaLnBrk="0" fontAlgn="base" hangingPunct="0">
              <a:spcBef>
                <a:spcPct val="0"/>
              </a:spcBef>
              <a:spcAft>
                <a:spcPct val="0"/>
              </a:spcAft>
            </a:pPr>
            <a:r>
              <a:rPr lang="en-US" altLang="en-US" sz="2000">
                <a:solidFill>
                  <a:srgbClr val="3C640C"/>
                </a:solidFill>
              </a:rPr>
              <a:t>Basic Skills Enhancement</a:t>
            </a:r>
          </a:p>
          <a:p>
            <a:pPr lvl="2" eaLnBrk="0" fontAlgn="base" hangingPunct="0">
              <a:spcBef>
                <a:spcPct val="0"/>
              </a:spcBef>
              <a:spcAft>
                <a:spcPct val="0"/>
              </a:spcAft>
            </a:pPr>
            <a:endParaRPr lang="en-US" altLang="en-US" sz="2000">
              <a:solidFill>
                <a:srgbClr val="3C640C"/>
              </a:solidFill>
            </a:endParaRPr>
          </a:p>
          <a:p>
            <a:pPr algn="ctr" eaLnBrk="0" fontAlgn="base" hangingPunct="0">
              <a:spcBef>
                <a:spcPct val="0"/>
              </a:spcBef>
              <a:spcAft>
                <a:spcPct val="0"/>
              </a:spcAft>
            </a:pPr>
            <a:r>
              <a:rPr lang="en-US" altLang="en-US" sz="2000" b="1">
                <a:solidFill>
                  <a:srgbClr val="3C640C"/>
                </a:solidFill>
              </a:rPr>
              <a:t>English as a Second Language</a:t>
            </a:r>
          </a:p>
          <a:p>
            <a:pPr lvl="2" eaLnBrk="0" fontAlgn="base" hangingPunct="0">
              <a:spcBef>
                <a:spcPct val="0"/>
              </a:spcBef>
              <a:spcAft>
                <a:spcPct val="0"/>
              </a:spcAft>
            </a:pPr>
            <a:r>
              <a:rPr lang="en-US" altLang="en-US" sz="2000">
                <a:solidFill>
                  <a:srgbClr val="3C640C"/>
                </a:solidFill>
              </a:rPr>
              <a:t>Language Acquisition</a:t>
            </a:r>
          </a:p>
          <a:p>
            <a:pPr lvl="2" eaLnBrk="0" fontAlgn="base" hangingPunct="0">
              <a:spcBef>
                <a:spcPct val="0"/>
              </a:spcBef>
              <a:spcAft>
                <a:spcPct val="0"/>
              </a:spcAft>
            </a:pPr>
            <a:r>
              <a:rPr lang="en-US" altLang="en-US" sz="2000">
                <a:solidFill>
                  <a:srgbClr val="3C640C"/>
                </a:solidFill>
              </a:rPr>
              <a:t>Citizenship</a:t>
            </a:r>
          </a:p>
          <a:p>
            <a:pPr eaLnBrk="0" fontAlgn="base" hangingPunct="0">
              <a:spcBef>
                <a:spcPct val="0"/>
              </a:spcBef>
              <a:spcAft>
                <a:spcPct val="0"/>
              </a:spcAft>
            </a:pPr>
            <a:endParaRPr lang="en-US" altLang="en-US" sz="2000">
              <a:solidFill>
                <a:srgbClr val="3C640C"/>
              </a:solidFill>
            </a:endParaRPr>
          </a:p>
          <a:p>
            <a:pPr algn="ctr" eaLnBrk="0" fontAlgn="base" hangingPunct="0">
              <a:spcBef>
                <a:spcPct val="0"/>
              </a:spcBef>
              <a:spcAft>
                <a:spcPct val="0"/>
              </a:spcAft>
            </a:pPr>
            <a:r>
              <a:rPr lang="en-US" altLang="en-US" sz="2000" b="1">
                <a:solidFill>
                  <a:srgbClr val="3C640C"/>
                </a:solidFill>
              </a:rPr>
              <a:t>Career Technical Education</a:t>
            </a:r>
          </a:p>
          <a:p>
            <a:pPr lvl="2" eaLnBrk="0" fontAlgn="base" hangingPunct="0">
              <a:spcBef>
                <a:spcPct val="0"/>
              </a:spcBef>
              <a:spcAft>
                <a:spcPct val="0"/>
              </a:spcAft>
            </a:pPr>
            <a:r>
              <a:rPr lang="en-US" altLang="en-US" sz="2000">
                <a:solidFill>
                  <a:srgbClr val="3C640C"/>
                </a:solidFill>
              </a:rPr>
              <a:t>Administrative Assistant</a:t>
            </a:r>
          </a:p>
          <a:p>
            <a:pPr lvl="2" eaLnBrk="0" fontAlgn="base" hangingPunct="0">
              <a:spcBef>
                <a:spcPct val="0"/>
              </a:spcBef>
              <a:spcAft>
                <a:spcPct val="0"/>
              </a:spcAft>
            </a:pPr>
            <a:r>
              <a:rPr lang="en-US" altLang="en-US" sz="2000">
                <a:solidFill>
                  <a:srgbClr val="3C640C"/>
                </a:solidFill>
              </a:rPr>
              <a:t>Bartending</a:t>
            </a:r>
          </a:p>
          <a:p>
            <a:pPr lvl="2" eaLnBrk="0" fontAlgn="base" hangingPunct="0">
              <a:spcBef>
                <a:spcPct val="0"/>
              </a:spcBef>
              <a:spcAft>
                <a:spcPct val="0"/>
              </a:spcAft>
            </a:pPr>
            <a:r>
              <a:rPr lang="en-US" altLang="en-US" sz="2000">
                <a:solidFill>
                  <a:srgbClr val="3C640C"/>
                </a:solidFill>
              </a:rPr>
              <a:t>Early Childhood Education</a:t>
            </a:r>
          </a:p>
          <a:p>
            <a:pPr lvl="2" eaLnBrk="0" fontAlgn="base" hangingPunct="0">
              <a:spcBef>
                <a:spcPct val="0"/>
              </a:spcBef>
              <a:spcAft>
                <a:spcPct val="0"/>
              </a:spcAft>
            </a:pPr>
            <a:r>
              <a:rPr lang="en-US" altLang="en-US" sz="2000">
                <a:solidFill>
                  <a:srgbClr val="3C640C"/>
                </a:solidFill>
              </a:rPr>
              <a:t>Pharmacy Technician</a:t>
            </a:r>
          </a:p>
          <a:p>
            <a:pPr lvl="2" eaLnBrk="0" fontAlgn="base" hangingPunct="0">
              <a:spcBef>
                <a:spcPct val="0"/>
              </a:spcBef>
              <a:spcAft>
                <a:spcPct val="0"/>
              </a:spcAft>
            </a:pPr>
            <a:r>
              <a:rPr lang="en-US" altLang="en-US" sz="2000">
                <a:solidFill>
                  <a:srgbClr val="3C640C"/>
                </a:solidFill>
              </a:rPr>
              <a:t>Medical Assisting: Front and Back Office</a:t>
            </a:r>
          </a:p>
          <a:p>
            <a:pPr lvl="2" eaLnBrk="0" fontAlgn="base" hangingPunct="0">
              <a:spcBef>
                <a:spcPct val="0"/>
              </a:spcBef>
              <a:spcAft>
                <a:spcPct val="0"/>
              </a:spcAft>
            </a:pPr>
            <a:r>
              <a:rPr lang="en-US" altLang="en-US" sz="2000">
                <a:solidFill>
                  <a:srgbClr val="3C640C"/>
                </a:solidFill>
              </a:rPr>
              <a:t>Medical Insurance Billing</a:t>
            </a:r>
          </a:p>
          <a:p>
            <a:pPr lvl="2" eaLnBrk="0" fontAlgn="base" hangingPunct="0">
              <a:spcBef>
                <a:spcPct val="0"/>
              </a:spcBef>
              <a:spcAft>
                <a:spcPct val="0"/>
              </a:spcAft>
            </a:pPr>
            <a:r>
              <a:rPr lang="en-US" altLang="en-US" sz="2000">
                <a:solidFill>
                  <a:srgbClr val="3C640C"/>
                </a:solidFill>
              </a:rPr>
              <a:t>Medical Device Quality Assurance</a:t>
            </a:r>
          </a:p>
          <a:p>
            <a:pPr lvl="2" eaLnBrk="0" fontAlgn="base" hangingPunct="0">
              <a:spcBef>
                <a:spcPct val="0"/>
              </a:spcBef>
              <a:spcAft>
                <a:spcPct val="0"/>
              </a:spcAft>
            </a:pPr>
            <a:r>
              <a:rPr lang="en-US" altLang="en-US" sz="2000">
                <a:solidFill>
                  <a:srgbClr val="3C640C"/>
                </a:solidFill>
              </a:rPr>
              <a:t>Funeral Service Assistant</a:t>
            </a:r>
          </a:p>
          <a:p>
            <a:pPr lvl="2" eaLnBrk="0" fontAlgn="base" hangingPunct="0">
              <a:spcBef>
                <a:spcPct val="0"/>
              </a:spcBef>
              <a:spcAft>
                <a:spcPct val="0"/>
              </a:spcAft>
            </a:pPr>
            <a:r>
              <a:rPr lang="en-US" altLang="en-US" sz="2000">
                <a:solidFill>
                  <a:srgbClr val="3C640C"/>
                </a:solidFill>
              </a:rPr>
              <a:t>Sewing: Fashion, Fitting, Alterations</a:t>
            </a:r>
          </a:p>
          <a:p>
            <a:pPr lvl="2" eaLnBrk="0" fontAlgn="base" hangingPunct="0">
              <a:spcBef>
                <a:spcPct val="0"/>
              </a:spcBef>
              <a:spcAft>
                <a:spcPct val="0"/>
              </a:spcAft>
            </a:pPr>
            <a:r>
              <a:rPr lang="en-US" altLang="en-US" sz="2000">
                <a:solidFill>
                  <a:srgbClr val="3C640C"/>
                </a:solidFill>
              </a:rPr>
              <a:t>Computers for Healthcare Workers</a:t>
            </a:r>
          </a:p>
          <a:p>
            <a:pPr lvl="2" eaLnBrk="0" fontAlgn="base" hangingPunct="0">
              <a:spcBef>
                <a:spcPct val="0"/>
              </a:spcBef>
              <a:spcAft>
                <a:spcPct val="0"/>
              </a:spcAft>
            </a:pPr>
            <a:r>
              <a:rPr lang="en-US" altLang="en-US" sz="2000">
                <a:solidFill>
                  <a:srgbClr val="3C640C"/>
                </a:solidFill>
              </a:rPr>
              <a:t>Electrical Trainee Certificate Program</a:t>
            </a:r>
          </a:p>
        </p:txBody>
      </p:sp>
      <p:sp>
        <p:nvSpPr>
          <p:cNvPr id="35843" name="TextBox 3"/>
          <p:cNvSpPr txBox="1">
            <a:spLocks noChangeArrowheads="1"/>
          </p:cNvSpPr>
          <p:nvPr/>
        </p:nvSpPr>
        <p:spPr bwMode="auto">
          <a:xfrm>
            <a:off x="1828800" y="1600201"/>
            <a:ext cx="24384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i="1">
                <a:solidFill>
                  <a:srgbClr val="3C640C"/>
                </a:solidFill>
              </a:rPr>
              <a:t>The School of Continuing Education offers an array of noncredit courses. Students may earn a certificate or diploma by successfully completing required courses. Students must complete all requirements without modifications to the curriculum.</a:t>
            </a:r>
          </a:p>
        </p:txBody>
      </p:sp>
    </p:spTree>
    <p:extLst>
      <p:ext uri="{BB962C8B-B14F-4D97-AF65-F5344CB8AC3E}">
        <p14:creationId xmlns:p14="http://schemas.microsoft.com/office/powerpoint/2010/main" val="329617150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2209800" y="2209800"/>
            <a:ext cx="7772400" cy="4572000"/>
          </a:xfrm>
        </p:spPr>
        <p:txBody>
          <a:bodyPr/>
          <a:lstStyle/>
          <a:p>
            <a:pPr marL="0" indent="0" eaLnBrk="1" hangingPunct="1">
              <a:buNone/>
            </a:pPr>
            <a:r>
              <a:rPr lang="en-US" altLang="en-US" sz="2400">
                <a:solidFill>
                  <a:srgbClr val="3C6432"/>
                </a:solidFill>
                <a:latin typeface="Arial" panose="020B0604020202020204" pitchFamily="34" charset="0"/>
                <a:cs typeface="Arial" panose="020B0604020202020204" pitchFamily="34" charset="0"/>
              </a:rPr>
              <a:t>Regional Center consumer</a:t>
            </a:r>
          </a:p>
          <a:p>
            <a:pPr marL="0" indent="0" eaLnBrk="1" hangingPunct="1">
              <a:buNone/>
            </a:pPr>
            <a:r>
              <a:rPr lang="en-US" altLang="en-US" sz="2400">
                <a:solidFill>
                  <a:srgbClr val="3C6432"/>
                </a:solidFill>
                <a:latin typeface="Arial" panose="020B0604020202020204" pitchFamily="34" charset="0"/>
                <a:cs typeface="Arial" panose="020B0604020202020204" pitchFamily="34" charset="0"/>
              </a:rPr>
              <a:t>At least 18 years of age</a:t>
            </a:r>
          </a:p>
          <a:p>
            <a:pPr marL="0" indent="0" eaLnBrk="1" hangingPunct="1">
              <a:buNone/>
            </a:pPr>
            <a:r>
              <a:rPr lang="en-US" altLang="en-US" sz="2400">
                <a:solidFill>
                  <a:srgbClr val="3C6432"/>
                </a:solidFill>
                <a:latin typeface="Arial" panose="020B0604020202020204" pitchFamily="34" charset="0"/>
                <a:cs typeface="Arial" panose="020B0604020202020204" pitchFamily="34" charset="0"/>
              </a:rPr>
              <a:t>Have transportation to/from campus or worksite</a:t>
            </a:r>
          </a:p>
          <a:p>
            <a:pPr marL="0" indent="0" eaLnBrk="1" hangingPunct="1">
              <a:buNone/>
            </a:pPr>
            <a:r>
              <a:rPr lang="en-US" altLang="en-US" sz="2400">
                <a:solidFill>
                  <a:srgbClr val="3C6432"/>
                </a:solidFill>
                <a:latin typeface="Arial" panose="020B0604020202020204" pitchFamily="34" charset="0"/>
                <a:cs typeface="Arial" panose="020B0604020202020204" pitchFamily="34" charset="0"/>
              </a:rPr>
              <a:t>Able to be unsupervised </a:t>
            </a:r>
          </a:p>
          <a:p>
            <a:pPr marL="0" indent="0" eaLnBrk="1" hangingPunct="1">
              <a:buNone/>
            </a:pPr>
            <a:r>
              <a:rPr lang="en-US" altLang="en-US" sz="2400">
                <a:solidFill>
                  <a:srgbClr val="3C6432"/>
                </a:solidFill>
                <a:latin typeface="Arial" panose="020B0604020202020204" pitchFamily="34" charset="0"/>
                <a:cs typeface="Arial" panose="020B0604020202020204" pitchFamily="34" charset="0"/>
              </a:rPr>
              <a:t>Adhere to a mutually agreed upon schedule with Educational/Job Coach</a:t>
            </a:r>
          </a:p>
          <a:p>
            <a:pPr marL="0" indent="0" eaLnBrk="1" hangingPunct="1">
              <a:buNone/>
            </a:pPr>
            <a:r>
              <a:rPr lang="en-US" altLang="en-US" sz="2400">
                <a:solidFill>
                  <a:srgbClr val="3C6432"/>
                </a:solidFill>
                <a:latin typeface="Arial" panose="020B0604020202020204" pitchFamily="34" charset="0"/>
                <a:cs typeface="Arial" panose="020B0604020202020204" pitchFamily="34" charset="0"/>
              </a:rPr>
              <a:t>Demonstrate measured progress toward an educational/vocational goal</a:t>
            </a:r>
          </a:p>
          <a:p>
            <a:pPr marL="0" indent="0" eaLnBrk="1" hangingPunct="1">
              <a:buNone/>
            </a:pPr>
            <a:r>
              <a:rPr lang="en-US" altLang="en-US" sz="2400">
                <a:solidFill>
                  <a:srgbClr val="3C6432"/>
                </a:solidFill>
                <a:latin typeface="Arial" panose="020B0604020202020204" pitchFamily="34" charset="0"/>
                <a:cs typeface="Arial" panose="020B0604020202020204" pitchFamily="34" charset="0"/>
              </a:rPr>
              <a:t>Maximum 7 hours per week</a:t>
            </a:r>
          </a:p>
          <a:p>
            <a:pPr marL="0" indent="0" eaLnBrk="1" hangingPunct="1">
              <a:buNone/>
            </a:pPr>
            <a:r>
              <a:rPr lang="en-US" altLang="en-US" sz="2400">
                <a:solidFill>
                  <a:srgbClr val="3C6432"/>
                </a:solidFill>
                <a:latin typeface="Arial" panose="020B0604020202020204" pitchFamily="34" charset="0"/>
                <a:cs typeface="Arial" panose="020B0604020202020204" pitchFamily="34" charset="0"/>
              </a:rPr>
              <a:t>One to one support</a:t>
            </a:r>
          </a:p>
          <a:p>
            <a:pPr marL="0" indent="0" eaLnBrk="1" hangingPunct="1">
              <a:buNone/>
            </a:pPr>
            <a:endParaRPr lang="en-US" altLang="en-US" sz="2800">
              <a:solidFill>
                <a:srgbClr val="3C6432"/>
              </a:solidFill>
              <a:latin typeface="Arial" panose="020B0604020202020204" pitchFamily="34" charset="0"/>
              <a:cs typeface="Arial" panose="020B0604020202020204" pitchFamily="34" charset="0"/>
            </a:endParaRPr>
          </a:p>
        </p:txBody>
      </p:sp>
      <p:pic>
        <p:nvPicPr>
          <p:cNvPr id="36867" name="Picture 2" descr="Iv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152401"/>
            <a:ext cx="500221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44718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a:xfrm>
            <a:off x="2033588" y="1295400"/>
            <a:ext cx="7796212" cy="5181600"/>
          </a:xfrm>
        </p:spPr>
        <p:txBody>
          <a:bodyPr/>
          <a:lstStyle/>
          <a:p>
            <a:pPr marL="44450" indent="0" eaLnBrk="1" hangingPunct="1">
              <a:buNone/>
              <a:defRPr/>
            </a:pPr>
            <a:r>
              <a:rPr lang="en-US" altLang="en-US" sz="2800" dirty="0">
                <a:solidFill>
                  <a:srgbClr val="3C6432"/>
                </a:solidFill>
                <a:latin typeface="Arial" panose="020B0604020202020204" pitchFamily="34" charset="0"/>
                <a:cs typeface="Arial" panose="020B0604020202020204" pitchFamily="34" charset="0"/>
              </a:rPr>
              <a:t>All NOCCCD students are required to follow the Standards of Student Conduct BP 5500 </a:t>
            </a:r>
            <a:r>
              <a:rPr lang="en-US" altLang="en-US" sz="2800" dirty="0">
                <a:solidFill>
                  <a:srgbClr val="00B0F0"/>
                </a:solidFill>
                <a:latin typeface="Arial" panose="020B0604020202020204" pitchFamily="34" charset="0"/>
                <a:cs typeface="Arial" panose="020B0604020202020204" pitchFamily="34" charset="0"/>
              </a:rPr>
              <a:t>https://www.nocccd.edu/files/5500bpfinalrevisedbot-2016-10-25_98983.pdf</a:t>
            </a:r>
          </a:p>
          <a:p>
            <a:pPr marL="501650" indent="-457200" eaLnBrk="1" hangingPunct="1">
              <a:defRPr/>
            </a:pPr>
            <a:r>
              <a:rPr lang="en-US" altLang="en-US" sz="2800" dirty="0">
                <a:solidFill>
                  <a:srgbClr val="3C6432"/>
                </a:solidFill>
                <a:latin typeface="Arial" panose="020B0604020202020204" pitchFamily="34" charset="0"/>
                <a:cs typeface="Arial" panose="020B0604020202020204" pitchFamily="34" charset="0"/>
              </a:rPr>
              <a:t>Includes ALL students, even those with disabilities</a:t>
            </a:r>
          </a:p>
          <a:p>
            <a:pPr marL="501650" indent="-457200" eaLnBrk="1" hangingPunct="1">
              <a:defRPr/>
            </a:pPr>
            <a:r>
              <a:rPr lang="en-US" altLang="en-US" sz="2800" dirty="0">
                <a:solidFill>
                  <a:srgbClr val="3C6432"/>
                </a:solidFill>
                <a:latin typeface="Arial" panose="020B0604020202020204" pitchFamily="34" charset="0"/>
                <a:cs typeface="Arial" panose="020B0604020202020204" pitchFamily="34" charset="0"/>
              </a:rPr>
              <a:t>Includes students who disrupt the learning environment intentionally or unintentionally</a:t>
            </a:r>
          </a:p>
          <a:p>
            <a:pPr marL="501650" indent="-457200" eaLnBrk="1" hangingPunct="1">
              <a:defRPr/>
            </a:pPr>
            <a:r>
              <a:rPr lang="en-US" altLang="en-US" sz="2800" dirty="0">
                <a:solidFill>
                  <a:srgbClr val="3C6432"/>
                </a:solidFill>
                <a:latin typeface="Arial" panose="020B0604020202020204" pitchFamily="34" charset="0"/>
                <a:cs typeface="Arial" panose="020B0604020202020204" pitchFamily="34" charset="0"/>
              </a:rPr>
              <a:t>Ensures a safe and comfortable environment for all students to learn and be successful</a:t>
            </a:r>
          </a:p>
          <a:p>
            <a:pPr marL="44450" indent="0" algn="ctr" eaLnBrk="1" hangingPunct="1">
              <a:buNone/>
              <a:defRPr/>
            </a:pPr>
            <a:endParaRPr lang="en-US" altLang="en-US" sz="2800" dirty="0">
              <a:solidFill>
                <a:srgbClr val="3C6432"/>
              </a:solidFill>
              <a:latin typeface="Arial" panose="020B0604020202020204" pitchFamily="34" charset="0"/>
              <a:cs typeface="Arial" panose="020B0604020202020204" pitchFamily="34" charset="0"/>
            </a:endParaRPr>
          </a:p>
        </p:txBody>
      </p:sp>
      <p:sp>
        <p:nvSpPr>
          <p:cNvPr id="38915" name="Text Box 4"/>
          <p:cNvSpPr txBox="1">
            <a:spLocks noChangeArrowheads="1"/>
          </p:cNvSpPr>
          <p:nvPr/>
        </p:nvSpPr>
        <p:spPr bwMode="auto">
          <a:xfrm>
            <a:off x="2133600" y="59436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50000"/>
              </a:spcBef>
              <a:spcAft>
                <a:spcPct val="0"/>
              </a:spcAft>
              <a:buClrTx/>
              <a:buSzTx/>
              <a:buNone/>
            </a:pPr>
            <a:endParaRPr lang="en-US" altLang="en-US" sz="1800">
              <a:solidFill>
                <a:srgbClr val="212745"/>
              </a:solidFill>
              <a:latin typeface="Arial" panose="020B0604020202020204" pitchFamily="34" charset="0"/>
            </a:endParaRPr>
          </a:p>
        </p:txBody>
      </p:sp>
      <p:sp>
        <p:nvSpPr>
          <p:cNvPr id="38916" name="TextBox 2"/>
          <p:cNvSpPr txBox="1">
            <a:spLocks noChangeArrowheads="1"/>
          </p:cNvSpPr>
          <p:nvPr/>
        </p:nvSpPr>
        <p:spPr bwMode="auto">
          <a:xfrm>
            <a:off x="2427288" y="381001"/>
            <a:ext cx="701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800" b="1">
                <a:solidFill>
                  <a:srgbClr val="3C6432"/>
                </a:solidFill>
                <a:cs typeface="Arial" panose="020B0604020202020204" pitchFamily="34" charset="0"/>
              </a:rPr>
              <a:t>Student</a:t>
            </a:r>
            <a:r>
              <a:rPr lang="en-US" altLang="en-US" b="1">
                <a:solidFill>
                  <a:prstClr val="black"/>
                </a:solidFill>
              </a:rPr>
              <a:t> </a:t>
            </a:r>
            <a:r>
              <a:rPr lang="en-US" altLang="en-US" sz="2800" b="1">
                <a:solidFill>
                  <a:srgbClr val="3C6432"/>
                </a:solidFill>
                <a:cs typeface="Arial" panose="020B0604020202020204" pitchFamily="34" charset="0"/>
              </a:rPr>
              <a:t>Conduct</a:t>
            </a:r>
          </a:p>
        </p:txBody>
      </p:sp>
    </p:spTree>
    <p:extLst>
      <p:ext uri="{BB962C8B-B14F-4D97-AF65-F5344CB8AC3E}">
        <p14:creationId xmlns:p14="http://schemas.microsoft.com/office/powerpoint/2010/main" val="281890930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1828800" y="1731963"/>
            <a:ext cx="83058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r>
              <a:rPr lang="en-US" altLang="en-US" sz="2800">
                <a:solidFill>
                  <a:srgbClr val="3C6432"/>
                </a:solidFill>
                <a:latin typeface="Arial" panose="020B0604020202020204" pitchFamily="34" charset="0"/>
              </a:rPr>
              <a:t>When students are able to navigate their world independently, new doors are open to them.</a:t>
            </a:r>
          </a:p>
          <a:p>
            <a:pPr fontAlgn="base">
              <a:spcBef>
                <a:spcPct val="0"/>
              </a:spcBef>
              <a:spcAft>
                <a:spcPct val="0"/>
              </a:spcAft>
              <a:buClrTx/>
              <a:buSzTx/>
              <a:buNone/>
            </a:pPr>
            <a:endParaRPr lang="en-US" altLang="en-US" sz="2800">
              <a:solidFill>
                <a:srgbClr val="3C6432"/>
              </a:solidFill>
              <a:latin typeface="Arial" panose="020B0604020202020204" pitchFamily="34" charset="0"/>
            </a:endParaRPr>
          </a:p>
          <a:p>
            <a:pPr fontAlgn="base">
              <a:spcBef>
                <a:spcPct val="0"/>
              </a:spcBef>
              <a:spcAft>
                <a:spcPct val="0"/>
              </a:spcAft>
              <a:buClrTx/>
              <a:buSzTx/>
              <a:buNone/>
            </a:pPr>
            <a:r>
              <a:rPr lang="en-US" altLang="en-US" sz="2800">
                <a:solidFill>
                  <a:srgbClr val="3C6432"/>
                </a:solidFill>
                <a:latin typeface="Arial" panose="020B0604020202020204" pitchFamily="34" charset="0"/>
              </a:rPr>
              <a:t>To learn more about our Mobility Training Program, email </a:t>
            </a:r>
            <a:r>
              <a:rPr lang="en-US" altLang="en-US" sz="2800">
                <a:solidFill>
                  <a:srgbClr val="3C6432"/>
                </a:solidFill>
                <a:latin typeface="Arial" panose="020B0604020202020204" pitchFamily="34" charset="0"/>
                <a:hlinkClick r:id="rId3"/>
              </a:rPr>
              <a:t>mobility@sce.edu</a:t>
            </a:r>
            <a:r>
              <a:rPr lang="en-US" altLang="en-US" sz="2800">
                <a:solidFill>
                  <a:srgbClr val="3C6432"/>
                </a:solidFill>
                <a:latin typeface="Arial" panose="020B0604020202020204" pitchFamily="34" charset="0"/>
              </a:rPr>
              <a:t> or call our DSS office.</a:t>
            </a:r>
          </a:p>
        </p:txBody>
      </p:sp>
      <p:sp>
        <p:nvSpPr>
          <p:cNvPr id="40963" name="TextBox 5"/>
          <p:cNvSpPr txBox="1">
            <a:spLocks noChangeArrowheads="1"/>
          </p:cNvSpPr>
          <p:nvPr/>
        </p:nvSpPr>
        <p:spPr bwMode="auto">
          <a:xfrm>
            <a:off x="2667000" y="4648201"/>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r>
              <a:rPr lang="en-US" altLang="en-US" sz="2800" i="1">
                <a:solidFill>
                  <a:srgbClr val="3C6432"/>
                </a:solidFill>
                <a:latin typeface="Arial" panose="020B0604020202020204" pitchFamily="34" charset="0"/>
              </a:rPr>
              <a:t>“Traveling the World One Bus at a Time”</a:t>
            </a:r>
          </a:p>
        </p:txBody>
      </p:sp>
      <p:pic>
        <p:nvPicPr>
          <p:cNvPr id="40964" name="Picture 2" descr="new.mobility.logo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34939"/>
            <a:ext cx="34290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oc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334000"/>
            <a:ext cx="71516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48357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2209800" y="2133601"/>
            <a:ext cx="7848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FontTx/>
              <a:buChar char="•"/>
            </a:pPr>
            <a:r>
              <a:rPr lang="en-US" altLang="en-US" sz="3200">
                <a:solidFill>
                  <a:srgbClr val="3C6432"/>
                </a:solidFill>
                <a:latin typeface="Arial" panose="020B0604020202020204" pitchFamily="34" charset="0"/>
                <a:ea typeface="ＭＳ Ｐゴシック" panose="020B0600070205080204" pitchFamily="34" charset="-128"/>
                <a:cs typeface="Arial" panose="020B0604020202020204" pitchFamily="34" charset="0"/>
              </a:rPr>
              <a:t>At least 18 years of age</a:t>
            </a:r>
          </a:p>
          <a:p>
            <a:pPr fontAlgn="base">
              <a:spcBef>
                <a:spcPct val="0"/>
              </a:spcBef>
              <a:spcAft>
                <a:spcPct val="0"/>
              </a:spcAft>
              <a:buClrTx/>
              <a:buSzTx/>
              <a:buFontTx/>
              <a:buChar char="•"/>
            </a:pPr>
            <a:r>
              <a:rPr lang="en-US" altLang="en-US" sz="3200">
                <a:solidFill>
                  <a:srgbClr val="3C6432"/>
                </a:solidFill>
                <a:latin typeface="Arial" panose="020B0604020202020204" pitchFamily="34" charset="0"/>
                <a:ea typeface="ＭＳ Ｐゴシック" panose="020B0600070205080204" pitchFamily="34" charset="-128"/>
                <a:cs typeface="Arial" panose="020B0604020202020204" pitchFamily="34" charset="0"/>
              </a:rPr>
              <a:t>Eligible for DOR</a:t>
            </a:r>
          </a:p>
          <a:p>
            <a:pPr fontAlgn="base">
              <a:spcBef>
                <a:spcPct val="0"/>
              </a:spcBef>
              <a:spcAft>
                <a:spcPct val="0"/>
              </a:spcAft>
              <a:buClrTx/>
              <a:buSzTx/>
              <a:buFontTx/>
              <a:buChar char="•"/>
            </a:pPr>
            <a:r>
              <a:rPr lang="en-US" altLang="en-US" sz="3200">
                <a:solidFill>
                  <a:srgbClr val="3C6432"/>
                </a:solidFill>
                <a:latin typeface="Arial" panose="020B0604020202020204" pitchFamily="34" charset="0"/>
                <a:ea typeface="ＭＳ Ｐゴシック" panose="020B0600070205080204" pitchFamily="34" charset="-128"/>
                <a:cs typeface="Arial" panose="020B0604020202020204" pitchFamily="34" charset="0"/>
              </a:rPr>
              <a:t>Does not need to be a consumer of Regional Center</a:t>
            </a:r>
          </a:p>
          <a:p>
            <a:pPr fontAlgn="base">
              <a:spcBef>
                <a:spcPct val="0"/>
              </a:spcBef>
              <a:spcAft>
                <a:spcPct val="0"/>
              </a:spcAft>
              <a:buClrTx/>
              <a:buSzTx/>
              <a:buFontTx/>
              <a:buChar char="•"/>
            </a:pPr>
            <a:r>
              <a:rPr lang="en-US" altLang="en-US" sz="3200">
                <a:solidFill>
                  <a:srgbClr val="3C6432"/>
                </a:solidFill>
                <a:latin typeface="Arial" panose="020B0604020202020204" pitchFamily="34" charset="0"/>
                <a:ea typeface="ＭＳ Ｐゴシック" panose="020B0600070205080204" pitchFamily="34" charset="-128"/>
                <a:cs typeface="Arial" panose="020B0604020202020204" pitchFamily="34" charset="0"/>
              </a:rPr>
              <a:t>Travel independently Willing to start right away</a:t>
            </a:r>
          </a:p>
          <a:p>
            <a:pPr fontAlgn="base">
              <a:spcBef>
                <a:spcPct val="0"/>
              </a:spcBef>
              <a:spcAft>
                <a:spcPct val="0"/>
              </a:spcAft>
              <a:buClrTx/>
              <a:buSzTx/>
              <a:buFontTx/>
              <a:buChar char="•"/>
            </a:pPr>
            <a:r>
              <a:rPr lang="en-US" altLang="en-US" sz="3200">
                <a:solidFill>
                  <a:srgbClr val="3C6432"/>
                </a:solidFill>
                <a:latin typeface="Arial" panose="020B0604020202020204" pitchFamily="34" charset="0"/>
                <a:ea typeface="ＭＳ Ｐゴシック" panose="020B0600070205080204" pitchFamily="34" charset="-128"/>
                <a:cs typeface="Arial" panose="020B0604020202020204" pitchFamily="34" charset="0"/>
              </a:rPr>
              <a:t>Work independently after services fade</a:t>
            </a:r>
          </a:p>
        </p:txBody>
      </p:sp>
      <p:pic>
        <p:nvPicPr>
          <p:cNvPr id="43011" name="Picture 2" descr="WA.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2639" y="457200"/>
            <a:ext cx="562292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55923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8256588" y="2989263"/>
            <a:ext cx="2209800" cy="58420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sz="1600" dirty="0">
                <a:solidFill>
                  <a:srgbClr val="006600"/>
                </a:solidFill>
                <a:latin typeface="Trebuchet MS"/>
              </a:rPr>
              <a:t>Physical Therapy Assistant Certificate</a:t>
            </a:r>
          </a:p>
        </p:txBody>
      </p:sp>
      <p:pic>
        <p:nvPicPr>
          <p:cNvPr id="13317" name="Picture 5" descr="C:\Users\My Computer\Pictures\C2C\IMG_28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41" y="96042"/>
            <a:ext cx="2341962" cy="1561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19" name="Picture 7" descr="C:\Users\My Computer\Pictures\C2C\IMG_27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1" y="115094"/>
            <a:ext cx="1808163" cy="2712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20" name="Picture 8" descr="C:\Users\My Computer\Pictures\2013_01_07\IMG_32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3300" y="176609"/>
            <a:ext cx="2909888" cy="193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21" name="Picture 9" descr="C:\Users\My Computer\Pictures\2013_01_07\IMG_32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1785" y="3167745"/>
            <a:ext cx="2662536" cy="1775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22" name="Picture 10" descr="C:\Users\My Computer\Pictures\C2C\IMG_28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9949" y="1676002"/>
            <a:ext cx="14224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23" name="Picture 11" descr="C:\Users\My Computer\Pictures\C2C\IMG_283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4308" y="5083021"/>
            <a:ext cx="2297493" cy="1531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25" name="Picture 13" descr="C:\Users\My Computer\Pictures\C2C\IMG_275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1576" y="3728329"/>
            <a:ext cx="2522807" cy="1681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26" name="Picture 14" descr="C:\Users\My Computer\Pictures\C2C\IMG_280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98333" y="4891089"/>
            <a:ext cx="1234016" cy="1851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32" name="Picture 20" descr="C:\Users\My Computer\Pictures\C2C\IMG_28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14130" y="115094"/>
            <a:ext cx="1244071" cy="1866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29" name="Picture 17" descr="C:\Users\My Computer\Pictures\C2C\IMG_2747.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05201" y="2536673"/>
            <a:ext cx="1254513" cy="1881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31" name="Picture 19" descr="C:\Users\My Computer\Pictures\C2C\IMG_280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57600" y="1232794"/>
            <a:ext cx="1178318" cy="1767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33" name="Picture 21" descr="C:\Users\My Computer\Pictures\C2C\IMG_2814.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29484" y="4256384"/>
            <a:ext cx="1242316" cy="1863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1522" name="TextBox 7"/>
          <p:cNvSpPr txBox="1">
            <a:spLocks noChangeArrowheads="1"/>
          </p:cNvSpPr>
          <p:nvPr/>
        </p:nvSpPr>
        <p:spPr bwMode="auto">
          <a:xfrm>
            <a:off x="8107363" y="5594350"/>
            <a:ext cx="2159000" cy="58420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sz="1600" dirty="0">
                <a:solidFill>
                  <a:srgbClr val="006600"/>
                </a:solidFill>
                <a:latin typeface="Trebuchet MS"/>
              </a:rPr>
              <a:t>Early Childhood Education Certificate</a:t>
            </a:r>
          </a:p>
        </p:txBody>
      </p:sp>
      <p:sp>
        <p:nvSpPr>
          <p:cNvPr id="21523" name="TextBox 8"/>
          <p:cNvSpPr txBox="1">
            <a:spLocks noChangeArrowheads="1"/>
          </p:cNvSpPr>
          <p:nvPr/>
        </p:nvSpPr>
        <p:spPr bwMode="auto">
          <a:xfrm>
            <a:off x="1544638" y="6178550"/>
            <a:ext cx="1427162" cy="58420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sz="1600" dirty="0">
                <a:solidFill>
                  <a:srgbClr val="006600"/>
                </a:solidFill>
                <a:latin typeface="Trebuchet MS"/>
              </a:rPr>
              <a:t>Automotive </a:t>
            </a:r>
          </a:p>
          <a:p>
            <a:pPr algn="ctr" eaLnBrk="1" fontAlgn="base" hangingPunct="1">
              <a:spcBef>
                <a:spcPct val="0"/>
              </a:spcBef>
              <a:spcAft>
                <a:spcPct val="0"/>
              </a:spcAft>
              <a:defRPr/>
            </a:pPr>
            <a:r>
              <a:rPr lang="en-US" sz="1600" dirty="0">
                <a:solidFill>
                  <a:srgbClr val="006600"/>
                </a:solidFill>
                <a:latin typeface="Trebuchet MS"/>
              </a:rPr>
              <a:t>Technology </a:t>
            </a:r>
          </a:p>
        </p:txBody>
      </p:sp>
      <p:pic>
        <p:nvPicPr>
          <p:cNvPr id="21524" name="Picture 20" descr="F:\Pictures\My Pictures\C2C\IMG_2753.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28801" y="1369743"/>
            <a:ext cx="1359873" cy="2039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1658939" y="3516313"/>
            <a:ext cx="1697037" cy="8318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0" fontAlgn="base" hangingPunct="0">
              <a:spcBef>
                <a:spcPct val="0"/>
              </a:spcBef>
              <a:spcAft>
                <a:spcPct val="0"/>
              </a:spcAft>
              <a:defRPr/>
            </a:pPr>
            <a:r>
              <a:rPr lang="en-US" sz="1600" dirty="0">
                <a:solidFill>
                  <a:srgbClr val="006600"/>
                </a:solidFill>
                <a:latin typeface="Trebuchet MS"/>
              </a:rPr>
              <a:t>Administrative</a:t>
            </a:r>
          </a:p>
          <a:p>
            <a:pPr algn="ctr" eaLnBrk="0" fontAlgn="base" hangingPunct="0">
              <a:spcBef>
                <a:spcPct val="0"/>
              </a:spcBef>
              <a:spcAft>
                <a:spcPct val="0"/>
              </a:spcAft>
              <a:defRPr/>
            </a:pPr>
            <a:r>
              <a:rPr lang="en-US" sz="1600" dirty="0">
                <a:solidFill>
                  <a:srgbClr val="006600"/>
                </a:solidFill>
                <a:latin typeface="Trebuchet MS"/>
              </a:rPr>
              <a:t>Assistant Certificate </a:t>
            </a:r>
          </a:p>
        </p:txBody>
      </p:sp>
      <p:pic>
        <p:nvPicPr>
          <p:cNvPr id="21525" name="Picture 21" descr="C:\Users\My Computer\Pictures\C2C\IMG_2809.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86101" y="4779697"/>
            <a:ext cx="1308277" cy="1962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9172" name="Picture 6"/>
          <p:cNvPicPr>
            <a:picLocks noChangeAspect="1" noChangeArrowheads="1"/>
          </p:cNvPicPr>
          <p:nvPr/>
        </p:nvPicPr>
        <p:blipFill>
          <a:blip r:embed="rId17"/>
          <a:srcRect l="69624" t="17036" r="6345" b="30000"/>
          <a:stretch>
            <a:fillRect/>
          </a:stretch>
        </p:blipFill>
        <p:spPr bwMode="auto">
          <a:xfrm>
            <a:off x="4835525" y="1855789"/>
            <a:ext cx="1830388"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3371689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ubtitle 1"/>
          <p:cNvSpPr>
            <a:spLocks noGrp="1"/>
          </p:cNvSpPr>
          <p:nvPr>
            <p:ph type="subTitle" idx="1"/>
          </p:nvPr>
        </p:nvSpPr>
        <p:spPr>
          <a:xfrm>
            <a:off x="1676400" y="304800"/>
            <a:ext cx="8839200" cy="6324600"/>
          </a:xfrm>
        </p:spPr>
        <p:txBody>
          <a:bodyPr/>
          <a:lstStyle/>
          <a:p>
            <a:pPr algn="ctr"/>
            <a:r>
              <a:rPr lang="en-US" altLang="en-US" sz="5400" b="1">
                <a:solidFill>
                  <a:srgbClr val="3C6432"/>
                </a:solidFill>
                <a:latin typeface="Arial" panose="020B0604020202020204" pitchFamily="34" charset="0"/>
                <a:cs typeface="Arial" panose="020B0604020202020204" pitchFamily="34" charset="0"/>
              </a:rPr>
              <a:t>Annual Transition Night</a:t>
            </a:r>
          </a:p>
          <a:p>
            <a:pPr algn="ctr"/>
            <a:r>
              <a:rPr lang="en-US" altLang="en-US" sz="4400">
                <a:solidFill>
                  <a:srgbClr val="3C6432"/>
                </a:solidFill>
                <a:latin typeface="Arial" panose="020B0604020202020204" pitchFamily="34" charset="0"/>
                <a:cs typeface="Arial" panose="020B0604020202020204" pitchFamily="34" charset="0"/>
              </a:rPr>
              <a:t>March 22, 2017</a:t>
            </a:r>
          </a:p>
          <a:p>
            <a:pPr algn="ctr"/>
            <a:r>
              <a:rPr lang="en-US" altLang="en-US" sz="4400">
                <a:solidFill>
                  <a:srgbClr val="3C6432"/>
                </a:solidFill>
                <a:latin typeface="Arial" panose="020B0604020202020204" pitchFamily="34" charset="0"/>
                <a:cs typeface="Arial" panose="020B0604020202020204" pitchFamily="34" charset="0"/>
              </a:rPr>
              <a:t>6:00 – 8:00 p.m.</a:t>
            </a:r>
          </a:p>
          <a:p>
            <a:pPr algn="ctr"/>
            <a:r>
              <a:rPr lang="en-US" altLang="en-US" sz="4400">
                <a:solidFill>
                  <a:srgbClr val="3C6432"/>
                </a:solidFill>
                <a:latin typeface="Arial" panose="020B0604020202020204" pitchFamily="34" charset="0"/>
                <a:cs typeface="Arial" panose="020B0604020202020204" pitchFamily="34" charset="0"/>
              </a:rPr>
              <a:t>Cypress College Campus</a:t>
            </a:r>
          </a:p>
          <a:p>
            <a:pPr algn="ctr"/>
            <a:r>
              <a:rPr lang="en-US" altLang="en-US" sz="4400">
                <a:solidFill>
                  <a:srgbClr val="3C6432"/>
                </a:solidFill>
                <a:latin typeface="Arial" panose="020B0604020202020204" pitchFamily="34" charset="0"/>
                <a:cs typeface="Arial" panose="020B0604020202020204" pitchFamily="34" charset="0"/>
              </a:rPr>
              <a:t>9200 Valley View Street </a:t>
            </a:r>
            <a:br>
              <a:rPr lang="en-US" altLang="en-US" sz="4400">
                <a:solidFill>
                  <a:srgbClr val="3C6432"/>
                </a:solidFill>
                <a:latin typeface="Arial" panose="020B0604020202020204" pitchFamily="34" charset="0"/>
                <a:cs typeface="Arial" panose="020B0604020202020204" pitchFamily="34" charset="0"/>
              </a:rPr>
            </a:br>
            <a:r>
              <a:rPr lang="en-US" altLang="en-US" sz="4400">
                <a:solidFill>
                  <a:srgbClr val="3C6432"/>
                </a:solidFill>
                <a:latin typeface="Arial" panose="020B0604020202020204" pitchFamily="34" charset="0"/>
                <a:cs typeface="Arial" panose="020B0604020202020204" pitchFamily="34" charset="0"/>
              </a:rPr>
              <a:t>CC Complex</a:t>
            </a:r>
          </a:p>
          <a:p>
            <a:pPr algn="ctr"/>
            <a:r>
              <a:rPr lang="en-US" altLang="en-US" sz="4400">
                <a:solidFill>
                  <a:srgbClr val="3C6432"/>
                </a:solidFill>
                <a:latin typeface="Arial" panose="020B0604020202020204" pitchFamily="34" charset="0"/>
                <a:cs typeface="Arial" panose="020B0604020202020204" pitchFamily="34" charset="0"/>
              </a:rPr>
              <a:t>Cypress, CA  90630</a:t>
            </a:r>
          </a:p>
        </p:txBody>
      </p:sp>
    </p:spTree>
    <p:extLst>
      <p:ext uri="{BB962C8B-B14F-4D97-AF65-F5344CB8AC3E}">
        <p14:creationId xmlns:p14="http://schemas.microsoft.com/office/powerpoint/2010/main" val="2540607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609600"/>
            <a:ext cx="7315200" cy="5354638"/>
          </a:xfrm>
          <a:prstGeom prst="rect">
            <a:avLst/>
          </a:prstGeom>
          <a:noFill/>
        </p:spPr>
        <p:txBody>
          <a:bodyPr>
            <a:spAutoFit/>
          </a:bodyPr>
          <a:lstStyle/>
          <a:p>
            <a:pPr eaLnBrk="0" fontAlgn="base" hangingPunct="0">
              <a:spcBef>
                <a:spcPct val="0"/>
              </a:spcBef>
              <a:spcAft>
                <a:spcPct val="0"/>
              </a:spcAft>
              <a:defRPr/>
            </a:pPr>
            <a:endParaRPr lang="en-US" dirty="0">
              <a:solidFill>
                <a:prstClr val="black"/>
              </a:solidFill>
              <a:latin typeface="Arial" panose="020B0604020202020204" pitchFamily="34" charset="0"/>
            </a:endParaRPr>
          </a:p>
          <a:p>
            <a:pPr algn="ctr" eaLnBrk="0" fontAlgn="base" hangingPunct="0">
              <a:spcBef>
                <a:spcPct val="0"/>
              </a:spcBef>
              <a:spcAft>
                <a:spcPct val="0"/>
              </a:spcAft>
              <a:defRPr/>
            </a:pPr>
            <a:r>
              <a:rPr lang="en-US" sz="3600" dirty="0">
                <a:solidFill>
                  <a:srgbClr val="3C640C"/>
                </a:solidFill>
                <a:latin typeface="Arial" panose="020B0604020202020204" pitchFamily="34" charset="0"/>
              </a:rPr>
              <a:t>Getting Started</a:t>
            </a:r>
          </a:p>
          <a:p>
            <a:pPr eaLnBrk="0" fontAlgn="base" hangingPunct="0">
              <a:spcBef>
                <a:spcPct val="0"/>
              </a:spcBef>
              <a:spcAft>
                <a:spcPct val="0"/>
              </a:spcAft>
              <a:defRPr/>
            </a:pPr>
            <a:endParaRPr lang="en-US" dirty="0">
              <a:solidFill>
                <a:srgbClr val="3C640C"/>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r>
              <a:rPr lang="en-US" sz="2800" dirty="0">
                <a:solidFill>
                  <a:srgbClr val="3C640C"/>
                </a:solidFill>
                <a:latin typeface="Arial" panose="020B0604020202020204" pitchFamily="34" charset="0"/>
              </a:rPr>
              <a:t>Go to the SCE website at www.sce.edu and apply. </a:t>
            </a:r>
          </a:p>
          <a:p>
            <a:pPr marL="342900" indent="-342900" eaLnBrk="0" fontAlgn="base" hangingPunct="0">
              <a:spcBef>
                <a:spcPct val="0"/>
              </a:spcBef>
              <a:spcAft>
                <a:spcPct val="0"/>
              </a:spcAft>
              <a:buFont typeface="+mj-lt"/>
              <a:buAutoNum type="arabicPeriod"/>
              <a:defRPr/>
            </a:pPr>
            <a:r>
              <a:rPr lang="en-US" sz="2800" dirty="0">
                <a:solidFill>
                  <a:srgbClr val="3C640C"/>
                </a:solidFill>
                <a:latin typeface="Arial" panose="020B0604020202020204" pitchFamily="34" charset="0"/>
              </a:rPr>
              <a:t>Schedule an appointment with a DSS Counselor by calling 714-484-7057. (You must have a student ID number)</a:t>
            </a:r>
          </a:p>
          <a:p>
            <a:pPr marL="342900" indent="-342900" eaLnBrk="0" fontAlgn="base" hangingPunct="0">
              <a:spcBef>
                <a:spcPct val="0"/>
              </a:spcBef>
              <a:spcAft>
                <a:spcPct val="0"/>
              </a:spcAft>
              <a:buFont typeface="+mj-lt"/>
              <a:buAutoNum type="arabicPeriod"/>
              <a:defRPr/>
            </a:pPr>
            <a:r>
              <a:rPr lang="en-US" sz="2800" dirty="0">
                <a:solidFill>
                  <a:srgbClr val="3C640C"/>
                </a:solidFill>
                <a:latin typeface="Arial" panose="020B0604020202020204" pitchFamily="34" charset="0"/>
              </a:rPr>
              <a:t>Tour the campus with a counselor, establish goals and then select courses and/or program that will help you attain your goal.</a:t>
            </a:r>
          </a:p>
          <a:p>
            <a:pPr eaLnBrk="0" fontAlgn="base" hangingPunct="0">
              <a:spcBef>
                <a:spcPct val="0"/>
              </a:spcBef>
              <a:spcAft>
                <a:spcPct val="0"/>
              </a:spcAft>
              <a:defRPr/>
            </a:pPr>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3837325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577183"/>
            <a:ext cx="10907486" cy="1861217"/>
          </a:xfrm>
        </p:spPr>
        <p:txBody>
          <a:bodyPr>
            <a:normAutofit fontScale="90000"/>
          </a:bodyPr>
          <a:lstStyle/>
          <a:p>
            <a:r>
              <a:rPr lang="en-US" b="1" dirty="0" smtClean="0">
                <a:solidFill>
                  <a:srgbClr val="008000"/>
                </a:solidFill>
                <a:latin typeface="Arial" panose="020B0604020202020204" pitchFamily="34" charset="0"/>
                <a:cs typeface="Arial" panose="020B0604020202020204" pitchFamily="34" charset="0"/>
              </a:rPr>
              <a:t>Post Secondary Education</a:t>
            </a:r>
            <a:r>
              <a:rPr lang="en-US" b="1" dirty="0" smtClean="0">
                <a:solidFill>
                  <a:srgbClr val="0000FF"/>
                </a:solidFill>
                <a:latin typeface="Arial" panose="020B0604020202020204" pitchFamily="34" charset="0"/>
                <a:cs typeface="Arial" panose="020B0604020202020204" pitchFamily="34" charset="0"/>
              </a:rPr>
              <a:t> </a:t>
            </a:r>
            <a:br>
              <a:rPr lang="en-US" b="1" dirty="0" smtClean="0">
                <a:solidFill>
                  <a:srgbClr val="0000FF"/>
                </a:solidFill>
                <a:latin typeface="Arial" panose="020B0604020202020204" pitchFamily="34" charset="0"/>
                <a:cs typeface="Arial" panose="020B0604020202020204" pitchFamily="34" charset="0"/>
              </a:rPr>
            </a:br>
            <a:r>
              <a:rPr lang="en-US" b="1" dirty="0" smtClean="0">
                <a:solidFill>
                  <a:srgbClr val="0000FF"/>
                </a:solidFill>
                <a:latin typeface="Arial" panose="020B0604020202020204" pitchFamily="34" charset="0"/>
                <a:cs typeface="Arial" panose="020B0604020202020204" pitchFamily="34" charset="0"/>
              </a:rPr>
              <a:t>Webinar </a:t>
            </a:r>
            <a:r>
              <a:rPr lang="en-US" b="1" dirty="0">
                <a:solidFill>
                  <a:srgbClr val="0000FF"/>
                </a:solidFill>
                <a:latin typeface="Arial" panose="020B0604020202020204" pitchFamily="34" charset="0"/>
                <a:cs typeface="Arial" panose="020B0604020202020204" pitchFamily="34" charset="0"/>
              </a:rPr>
              <a:t>Attachments</a:t>
            </a:r>
            <a:br>
              <a:rPr lang="en-US" b="1" dirty="0">
                <a:solidFill>
                  <a:srgbClr val="0000FF"/>
                </a:solidFill>
                <a:latin typeface="Arial" panose="020B0604020202020204" pitchFamily="34" charset="0"/>
                <a:cs typeface="Arial" panose="020B0604020202020204" pitchFamily="34" charset="0"/>
              </a:rPr>
            </a:br>
            <a:r>
              <a:rPr lang="en-US" sz="2700" b="1" dirty="0">
                <a:solidFill>
                  <a:schemeClr val="tx1"/>
                </a:solidFill>
                <a:latin typeface="Arial" panose="020B0604020202020204" pitchFamily="34" charset="0"/>
                <a:cs typeface="Arial" panose="020B0604020202020204" pitchFamily="34" charset="0"/>
              </a:rPr>
              <a:t>These should have been sent to you after you signed up for the webinar.*</a:t>
            </a:r>
            <a:br>
              <a:rPr lang="en-US" sz="2700" b="1" dirty="0">
                <a:solidFill>
                  <a:schemeClr val="tx1"/>
                </a:solidFill>
                <a:latin typeface="Arial" panose="020B0604020202020204" pitchFamily="34" charset="0"/>
                <a:cs typeface="Arial" panose="020B0604020202020204" pitchFamily="34" charset="0"/>
              </a:rPr>
            </a:br>
            <a:endParaRPr lang="en-US" sz="27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sz="4000" dirty="0">
                <a:latin typeface="Arial" panose="020B0604020202020204" pitchFamily="34" charset="0"/>
                <a:cs typeface="Arial" panose="020B0604020202020204" pitchFamily="34" charset="0"/>
              </a:rPr>
              <a:t>#1 </a:t>
            </a:r>
            <a:r>
              <a:rPr lang="en-US" sz="4000" dirty="0" smtClean="0">
                <a:latin typeface="Arial" panose="020B0604020202020204" pitchFamily="34" charset="0"/>
                <a:cs typeface="Arial" panose="020B0604020202020204" pitchFamily="34" charset="0"/>
              </a:rPr>
              <a:t>PSE </a:t>
            </a:r>
            <a:r>
              <a:rPr lang="en-US" sz="4000" dirty="0">
                <a:latin typeface="Arial" panose="020B0604020202020204" pitchFamily="34" charset="0"/>
                <a:cs typeface="Arial" panose="020B0604020202020204" pitchFamily="34" charset="0"/>
              </a:rPr>
              <a:t>Power Point</a:t>
            </a:r>
          </a:p>
          <a:p>
            <a:r>
              <a:rPr lang="en-US" sz="4000" dirty="0">
                <a:latin typeface="Arial" panose="020B0604020202020204" pitchFamily="34" charset="0"/>
                <a:cs typeface="Arial" panose="020B0604020202020204" pitchFamily="34" charset="0"/>
              </a:rPr>
              <a:t>#2 </a:t>
            </a:r>
            <a:r>
              <a:rPr lang="en-US" sz="4000" dirty="0" smtClean="0">
                <a:latin typeface="Arial" panose="020B0604020202020204" pitchFamily="34" charset="0"/>
                <a:cs typeface="Arial" panose="020B0604020202020204" pitchFamily="34" charset="0"/>
              </a:rPr>
              <a:t>Think College Transition Check List</a:t>
            </a:r>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#3 </a:t>
            </a:r>
            <a:r>
              <a:rPr lang="en-US" sz="4000" dirty="0" smtClean="0">
                <a:latin typeface="Arial" panose="020B0604020202020204" pitchFamily="34" charset="0"/>
                <a:cs typeface="Arial" panose="020B0604020202020204" pitchFamily="34" charset="0"/>
              </a:rPr>
              <a:t>Enhance Access to PSE</a:t>
            </a:r>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#4 </a:t>
            </a:r>
            <a:r>
              <a:rPr lang="en-US" sz="4000" dirty="0" smtClean="0">
                <a:latin typeface="Arial" panose="020B0604020202020204" pitchFamily="34" charset="0"/>
                <a:cs typeface="Arial" panose="020B0604020202020204" pitchFamily="34" charset="0"/>
              </a:rPr>
              <a:t>PACER’s PSE …What Parents Can Do</a:t>
            </a:r>
          </a:p>
          <a:p>
            <a:r>
              <a:rPr lang="en-US" sz="4000" dirty="0" smtClean="0">
                <a:latin typeface="Arial" panose="020B0604020202020204" pitchFamily="34" charset="0"/>
                <a:cs typeface="Arial" panose="020B0604020202020204" pitchFamily="34" charset="0"/>
              </a:rPr>
              <a:t>#5 OC Community College Contact Information</a:t>
            </a:r>
            <a:endParaRPr lang="en-US" sz="4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1295401" y="5875868"/>
            <a:ext cx="10173788"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 If you did not receive them...they will be available on the RCOC Website.</a:t>
            </a:r>
            <a:endParaRPr lang="en-US" dirty="0"/>
          </a:p>
        </p:txBody>
      </p:sp>
      <p:sp>
        <p:nvSpPr>
          <p:cNvPr id="5" name="Rectangle 4"/>
          <p:cNvSpPr/>
          <p:nvPr/>
        </p:nvSpPr>
        <p:spPr>
          <a:xfrm>
            <a:off x="2521132" y="6396335"/>
            <a:ext cx="7445828" cy="461665"/>
          </a:xfrm>
          <a:prstGeom prst="rect">
            <a:avLst/>
          </a:prstGeom>
        </p:spPr>
        <p:txBody>
          <a:bodyPr wrap="square">
            <a:spAutoFit/>
          </a:bodyPr>
          <a:lstStyle/>
          <a:p>
            <a:r>
              <a:rPr lang="en-US" sz="2400" b="1" dirty="0">
                <a:solidFill>
                  <a:srgbClr val="0000FF"/>
                </a:solidFill>
                <a:latin typeface="Arial" panose="020B0604020202020204" pitchFamily="34" charset="0"/>
                <a:cs typeface="Arial" panose="020B0604020202020204" pitchFamily="34" charset="0"/>
              </a:rPr>
              <a:t>http://www.rcocdd.com/frc/transition-planning/</a:t>
            </a:r>
          </a:p>
        </p:txBody>
      </p:sp>
    </p:spTree>
    <p:extLst>
      <p:ext uri="{BB962C8B-B14F-4D97-AF65-F5344CB8AC3E}">
        <p14:creationId xmlns:p14="http://schemas.microsoft.com/office/powerpoint/2010/main" val="2677100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0803" y="2805780"/>
            <a:ext cx="9458325" cy="2562225"/>
          </a:xfrm>
          <a:prstGeom prst="rect">
            <a:avLst/>
          </a:prstGeom>
        </p:spPr>
      </p:pic>
      <p:sp>
        <p:nvSpPr>
          <p:cNvPr id="3" name="Rectangle 2"/>
          <p:cNvSpPr/>
          <p:nvPr/>
        </p:nvSpPr>
        <p:spPr>
          <a:xfrm>
            <a:off x="3628885" y="5504208"/>
            <a:ext cx="5057795" cy="646331"/>
          </a:xfrm>
          <a:prstGeom prst="rect">
            <a:avLst/>
          </a:prstGeom>
        </p:spPr>
        <p:txBody>
          <a:bodyPr wrap="none">
            <a:spAutoFit/>
          </a:bodyPr>
          <a:lstStyle/>
          <a:p>
            <a:r>
              <a:rPr lang="en-US" sz="3600" b="1" u="sng" dirty="0">
                <a:solidFill>
                  <a:srgbClr val="0000FF"/>
                </a:solidFill>
                <a:latin typeface="Arial" panose="020B0604020202020204" pitchFamily="34" charset="0"/>
                <a:cs typeface="Arial" panose="020B0604020202020204" pitchFamily="34" charset="0"/>
              </a:rPr>
              <a:t>http://aebg.cccco.edu/</a:t>
            </a:r>
          </a:p>
        </p:txBody>
      </p:sp>
      <p:pic>
        <p:nvPicPr>
          <p:cNvPr id="4" name="Picture 3"/>
          <p:cNvPicPr>
            <a:picLocks noChangeAspect="1"/>
          </p:cNvPicPr>
          <p:nvPr/>
        </p:nvPicPr>
        <p:blipFill>
          <a:blip r:embed="rId3"/>
          <a:stretch>
            <a:fillRect/>
          </a:stretch>
        </p:blipFill>
        <p:spPr>
          <a:xfrm>
            <a:off x="951336" y="779318"/>
            <a:ext cx="4471269" cy="1568347"/>
          </a:xfrm>
          <a:prstGeom prst="rect">
            <a:avLst/>
          </a:prstGeom>
        </p:spPr>
      </p:pic>
      <p:pic>
        <p:nvPicPr>
          <p:cNvPr id="5" name="Picture 4"/>
          <p:cNvPicPr>
            <a:picLocks noChangeAspect="1"/>
          </p:cNvPicPr>
          <p:nvPr/>
        </p:nvPicPr>
        <p:blipFill>
          <a:blip r:embed="rId4"/>
          <a:stretch>
            <a:fillRect/>
          </a:stretch>
        </p:blipFill>
        <p:spPr>
          <a:xfrm>
            <a:off x="5877229" y="779318"/>
            <a:ext cx="5279630" cy="1555538"/>
          </a:xfrm>
          <a:prstGeom prst="rect">
            <a:avLst/>
          </a:prstGeom>
        </p:spPr>
      </p:pic>
    </p:spTree>
    <p:extLst>
      <p:ext uri="{BB962C8B-B14F-4D97-AF65-F5344CB8AC3E}">
        <p14:creationId xmlns:p14="http://schemas.microsoft.com/office/powerpoint/2010/main" val="4174889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7265" y="2012580"/>
            <a:ext cx="10870686" cy="543697"/>
          </a:xfrm>
          <a:prstGeom prst="rect">
            <a:avLst/>
          </a:prstGeom>
          <a:noFill/>
          <a:ln w="76200">
            <a:solidFill>
              <a:srgbClr val="0033CC"/>
            </a:solidFill>
          </a:ln>
        </p:spPr>
        <p:txBody>
          <a:bodyPr wrap="square" rtlCol="0">
            <a:spAutoFit/>
          </a:bodyPr>
          <a:lstStyle/>
          <a:p>
            <a:r>
              <a:rPr lang="en-US" sz="2800" b="1" dirty="0">
                <a:latin typeface="Arial" panose="020B0604020202020204" pitchFamily="34" charset="0"/>
                <a:cs typeface="Arial" panose="020B0604020202020204" pitchFamily="34" charset="0"/>
              </a:rPr>
              <a:t>   AEBG REGIONAL COMPREHENSIVE PLAN WORK GROUPS</a:t>
            </a:r>
          </a:p>
        </p:txBody>
      </p:sp>
      <p:sp>
        <p:nvSpPr>
          <p:cNvPr id="4" name="TextBox 3"/>
          <p:cNvSpPr txBox="1"/>
          <p:nvPr/>
        </p:nvSpPr>
        <p:spPr>
          <a:xfrm>
            <a:off x="826402" y="2663366"/>
            <a:ext cx="2322284" cy="3416320"/>
          </a:xfrm>
          <a:prstGeom prst="rect">
            <a:avLst/>
          </a:prstGeom>
          <a:noFill/>
        </p:spPr>
        <p:txBody>
          <a:bodyPr wrap="square" rtlCol="0">
            <a:spAutoFit/>
          </a:bodyPr>
          <a:lstStyle/>
          <a:p>
            <a:r>
              <a:rPr lang="en-US" sz="2000" b="1" dirty="0">
                <a:solidFill>
                  <a:srgbClr val="0000FF"/>
                </a:solidFill>
                <a:latin typeface="Arial" panose="020B0604020202020204" pitchFamily="34" charset="0"/>
                <a:cs typeface="Arial" panose="020B0604020202020204" pitchFamily="34" charset="0"/>
              </a:rPr>
              <a:t>WORKGROUP #1</a:t>
            </a:r>
          </a:p>
          <a:p>
            <a:endParaRPr lang="en-US" b="1" dirty="0">
              <a:solidFill>
                <a:srgbClr val="0000FF"/>
              </a:solidFill>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Basic Skills &amp; High School Diploma</a:t>
            </a:r>
          </a:p>
        </p:txBody>
      </p:sp>
      <p:sp>
        <p:nvSpPr>
          <p:cNvPr id="5" name="TextBox 4"/>
          <p:cNvSpPr txBox="1"/>
          <p:nvPr/>
        </p:nvSpPr>
        <p:spPr>
          <a:xfrm>
            <a:off x="3283830" y="2674151"/>
            <a:ext cx="2676072" cy="1785104"/>
          </a:xfrm>
          <a:prstGeom prst="rect">
            <a:avLst/>
          </a:prstGeom>
          <a:noFill/>
        </p:spPr>
        <p:txBody>
          <a:bodyPr wrap="square" rtlCol="0">
            <a:spAutoFit/>
          </a:bodyPr>
          <a:lstStyle/>
          <a:p>
            <a:r>
              <a:rPr lang="en-US" sz="2000" b="1" dirty="0">
                <a:solidFill>
                  <a:srgbClr val="0000FF"/>
                </a:solidFill>
                <a:latin typeface="Arial" panose="020B0604020202020204" pitchFamily="34" charset="0"/>
                <a:cs typeface="Arial" panose="020B0604020202020204" pitchFamily="34" charset="0"/>
              </a:rPr>
              <a:t>WORK GROUP #2</a:t>
            </a:r>
          </a:p>
          <a:p>
            <a:endParaRPr lang="en-US" b="1" dirty="0">
              <a:solidFill>
                <a:srgbClr val="0000FF"/>
              </a:solidFill>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ESL &amp; Citizenship</a:t>
            </a:r>
          </a:p>
        </p:txBody>
      </p:sp>
      <p:sp>
        <p:nvSpPr>
          <p:cNvPr id="6" name="TextBox 5"/>
          <p:cNvSpPr txBox="1"/>
          <p:nvPr/>
        </p:nvSpPr>
        <p:spPr>
          <a:xfrm>
            <a:off x="6294684" y="2677042"/>
            <a:ext cx="2672444" cy="3416320"/>
          </a:xfrm>
          <a:prstGeom prst="rect">
            <a:avLst/>
          </a:prstGeom>
          <a:noFill/>
        </p:spPr>
        <p:txBody>
          <a:bodyPr wrap="square" rtlCol="0">
            <a:spAutoFit/>
          </a:bodyPr>
          <a:lstStyle/>
          <a:p>
            <a:r>
              <a:rPr lang="en-US" sz="2000" b="1" dirty="0">
                <a:solidFill>
                  <a:srgbClr val="0000FF"/>
                </a:solidFill>
                <a:latin typeface="Arial" panose="020B0604020202020204" pitchFamily="34" charset="0"/>
                <a:cs typeface="Arial" panose="020B0604020202020204" pitchFamily="34" charset="0"/>
              </a:rPr>
              <a:t>WORK GROUP #3</a:t>
            </a:r>
          </a:p>
          <a:p>
            <a:endParaRPr lang="en-US" b="1" dirty="0">
              <a:solidFill>
                <a:srgbClr val="0000FF"/>
              </a:solidFill>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Students with Disabilities Programs &amp; Services</a:t>
            </a:r>
          </a:p>
        </p:txBody>
      </p:sp>
      <p:sp>
        <p:nvSpPr>
          <p:cNvPr id="8" name="TextBox 7"/>
          <p:cNvSpPr txBox="1"/>
          <p:nvPr/>
        </p:nvSpPr>
        <p:spPr>
          <a:xfrm>
            <a:off x="9105900" y="2693171"/>
            <a:ext cx="2432051" cy="2339102"/>
          </a:xfrm>
          <a:prstGeom prst="rect">
            <a:avLst/>
          </a:prstGeom>
          <a:noFill/>
        </p:spPr>
        <p:txBody>
          <a:bodyPr wrap="square" rtlCol="0">
            <a:spAutoFit/>
          </a:bodyPr>
          <a:lstStyle/>
          <a:p>
            <a:r>
              <a:rPr lang="en-US" sz="2000" b="1" dirty="0">
                <a:solidFill>
                  <a:srgbClr val="0000FF"/>
                </a:solidFill>
                <a:latin typeface="Arial" panose="020B0604020202020204" pitchFamily="34" charset="0"/>
                <a:cs typeface="Arial" panose="020B0604020202020204" pitchFamily="34" charset="0"/>
              </a:rPr>
              <a:t>WORK GROUP #4</a:t>
            </a:r>
          </a:p>
          <a:p>
            <a:endParaRPr lang="en-US" b="1" dirty="0">
              <a:solidFill>
                <a:srgbClr val="0000FF"/>
              </a:solidFill>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Career Technical Education</a:t>
            </a:r>
          </a:p>
        </p:txBody>
      </p:sp>
      <p:pic>
        <p:nvPicPr>
          <p:cNvPr id="9" name="Picture 8"/>
          <p:cNvPicPr>
            <a:picLocks noChangeAspect="1"/>
          </p:cNvPicPr>
          <p:nvPr/>
        </p:nvPicPr>
        <p:blipFill>
          <a:blip r:embed="rId2"/>
          <a:stretch>
            <a:fillRect/>
          </a:stretch>
        </p:blipFill>
        <p:spPr>
          <a:xfrm>
            <a:off x="3595767" y="193594"/>
            <a:ext cx="5013682" cy="1758604"/>
          </a:xfrm>
          <a:prstGeom prst="rect">
            <a:avLst/>
          </a:prstGeom>
        </p:spPr>
      </p:pic>
    </p:spTree>
    <p:extLst>
      <p:ext uri="{BB962C8B-B14F-4D97-AF65-F5344CB8AC3E}">
        <p14:creationId xmlns:p14="http://schemas.microsoft.com/office/powerpoint/2010/main" val="2210438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5065653"/>
              </p:ext>
            </p:extLst>
          </p:nvPr>
        </p:nvGraphicFramePr>
        <p:xfrm>
          <a:off x="1390650" y="933450"/>
          <a:ext cx="9886951" cy="5132915"/>
        </p:xfrm>
        <a:graphic>
          <a:graphicData uri="http://schemas.openxmlformats.org/drawingml/2006/table">
            <a:tbl>
              <a:tblPr firstRow="1" firstCol="1" bandRow="1"/>
              <a:tblGrid>
                <a:gridCol w="2333566">
                  <a:extLst>
                    <a:ext uri="{9D8B030D-6E8A-4147-A177-3AD203B41FA5}">
                      <a16:colId xmlns:a16="http://schemas.microsoft.com/office/drawing/2014/main" xmlns="" val="4088057615"/>
                    </a:ext>
                  </a:extLst>
                </a:gridCol>
                <a:gridCol w="2394976">
                  <a:extLst>
                    <a:ext uri="{9D8B030D-6E8A-4147-A177-3AD203B41FA5}">
                      <a16:colId xmlns:a16="http://schemas.microsoft.com/office/drawing/2014/main" xmlns="" val="465408891"/>
                    </a:ext>
                  </a:extLst>
                </a:gridCol>
                <a:gridCol w="2763433">
                  <a:extLst>
                    <a:ext uri="{9D8B030D-6E8A-4147-A177-3AD203B41FA5}">
                      <a16:colId xmlns:a16="http://schemas.microsoft.com/office/drawing/2014/main" xmlns="" val="3937739750"/>
                    </a:ext>
                  </a:extLst>
                </a:gridCol>
                <a:gridCol w="2394976">
                  <a:extLst>
                    <a:ext uri="{9D8B030D-6E8A-4147-A177-3AD203B41FA5}">
                      <a16:colId xmlns:a16="http://schemas.microsoft.com/office/drawing/2014/main" xmlns="" val="131548632"/>
                    </a:ext>
                  </a:extLst>
                </a:gridCol>
              </a:tblGrid>
              <a:tr h="521843">
                <a:tc gridSpan="4">
                  <a:txBody>
                    <a:bodyPr/>
                    <a:lstStyle/>
                    <a:p>
                      <a:pPr marL="0" marR="0">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ORANGE COUNTY BASIC BLOCK GRANT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98370005"/>
                  </a:ext>
                </a:extLst>
              </a:tr>
              <a:tr h="576384">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North OC Community College District</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Coast Community College District</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Rancho Santiago Community College District</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South OC Community College District</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898243438"/>
                  </a:ext>
                </a:extLst>
              </a:tr>
              <a:tr h="576384">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Anaheim UHSD</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Coastline Regional Occupation Program</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Garden Grove UHSD</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Capistrano USD</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2836033"/>
                  </a:ext>
                </a:extLst>
              </a:tr>
              <a:tr h="576384">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Fullerton Joint UHSD</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Huntington Beach UHSD</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Orange County Department of Education</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Irvine USD</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9193869"/>
                  </a:ext>
                </a:extLst>
              </a:tr>
              <a:tr h="576384">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Garden Grove USD</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Newport Mesa USD</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Orange Unified School District</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Laguna Beach USD</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5354213"/>
                  </a:ext>
                </a:extLst>
              </a:tr>
              <a:tr h="576384">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Los Alamitos USD</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OC Department of Education</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Santa Ana Unified School District</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Saddleback Valley USD</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492682"/>
                  </a:ext>
                </a:extLst>
              </a:tr>
              <a:tr h="576384">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North OC Regional Occupation Program</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Tustin USD</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3958809"/>
                  </a:ext>
                </a:extLst>
              </a:tr>
              <a:tr h="576384">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OC Department of Education</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5600800"/>
                  </a:ext>
                </a:extLst>
              </a:tr>
              <a:tr h="576384">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Placentia Yorba Linda USD</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49479" marR="49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509517"/>
                  </a:ext>
                </a:extLst>
              </a:tr>
            </a:tbl>
          </a:graphicData>
        </a:graphic>
      </p:graphicFrame>
      <p:sp>
        <p:nvSpPr>
          <p:cNvPr id="3" name="Rectangle 1"/>
          <p:cNvSpPr>
            <a:spLocks noChangeArrowheads="1"/>
          </p:cNvSpPr>
          <p:nvPr/>
        </p:nvSpPr>
        <p:spPr bwMode="auto">
          <a:xfrm>
            <a:off x="230761" y="2287966"/>
            <a:ext cx="18158228" cy="66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567134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1021976" y="1721224"/>
            <a:ext cx="9531724" cy="4460502"/>
          </a:xfrm>
        </p:spPr>
        <p:txBody>
          <a:bodyPr>
            <a:normAutofit/>
          </a:bodyPr>
          <a:lstStyle/>
          <a:p>
            <a:r>
              <a:rPr lang="en-US" altLang="en-US" sz="3200" b="1" dirty="0">
                <a:solidFill>
                  <a:srgbClr val="7030A0"/>
                </a:solidFill>
                <a:latin typeface="Arial" panose="020B0604020202020204" pitchFamily="34" charset="0"/>
                <a:cs typeface="Arial" panose="020B0604020202020204" pitchFamily="34" charset="0"/>
              </a:rPr>
              <a:t>Provide Encouragement &amp; Information</a:t>
            </a:r>
          </a:p>
          <a:p>
            <a:r>
              <a:rPr lang="en-US" altLang="en-US" sz="3200" b="1" dirty="0">
                <a:latin typeface="Arial" panose="020B0604020202020204" pitchFamily="34" charset="0"/>
                <a:cs typeface="Arial" panose="020B0604020202020204" pitchFamily="34" charset="0"/>
              </a:rPr>
              <a:t>Foster &amp; Promote Student Self-Determination &amp; Independence</a:t>
            </a:r>
          </a:p>
          <a:p>
            <a:r>
              <a:rPr lang="en-US" altLang="en-US" sz="3200" b="1" dirty="0">
                <a:solidFill>
                  <a:srgbClr val="7030A0"/>
                </a:solidFill>
                <a:latin typeface="Arial" panose="020B0604020202020204" pitchFamily="34" charset="0"/>
                <a:cs typeface="Arial" panose="020B0604020202020204" pitchFamily="34" charset="0"/>
              </a:rPr>
              <a:t>Assist with Understand Legal Rights &amp; Responsibilities</a:t>
            </a:r>
          </a:p>
          <a:p>
            <a:r>
              <a:rPr lang="en-US" altLang="en-US" sz="3200" b="1" dirty="0">
                <a:latin typeface="Arial" panose="020B0604020202020204" pitchFamily="34" charset="0"/>
                <a:cs typeface="Arial" panose="020B0604020202020204" pitchFamily="34" charset="0"/>
              </a:rPr>
              <a:t>Promote Understanding and Arrangement of Needed Academic Accommodations</a:t>
            </a:r>
          </a:p>
          <a:p>
            <a:endParaRPr lang="en-US" altLang="en-US" dirty="0"/>
          </a:p>
        </p:txBody>
      </p:sp>
      <p:sp>
        <p:nvSpPr>
          <p:cNvPr id="3" name="Title 2"/>
          <p:cNvSpPr>
            <a:spLocks noGrp="1"/>
          </p:cNvSpPr>
          <p:nvPr>
            <p:ph type="title"/>
          </p:nvPr>
        </p:nvSpPr>
        <p:spPr>
          <a:xfrm>
            <a:off x="1420908" y="641473"/>
            <a:ext cx="9601196" cy="1303867"/>
          </a:xfrm>
        </p:spPr>
        <p:txBody>
          <a:bodyPr/>
          <a:lstStyle/>
          <a:p>
            <a:pPr>
              <a:defRPr/>
            </a:pPr>
            <a:r>
              <a:rPr lang="en-US" b="1" dirty="0">
                <a:latin typeface="Arial" panose="020B0604020202020204" pitchFamily="34" charset="0"/>
                <a:cs typeface="Arial" panose="020B0604020202020204" pitchFamily="34" charset="0"/>
              </a:rPr>
              <a:t>Enhancing Access to PSE</a:t>
            </a:r>
          </a:p>
        </p:txBody>
      </p:sp>
      <p:sp>
        <p:nvSpPr>
          <p:cNvPr id="2" name="TextBox 1"/>
          <p:cNvSpPr txBox="1"/>
          <p:nvPr/>
        </p:nvSpPr>
        <p:spPr>
          <a:xfrm>
            <a:off x="8767482" y="5581561"/>
            <a:ext cx="3227294"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b="1" dirty="0">
                <a:latin typeface="Arial" panose="020B0604020202020204" pitchFamily="34" charset="0"/>
                <a:cs typeface="Arial" panose="020B0604020202020204" pitchFamily="34" charset="0"/>
              </a:rPr>
              <a:t>Shaw, S.F. (2009) Enhance Access to Postsecondary Education for Students with Disabilities.</a:t>
            </a:r>
          </a:p>
        </p:txBody>
      </p:sp>
    </p:spTree>
    <p:extLst>
      <p:ext uri="{BB962C8B-B14F-4D97-AF65-F5344CB8AC3E}">
        <p14:creationId xmlns:p14="http://schemas.microsoft.com/office/powerpoint/2010/main" val="11708877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30" name="Picture 2" descr="Think Colle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236" y="190500"/>
            <a:ext cx="7086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83526" y="5953991"/>
            <a:ext cx="6089073" cy="707886"/>
          </a:xfrm>
          <a:prstGeom prst="rect">
            <a:avLst/>
          </a:prstGeom>
        </p:spPr>
        <p:txBody>
          <a:bodyPr wrap="square">
            <a:spAutoFit/>
          </a:bodyPr>
          <a:lstStyle/>
          <a:p>
            <a:r>
              <a:rPr lang="en-US" altLang="en-US" sz="4000" b="1" dirty="0">
                <a:solidFill>
                  <a:srgbClr val="6600FF"/>
                </a:solidFill>
                <a:latin typeface="Arial" panose="020B0604020202020204" pitchFamily="34" charset="0"/>
                <a:cs typeface="Arial" panose="020B0604020202020204" pitchFamily="34" charset="0"/>
                <a:hlinkClick r:id="rId4"/>
              </a:rPr>
              <a:t>www.thinkcollege.net</a:t>
            </a:r>
            <a:endParaRPr lang="en-US" altLang="en-US" sz="4000" b="1" dirty="0">
              <a:solidFill>
                <a:srgbClr val="66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12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950" y="381000"/>
            <a:ext cx="5314950" cy="5734049"/>
          </a:xfrm>
          <a:prstGeom prst="rect">
            <a:avLst/>
          </a:prstGeom>
        </p:spPr>
      </p:pic>
      <p:sp>
        <p:nvSpPr>
          <p:cNvPr id="3" name="Rectangle 2"/>
          <p:cNvSpPr/>
          <p:nvPr/>
        </p:nvSpPr>
        <p:spPr>
          <a:xfrm>
            <a:off x="5829300" y="948542"/>
            <a:ext cx="6096000" cy="3970318"/>
          </a:xfrm>
          <a:prstGeom prst="rect">
            <a:avLst/>
          </a:prstGeom>
        </p:spPr>
        <p:txBody>
          <a:bodyPr>
            <a:spAutoFit/>
          </a:bodyPr>
          <a:lstStyle/>
          <a:p>
            <a:r>
              <a:rPr lang="en-US" sz="3600" dirty="0">
                <a:latin typeface="Arial" panose="020B0604020202020204" pitchFamily="34" charset="0"/>
                <a:cs typeface="Arial" panose="020B0604020202020204" pitchFamily="34" charset="0"/>
              </a:rPr>
              <a:t>Rethinking College is a 25 minute ﬁlm produced by Think College that explores the growing movement to include students with </a:t>
            </a:r>
            <a:r>
              <a:rPr lang="en-US" sz="3600" dirty="0">
                <a:latin typeface="Arial" panose="020B0604020202020204" pitchFamily="34" charset="0"/>
                <a:cs typeface="Arial" panose="020B0604020202020204" pitchFamily="34" charset="0"/>
                <a:hlinkClick r:id="rId3" tooltip="Intellectual disability is a disability characterized by significant limitations both in intellectual functioning and in adaptive behavior as expressed in conceptual, social, and practical adaptive skills. This disability originates before the age of 18. Intellectual disability is the currently preferred term for the disability historically referred to as mental retardation. (AAIDD)."/>
              </a:rPr>
              <a:t>intellectual disabilities</a:t>
            </a:r>
            <a:r>
              <a:rPr lang="en-US" sz="3600" dirty="0">
                <a:latin typeface="Arial" panose="020B0604020202020204" pitchFamily="34" charset="0"/>
                <a:cs typeface="Arial" panose="020B0604020202020204" pitchFamily="34" charset="0"/>
              </a:rPr>
              <a:t> in higher education.</a:t>
            </a:r>
          </a:p>
        </p:txBody>
      </p:sp>
      <p:sp>
        <p:nvSpPr>
          <p:cNvPr id="4" name="Rectangle 3"/>
          <p:cNvSpPr/>
          <p:nvPr/>
        </p:nvSpPr>
        <p:spPr>
          <a:xfrm>
            <a:off x="723900" y="6334780"/>
            <a:ext cx="12134850"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http://www.thinkcollege.net/training/rethinking-college-the-film</a:t>
            </a:r>
          </a:p>
        </p:txBody>
      </p:sp>
      <p:sp>
        <p:nvSpPr>
          <p:cNvPr id="5" name="TextBox 4"/>
          <p:cNvSpPr txBox="1"/>
          <p:nvPr/>
        </p:nvSpPr>
        <p:spPr>
          <a:xfrm>
            <a:off x="6230319" y="5422552"/>
            <a:ext cx="5005952" cy="461665"/>
          </a:xfrm>
          <a:prstGeom prst="rect">
            <a:avLst/>
          </a:prstGeom>
          <a:noFill/>
        </p:spPr>
        <p:txBody>
          <a:bodyPr wrap="square" rtlCol="0">
            <a:spAutoFit/>
          </a:bodyPr>
          <a:lstStyle/>
          <a:p>
            <a:r>
              <a:rPr lang="en-US" sz="2400" b="1" dirty="0">
                <a:solidFill>
                  <a:srgbClr val="009900"/>
                </a:solidFill>
                <a:latin typeface="Arial" panose="020B0604020202020204" pitchFamily="34" charset="0"/>
                <a:cs typeface="Arial" panose="020B0604020202020204" pitchFamily="34" charset="0"/>
              </a:rPr>
              <a:t>Check out the 4 minute Trailer!</a:t>
            </a:r>
          </a:p>
        </p:txBody>
      </p:sp>
    </p:spTree>
    <p:extLst>
      <p:ext uri="{BB962C8B-B14F-4D97-AF65-F5344CB8AC3E}">
        <p14:creationId xmlns:p14="http://schemas.microsoft.com/office/powerpoint/2010/main" val="3255027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3200402" y="-1712259"/>
            <a:ext cx="5755340" cy="10183906"/>
          </a:xfrm>
          <a:prstGeom prst="rect">
            <a:avLst/>
          </a:prstGeom>
        </p:spPr>
      </p:pic>
    </p:spTree>
    <p:extLst>
      <p:ext uri="{BB962C8B-B14F-4D97-AF65-F5344CB8AC3E}">
        <p14:creationId xmlns:p14="http://schemas.microsoft.com/office/powerpoint/2010/main" val="38845012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775" y="163158"/>
            <a:ext cx="6476104"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501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938" y="155590"/>
            <a:ext cx="6862482"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6792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8863" y="735156"/>
            <a:ext cx="4544291" cy="5381625"/>
          </a:xfrm>
          <a:prstGeom prst="rect">
            <a:avLst/>
          </a:prstGeom>
        </p:spPr>
      </p:pic>
      <p:pic>
        <p:nvPicPr>
          <p:cNvPr id="3" name="Picture 2"/>
          <p:cNvPicPr>
            <a:picLocks noChangeAspect="1"/>
          </p:cNvPicPr>
          <p:nvPr/>
        </p:nvPicPr>
        <p:blipFill>
          <a:blip r:embed="rId3"/>
          <a:stretch>
            <a:fillRect/>
          </a:stretch>
        </p:blipFill>
        <p:spPr>
          <a:xfrm>
            <a:off x="6467474" y="735157"/>
            <a:ext cx="4676775" cy="5381625"/>
          </a:xfrm>
          <a:prstGeom prst="rect">
            <a:avLst/>
          </a:prstGeom>
        </p:spPr>
      </p:pic>
    </p:spTree>
    <p:extLst>
      <p:ext uri="{BB962C8B-B14F-4D97-AF65-F5344CB8AC3E}">
        <p14:creationId xmlns:p14="http://schemas.microsoft.com/office/powerpoint/2010/main" val="395827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2209800" y="0"/>
            <a:ext cx="7772400" cy="876300"/>
          </a:xfrm>
        </p:spPr>
        <p:txBody>
          <a:bodyPr/>
          <a:lstStyle/>
          <a:p>
            <a:pPr>
              <a:defRPr/>
            </a:pPr>
            <a:r>
              <a:rPr lang="en-US" b="1" u="sng" dirty="0">
                <a:solidFill>
                  <a:srgbClr val="0000FF"/>
                </a:solidFill>
                <a:latin typeface="Arial" panose="020B0604020202020204" pitchFamily="34" charset="0"/>
                <a:cs typeface="Arial" panose="020B0604020202020204" pitchFamily="34" charset="0"/>
              </a:rPr>
              <a:t>Transition Planning</a:t>
            </a:r>
          </a:p>
        </p:txBody>
      </p:sp>
      <p:sp>
        <p:nvSpPr>
          <p:cNvPr id="28675" name="Rectangle 3"/>
          <p:cNvSpPr>
            <a:spLocks noGrp="1" noChangeArrowheads="1"/>
          </p:cNvSpPr>
          <p:nvPr>
            <p:ph idx="1"/>
          </p:nvPr>
        </p:nvSpPr>
        <p:spPr/>
        <p:txBody>
          <a:bodyPr/>
          <a:lstStyle/>
          <a:p>
            <a:pPr eaLnBrk="1" hangingPunct="1"/>
            <a:endParaRPr lang="en-US" altLang="en-US" dirty="0"/>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EA6FB2C9-17B1-4354-96BD-921CADD16164}" type="slidenum">
              <a:rPr lang="en-US" altLang="en-US" sz="1400"/>
              <a:pPr>
                <a:spcBef>
                  <a:spcPct val="0"/>
                </a:spcBef>
                <a:buClrTx/>
                <a:buSzTx/>
                <a:buFontTx/>
                <a:buNone/>
              </a:pPr>
              <a:t>5</a:t>
            </a:fld>
            <a:endParaRPr lang="en-US" altLang="en-US" sz="1400" dirty="0"/>
          </a:p>
        </p:txBody>
      </p:sp>
      <p:pic>
        <p:nvPicPr>
          <p:cNvPr id="28677" name="Picture 4" descr="msotw9_temp0"/>
          <p:cNvPicPr>
            <a:picLocks noChangeAspect="1" noChangeArrowheads="1"/>
          </p:cNvPicPr>
          <p:nvPr/>
        </p:nvPicPr>
        <p:blipFill>
          <a:blip r:embed="rId3">
            <a:extLst>
              <a:ext uri="{28A0092B-C50C-407E-A947-70E740481C1C}">
                <a14:useLocalDpi xmlns:a14="http://schemas.microsoft.com/office/drawing/2010/main" val="0"/>
              </a:ext>
            </a:extLst>
          </a:blip>
          <a:srcRect t="27109"/>
          <a:stretch>
            <a:fillRect/>
          </a:stretch>
        </p:blipFill>
        <p:spPr bwMode="auto">
          <a:xfrm>
            <a:off x="1423402" y="901700"/>
            <a:ext cx="8558798" cy="548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881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1273" y="560676"/>
            <a:ext cx="5081153" cy="5697138"/>
          </a:xfrm>
          <a:prstGeom prst="rect">
            <a:avLst/>
          </a:prstGeom>
        </p:spPr>
      </p:pic>
      <p:pic>
        <p:nvPicPr>
          <p:cNvPr id="3" name="Picture 2"/>
          <p:cNvPicPr>
            <a:picLocks noChangeAspect="1"/>
          </p:cNvPicPr>
          <p:nvPr/>
        </p:nvPicPr>
        <p:blipFill>
          <a:blip r:embed="rId3"/>
          <a:stretch>
            <a:fillRect/>
          </a:stretch>
        </p:blipFill>
        <p:spPr>
          <a:xfrm>
            <a:off x="6659274" y="560676"/>
            <a:ext cx="4542126" cy="5785345"/>
          </a:xfrm>
          <a:prstGeom prst="rect">
            <a:avLst/>
          </a:prstGeom>
        </p:spPr>
      </p:pic>
    </p:spTree>
    <p:extLst>
      <p:ext uri="{BB962C8B-B14F-4D97-AF65-F5344CB8AC3E}">
        <p14:creationId xmlns:p14="http://schemas.microsoft.com/office/powerpoint/2010/main" val="34069942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4399" y="547687"/>
            <a:ext cx="4572001" cy="5719601"/>
          </a:xfrm>
          <a:prstGeom prst="rect">
            <a:avLst/>
          </a:prstGeom>
        </p:spPr>
      </p:pic>
      <p:pic>
        <p:nvPicPr>
          <p:cNvPr id="6" name="Picture 5"/>
          <p:cNvPicPr>
            <a:picLocks noChangeAspect="1"/>
          </p:cNvPicPr>
          <p:nvPr/>
        </p:nvPicPr>
        <p:blipFill>
          <a:blip r:embed="rId3"/>
          <a:stretch>
            <a:fillRect/>
          </a:stretch>
        </p:blipFill>
        <p:spPr>
          <a:xfrm>
            <a:off x="6393872" y="602891"/>
            <a:ext cx="4953001" cy="5664397"/>
          </a:xfrm>
          <a:prstGeom prst="rect">
            <a:avLst/>
          </a:prstGeom>
        </p:spPr>
      </p:pic>
    </p:spTree>
    <p:extLst>
      <p:ext uri="{BB962C8B-B14F-4D97-AF65-F5344CB8AC3E}">
        <p14:creationId xmlns:p14="http://schemas.microsoft.com/office/powerpoint/2010/main" val="36689987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idx="1"/>
          </p:nvPr>
        </p:nvSpPr>
        <p:spPr>
          <a:xfrm>
            <a:off x="715992" y="1676400"/>
            <a:ext cx="10636370" cy="4953000"/>
          </a:xfrm>
        </p:spPr>
        <p:txBody>
          <a:bodyPr/>
          <a:lstStyle/>
          <a:p>
            <a:pPr algn="ctr" eaLnBrk="1" hangingPunct="1">
              <a:lnSpc>
                <a:spcPct val="80000"/>
              </a:lnSpc>
              <a:buFont typeface="Wingdings" panose="05000000000000000000" pitchFamily="2" charset="2"/>
              <a:buNone/>
            </a:pPr>
            <a:r>
              <a:rPr lang="en-US" altLang="en-US" sz="5200" b="1" u="sng" dirty="0">
                <a:latin typeface="Arial" panose="020B0604020202020204" pitchFamily="34" charset="0"/>
                <a:cs typeface="Arial" panose="020B0604020202020204" pitchFamily="34" charset="0"/>
              </a:rPr>
              <a:t>Purpose</a:t>
            </a:r>
            <a:r>
              <a:rPr lang="en-US" altLang="en-US" sz="5200" dirty="0">
                <a:latin typeface="Arial" panose="020B0604020202020204" pitchFamily="34" charset="0"/>
                <a:cs typeface="Arial" panose="020B0604020202020204" pitchFamily="34" charset="0"/>
              </a:rPr>
              <a:t>:  </a:t>
            </a:r>
          </a:p>
          <a:p>
            <a:pPr eaLnBrk="1" hangingPunct="1">
              <a:lnSpc>
                <a:spcPct val="80000"/>
              </a:lnSpc>
              <a:buFont typeface="Wingdings" panose="05000000000000000000" pitchFamily="2" charset="2"/>
              <a:buNone/>
            </a:pPr>
            <a:endParaRPr lang="en-US" altLang="en-US" sz="2900" dirty="0"/>
          </a:p>
          <a:p>
            <a:pPr eaLnBrk="1" hangingPunct="1">
              <a:lnSpc>
                <a:spcPct val="80000"/>
              </a:lnSpc>
              <a:buFont typeface="Wingdings" panose="05000000000000000000" pitchFamily="2" charset="2"/>
              <a:buNone/>
            </a:pPr>
            <a:endParaRPr lang="en-US" altLang="en-US" sz="2900" dirty="0"/>
          </a:p>
          <a:p>
            <a:pPr eaLnBrk="1" hangingPunct="1">
              <a:lnSpc>
                <a:spcPct val="80000"/>
              </a:lnSpc>
            </a:pPr>
            <a:r>
              <a:rPr lang="en-US" altLang="en-US" sz="5100" b="1" dirty="0">
                <a:latin typeface="Arial" panose="020B0604020202020204" pitchFamily="34" charset="0"/>
                <a:cs typeface="Arial" panose="020B0604020202020204" pitchFamily="34" charset="0"/>
              </a:rPr>
              <a:t>Assist with inclusion of students in college courses, work, and campus life</a:t>
            </a:r>
          </a:p>
          <a:p>
            <a:pPr eaLnBrk="1" hangingPunct="1">
              <a:lnSpc>
                <a:spcPct val="80000"/>
              </a:lnSpc>
              <a:buFont typeface="Wingdings" panose="05000000000000000000" pitchFamily="2" charset="2"/>
              <a:buNone/>
            </a:pPr>
            <a:endParaRPr lang="en-US" altLang="en-US" sz="2900" dirty="0"/>
          </a:p>
        </p:txBody>
      </p:sp>
      <p:sp>
        <p:nvSpPr>
          <p:cNvPr id="175106" name="Rectangle 2"/>
          <p:cNvSpPr>
            <a:spLocks noGrp="1" noChangeArrowheads="1"/>
          </p:cNvSpPr>
          <p:nvPr>
            <p:ph type="title"/>
          </p:nvPr>
        </p:nvSpPr>
        <p:spPr>
          <a:xfrm>
            <a:off x="2015706" y="533400"/>
            <a:ext cx="8229600" cy="1143000"/>
          </a:xfrm>
        </p:spPr>
        <p:txBody>
          <a:bodyPr/>
          <a:lstStyle/>
          <a:p>
            <a:pPr>
              <a:defRPr/>
            </a:pPr>
            <a:r>
              <a:rPr lang="en-US" sz="5300" b="1" dirty="0">
                <a:solidFill>
                  <a:srgbClr val="FF0000"/>
                </a:solidFill>
                <a:latin typeface="Arial" panose="020B0604020202020204" pitchFamily="34" charset="0"/>
                <a:cs typeface="Arial" panose="020B0604020202020204" pitchFamily="34" charset="0"/>
              </a:rPr>
              <a:t>Educational Coach</a:t>
            </a:r>
          </a:p>
        </p:txBody>
      </p:sp>
    </p:spTree>
    <p:extLst>
      <p:ext uri="{BB962C8B-B14F-4D97-AF65-F5344CB8AC3E}">
        <p14:creationId xmlns:p14="http://schemas.microsoft.com/office/powerpoint/2010/main" val="3209786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1903562" y="609600"/>
            <a:ext cx="8458200" cy="1143000"/>
          </a:xfrm>
        </p:spPr>
        <p:txBody>
          <a:bodyPr vert="horz" lIns="92075" tIns="46038" rIns="92075" bIns="46038" rtlCol="0" anchor="ctr" anchorCtr="0">
            <a:normAutofit/>
          </a:bodyPr>
          <a:lstStyle/>
          <a:p>
            <a:pPr>
              <a:defRPr/>
            </a:pPr>
            <a:r>
              <a:rPr lang="en-US" dirty="0">
                <a:solidFill>
                  <a:srgbClr val="CC0099"/>
                </a:solidFill>
                <a:latin typeface="Arial " charset="0"/>
              </a:rPr>
              <a:t>Students helping Students!</a:t>
            </a:r>
          </a:p>
        </p:txBody>
      </p:sp>
      <p:pic>
        <p:nvPicPr>
          <p:cNvPr id="911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752600"/>
            <a:ext cx="62484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93034159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1828800" y="1219200"/>
            <a:ext cx="8839200" cy="5334000"/>
          </a:xfrm>
        </p:spPr>
        <p:txBody>
          <a:bodyPr>
            <a:normAutofit lnSpcReduction="10000"/>
          </a:bodyPr>
          <a:lstStyle/>
          <a:p>
            <a:pPr eaLnBrk="1" hangingPunct="1">
              <a:lnSpc>
                <a:spcPct val="80000"/>
              </a:lnSpc>
              <a:buFont typeface="Wingdings" panose="05000000000000000000" pitchFamily="2" charset="2"/>
              <a:buNone/>
            </a:pPr>
            <a:r>
              <a:rPr lang="en-US" altLang="en-US" b="1" dirty="0">
                <a:solidFill>
                  <a:srgbClr val="0000FF"/>
                </a:solidFill>
                <a:latin typeface="Arial" panose="020B0604020202020204" pitchFamily="34" charset="0"/>
                <a:cs typeface="Arial" panose="020B0604020202020204" pitchFamily="34" charset="0"/>
              </a:rPr>
              <a:t>Responsibilities:</a:t>
            </a:r>
          </a:p>
          <a:p>
            <a:pPr algn="ctr" eaLnBrk="1" hangingPunct="1">
              <a:lnSpc>
                <a:spcPct val="80000"/>
              </a:lnSpc>
              <a:buFont typeface="Wingdings" panose="05000000000000000000" pitchFamily="2" charset="2"/>
              <a:buNone/>
            </a:pPr>
            <a:r>
              <a:rPr lang="en-US" altLang="en-US" b="1" dirty="0"/>
              <a:t> </a:t>
            </a:r>
          </a:p>
          <a:p>
            <a:pPr eaLnBrk="1" hangingPunct="1">
              <a:lnSpc>
                <a:spcPct val="80000"/>
              </a:lnSpc>
            </a:pPr>
            <a:r>
              <a:rPr lang="en-US" altLang="en-US" sz="2800" b="1" dirty="0">
                <a:latin typeface="Arial" panose="020B0604020202020204" pitchFamily="34" charset="0"/>
                <a:cs typeface="Arial" panose="020B0604020202020204" pitchFamily="34" charset="0"/>
              </a:rPr>
              <a:t>Help maintain positive academic environment </a:t>
            </a:r>
          </a:p>
          <a:p>
            <a:pPr eaLnBrk="1" hangingPunct="1">
              <a:lnSpc>
                <a:spcPct val="80000"/>
              </a:lnSpc>
            </a:pPr>
            <a:r>
              <a:rPr lang="en-US" altLang="en-US" sz="2800" b="1" dirty="0">
                <a:latin typeface="Arial" panose="020B0604020202020204" pitchFamily="34" charset="0"/>
                <a:cs typeface="Arial" panose="020B0604020202020204" pitchFamily="34" charset="0"/>
              </a:rPr>
              <a:t>Academic tutor when needed</a:t>
            </a:r>
          </a:p>
          <a:p>
            <a:pPr eaLnBrk="1" hangingPunct="1">
              <a:lnSpc>
                <a:spcPct val="80000"/>
              </a:lnSpc>
            </a:pPr>
            <a:r>
              <a:rPr lang="en-US" altLang="en-US" sz="2800" b="1" dirty="0">
                <a:latin typeface="Arial" panose="020B0604020202020204" pitchFamily="34" charset="0"/>
                <a:cs typeface="Arial" panose="020B0604020202020204" pitchFamily="34" charset="0"/>
              </a:rPr>
              <a:t>Assist students with understanding assignments</a:t>
            </a:r>
          </a:p>
          <a:p>
            <a:pPr eaLnBrk="1" hangingPunct="1">
              <a:lnSpc>
                <a:spcPct val="80000"/>
              </a:lnSpc>
            </a:pPr>
            <a:r>
              <a:rPr lang="en-US" altLang="en-US" sz="2800" b="1" dirty="0">
                <a:latin typeface="Arial" panose="020B0604020202020204" pitchFamily="34" charset="0"/>
                <a:cs typeface="Arial" panose="020B0604020202020204" pitchFamily="34" charset="0"/>
              </a:rPr>
              <a:t>Maintain student records</a:t>
            </a:r>
          </a:p>
          <a:p>
            <a:pPr eaLnBrk="1" hangingPunct="1">
              <a:lnSpc>
                <a:spcPct val="80000"/>
              </a:lnSpc>
            </a:pPr>
            <a:r>
              <a:rPr lang="en-US" altLang="en-US" sz="2800" b="1" dirty="0">
                <a:latin typeface="Arial" panose="020B0604020202020204" pitchFamily="34" charset="0"/>
                <a:cs typeface="Arial" panose="020B0604020202020204" pitchFamily="34" charset="0"/>
              </a:rPr>
              <a:t>Encourage appropriate college behavior</a:t>
            </a:r>
          </a:p>
          <a:p>
            <a:pPr eaLnBrk="1" hangingPunct="1">
              <a:lnSpc>
                <a:spcPct val="80000"/>
              </a:lnSpc>
            </a:pPr>
            <a:r>
              <a:rPr lang="en-US" altLang="en-US" sz="2800" b="1" dirty="0">
                <a:latin typeface="Arial" panose="020B0604020202020204" pitchFamily="34" charset="0"/>
                <a:cs typeface="Arial" panose="020B0604020202020204" pitchFamily="34" charset="0"/>
              </a:rPr>
              <a:t>Foster student independence</a:t>
            </a:r>
          </a:p>
          <a:p>
            <a:pPr eaLnBrk="1" hangingPunct="1">
              <a:lnSpc>
                <a:spcPct val="80000"/>
              </a:lnSpc>
            </a:pPr>
            <a:r>
              <a:rPr lang="en-US" altLang="en-US" sz="2800" b="1" dirty="0">
                <a:latin typeface="Arial" panose="020B0604020202020204" pitchFamily="34" charset="0"/>
                <a:cs typeface="Arial" panose="020B0604020202020204" pitchFamily="34" charset="0"/>
              </a:rPr>
              <a:t>Help students with time management</a:t>
            </a:r>
          </a:p>
          <a:p>
            <a:pPr eaLnBrk="1" hangingPunct="1">
              <a:lnSpc>
                <a:spcPct val="80000"/>
              </a:lnSpc>
            </a:pPr>
            <a:r>
              <a:rPr lang="en-US" altLang="en-US" sz="2800" b="1" dirty="0">
                <a:latin typeface="Arial" panose="020B0604020202020204" pitchFamily="34" charset="0"/>
                <a:cs typeface="Arial" panose="020B0604020202020204" pitchFamily="34" charset="0"/>
              </a:rPr>
              <a:t>Relay communication about student progress</a:t>
            </a:r>
          </a:p>
          <a:p>
            <a:pPr eaLnBrk="1" hangingPunct="1">
              <a:lnSpc>
                <a:spcPct val="80000"/>
              </a:lnSpc>
            </a:pPr>
            <a:r>
              <a:rPr lang="en-US" altLang="en-US" sz="2800" b="1" dirty="0">
                <a:latin typeface="Arial" panose="020B0604020202020204" pitchFamily="34" charset="0"/>
                <a:cs typeface="Arial" panose="020B0604020202020204" pitchFamily="34" charset="0"/>
              </a:rPr>
              <a:t>Work as a team member</a:t>
            </a:r>
          </a:p>
          <a:p>
            <a:pPr eaLnBrk="1" hangingPunct="1"/>
            <a:endParaRPr lang="en-US" altLang="en-US" dirty="0"/>
          </a:p>
        </p:txBody>
      </p:sp>
      <p:sp>
        <p:nvSpPr>
          <p:cNvPr id="2" name="Title 1"/>
          <p:cNvSpPr>
            <a:spLocks noGrp="1"/>
          </p:cNvSpPr>
          <p:nvPr>
            <p:ph type="title"/>
          </p:nvPr>
        </p:nvSpPr>
        <p:spPr>
          <a:xfrm>
            <a:off x="1970809" y="238992"/>
            <a:ext cx="8229600" cy="1139825"/>
          </a:xfrm>
        </p:spPr>
        <p:txBody>
          <a:bodyPr/>
          <a:lstStyle/>
          <a:p>
            <a:pPr>
              <a:defRPr/>
            </a:pPr>
            <a:r>
              <a:rPr lang="en-US" dirty="0">
                <a:solidFill>
                  <a:srgbClr val="FF0000"/>
                </a:solidFill>
                <a:latin typeface="Arial" panose="020B0604020202020204" pitchFamily="34" charset="0"/>
                <a:cs typeface="Arial" panose="020B0604020202020204" pitchFamily="34" charset="0"/>
              </a:rPr>
              <a:t>Educational Coach</a:t>
            </a:r>
          </a:p>
        </p:txBody>
      </p:sp>
    </p:spTree>
    <p:extLst>
      <p:ext uri="{BB962C8B-B14F-4D97-AF65-F5344CB8AC3E}">
        <p14:creationId xmlns:p14="http://schemas.microsoft.com/office/powerpoint/2010/main" val="32345643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1898074" y="322118"/>
            <a:ext cx="7546975" cy="1143000"/>
          </a:xfrm>
        </p:spPr>
        <p:txBody>
          <a:bodyPr vert="horz" lIns="92075" tIns="46038" rIns="92075" bIns="46038" rtlCol="0" anchor="ctr" anchorCtr="0">
            <a:normAutofit/>
          </a:bodyPr>
          <a:lstStyle/>
          <a:p>
            <a:pPr>
              <a:defRPr/>
            </a:pPr>
            <a:r>
              <a:rPr lang="en-US" dirty="0">
                <a:solidFill>
                  <a:srgbClr val="FF0000"/>
                </a:solidFill>
                <a:latin typeface="Arial " charset="0"/>
              </a:rPr>
              <a:t>   </a:t>
            </a:r>
            <a:r>
              <a:rPr lang="en-US" b="1" dirty="0">
                <a:solidFill>
                  <a:srgbClr val="FF0000"/>
                </a:solidFill>
                <a:latin typeface="Arial " charset="0"/>
              </a:rPr>
              <a:t>Educational Coaching</a:t>
            </a:r>
          </a:p>
        </p:txBody>
      </p:sp>
      <p:sp>
        <p:nvSpPr>
          <p:cNvPr id="89091" name="Rectangle 4"/>
          <p:cNvSpPr>
            <a:spLocks noGrp="1" noChangeArrowheads="1"/>
          </p:cNvSpPr>
          <p:nvPr>
            <p:ph type="body" sz="half" idx="4294967295"/>
          </p:nvPr>
        </p:nvSpPr>
        <p:spPr>
          <a:xfrm>
            <a:off x="1523999" y="1371600"/>
            <a:ext cx="10144991" cy="4495800"/>
          </a:xfrm>
        </p:spPr>
        <p:txBody>
          <a:bodyPr vert="horz" lIns="182562" tIns="46038" rIns="182562" bIns="46038" rtlCol="0" anchor="t">
            <a:normAutofit fontScale="92500" lnSpcReduction="10000"/>
          </a:bodyPr>
          <a:lstStyle/>
          <a:p>
            <a:pPr eaLnBrk="1" hangingPunct="1">
              <a:lnSpc>
                <a:spcPct val="90000"/>
              </a:lnSpc>
            </a:pPr>
            <a:r>
              <a:rPr lang="en-US" altLang="en-US" sz="3000" b="1" dirty="0">
                <a:solidFill>
                  <a:srgbClr val="0000FF"/>
                </a:solidFill>
                <a:latin typeface="Arial " charset="0"/>
              </a:rPr>
              <a:t>Things to think about:</a:t>
            </a:r>
          </a:p>
          <a:p>
            <a:pPr lvl="1" eaLnBrk="1" hangingPunct="1">
              <a:lnSpc>
                <a:spcPct val="90000"/>
              </a:lnSpc>
            </a:pPr>
            <a:r>
              <a:rPr lang="en-US" altLang="en-US" sz="3000" b="1" dirty="0">
                <a:latin typeface="Arial " charset="0"/>
              </a:rPr>
              <a:t>Good match between coach &amp; student</a:t>
            </a:r>
          </a:p>
          <a:p>
            <a:pPr lvl="1" eaLnBrk="1" hangingPunct="1">
              <a:lnSpc>
                <a:spcPct val="90000"/>
              </a:lnSpc>
            </a:pPr>
            <a:r>
              <a:rPr lang="en-US" altLang="en-US" sz="3000" b="1" dirty="0">
                <a:latin typeface="Arial " charset="0"/>
              </a:rPr>
              <a:t>Open communication with HS staff, college personnel, transportation &amp; family</a:t>
            </a:r>
          </a:p>
          <a:p>
            <a:pPr lvl="1" eaLnBrk="1" hangingPunct="1">
              <a:lnSpc>
                <a:spcPct val="90000"/>
              </a:lnSpc>
            </a:pPr>
            <a:r>
              <a:rPr lang="en-US" altLang="en-US" sz="3000" b="1" dirty="0">
                <a:latin typeface="Arial " charset="0"/>
              </a:rPr>
              <a:t>Understanding philosophy of personal choice, independence &amp; high expectations in all settings</a:t>
            </a:r>
          </a:p>
          <a:p>
            <a:pPr lvl="1" eaLnBrk="1" hangingPunct="1">
              <a:lnSpc>
                <a:spcPct val="90000"/>
              </a:lnSpc>
            </a:pPr>
            <a:r>
              <a:rPr lang="en-US" altLang="en-US" sz="3000" b="1" dirty="0">
                <a:latin typeface="Arial " charset="0"/>
              </a:rPr>
              <a:t>Risk taking</a:t>
            </a:r>
          </a:p>
          <a:p>
            <a:pPr lvl="1" eaLnBrk="1" hangingPunct="1">
              <a:lnSpc>
                <a:spcPct val="90000"/>
              </a:lnSpc>
            </a:pPr>
            <a:r>
              <a:rPr lang="en-US" altLang="en-US" sz="3000" b="1" dirty="0">
                <a:latin typeface="Arial " charset="0"/>
              </a:rPr>
              <a:t>Respect that this is challenging, but important work</a:t>
            </a:r>
          </a:p>
          <a:p>
            <a:pPr lvl="1" eaLnBrk="1" hangingPunct="1">
              <a:lnSpc>
                <a:spcPct val="90000"/>
              </a:lnSpc>
            </a:pPr>
            <a:r>
              <a:rPr lang="en-US" altLang="en-US" sz="3000" b="1" dirty="0">
                <a:latin typeface="Arial " charset="0"/>
              </a:rPr>
              <a:t>Blend and braid resources to find funding</a:t>
            </a:r>
          </a:p>
        </p:txBody>
      </p:sp>
    </p:spTree>
    <p:extLst>
      <p:ext uri="{BB962C8B-B14F-4D97-AF65-F5344CB8AC3E}">
        <p14:creationId xmlns:p14="http://schemas.microsoft.com/office/powerpoint/2010/main" val="17019159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Transition Workshop Materials</a:t>
            </a:r>
          </a:p>
        </p:txBody>
      </p:sp>
      <p:sp>
        <p:nvSpPr>
          <p:cNvPr id="3" name="Content Placeholder 2"/>
          <p:cNvSpPr>
            <a:spLocks noGrp="1"/>
          </p:cNvSpPr>
          <p:nvPr>
            <p:ph idx="1"/>
          </p:nvPr>
        </p:nvSpPr>
        <p:spPr>
          <a:xfrm>
            <a:off x="591671" y="1825625"/>
            <a:ext cx="10762129" cy="4351338"/>
          </a:xfrm>
        </p:spPr>
        <p:txBody>
          <a:bodyPr>
            <a:normAutofit/>
          </a:bodyPr>
          <a:lstStyle/>
          <a:p>
            <a:r>
              <a:rPr lang="en-US" sz="3600" b="1" i="1" dirty="0">
                <a:hlinkClick r:id="rId2"/>
              </a:rPr>
              <a:t>www.rcocdd.com</a:t>
            </a:r>
            <a:endParaRPr lang="en-US" sz="3600" b="1" i="1" dirty="0"/>
          </a:p>
          <a:p>
            <a:endParaRPr lang="en-US" sz="3600" b="1" i="1" dirty="0"/>
          </a:p>
          <a:p>
            <a:pPr marL="0" indent="0">
              <a:buNone/>
            </a:pPr>
            <a:endParaRPr lang="en-US" sz="3600" b="1" i="1" dirty="0"/>
          </a:p>
          <a:p>
            <a:pPr>
              <a:buFont typeface="Wingdings" panose="05000000000000000000" pitchFamily="2" charset="2"/>
              <a:buChar char="ü"/>
            </a:pPr>
            <a:r>
              <a:rPr lang="en-US" sz="3600" b="1" i="1" dirty="0"/>
              <a:t>Quick Links on the Main Page</a:t>
            </a:r>
          </a:p>
          <a:p>
            <a:pPr>
              <a:buFont typeface="Wingdings" panose="05000000000000000000" pitchFamily="2" charset="2"/>
              <a:buChar char="ü"/>
            </a:pPr>
            <a:r>
              <a:rPr lang="en-US" sz="3600" b="1" i="1" dirty="0"/>
              <a:t>Transition Planning</a:t>
            </a:r>
          </a:p>
          <a:p>
            <a:pPr>
              <a:buFont typeface="Wingdings" panose="05000000000000000000" pitchFamily="2" charset="2"/>
              <a:buChar char="ü"/>
            </a:pPr>
            <a:r>
              <a:rPr lang="en-US" sz="3600" b="1" i="1" dirty="0"/>
              <a:t>Available 2 weeks after presentation</a:t>
            </a:r>
            <a:endParaRPr lang="en-US" sz="3600" b="1" dirty="0"/>
          </a:p>
        </p:txBody>
      </p:sp>
      <p:pic>
        <p:nvPicPr>
          <p:cNvPr id="4" name="Picture 3"/>
          <p:cNvPicPr>
            <a:picLocks noChangeAspect="1"/>
          </p:cNvPicPr>
          <p:nvPr/>
        </p:nvPicPr>
        <p:blipFill>
          <a:blip r:embed="rId3"/>
          <a:stretch>
            <a:fillRect/>
          </a:stretch>
        </p:blipFill>
        <p:spPr>
          <a:xfrm>
            <a:off x="4920342" y="1989067"/>
            <a:ext cx="5787311" cy="2114595"/>
          </a:xfrm>
          <a:prstGeom prst="rect">
            <a:avLst/>
          </a:prstGeom>
        </p:spPr>
      </p:pic>
      <p:pic>
        <p:nvPicPr>
          <p:cNvPr id="5" name="Picture 4"/>
          <p:cNvPicPr>
            <a:picLocks noChangeAspect="1"/>
          </p:cNvPicPr>
          <p:nvPr/>
        </p:nvPicPr>
        <p:blipFill>
          <a:blip r:embed="rId4"/>
          <a:stretch>
            <a:fillRect/>
          </a:stretch>
        </p:blipFill>
        <p:spPr>
          <a:xfrm>
            <a:off x="9029700" y="3337231"/>
            <a:ext cx="2209800" cy="2918096"/>
          </a:xfrm>
          <a:prstGeom prst="rect">
            <a:avLst/>
          </a:prstGeom>
        </p:spPr>
      </p:pic>
    </p:spTree>
    <p:extLst>
      <p:ext uri="{BB962C8B-B14F-4D97-AF65-F5344CB8AC3E}">
        <p14:creationId xmlns:p14="http://schemas.microsoft.com/office/powerpoint/2010/main" val="3918571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909" y="0"/>
            <a:ext cx="7342909" cy="6858000"/>
          </a:xfrm>
          <a:prstGeom prst="rect">
            <a:avLst/>
          </a:prstGeom>
        </p:spPr>
      </p:pic>
    </p:spTree>
    <p:extLst>
      <p:ext uri="{BB962C8B-B14F-4D97-AF65-F5344CB8AC3E}">
        <p14:creationId xmlns:p14="http://schemas.microsoft.com/office/powerpoint/2010/main" val="38869206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265" y="573059"/>
            <a:ext cx="9601196" cy="1303867"/>
          </a:xfrm>
        </p:spPr>
        <p:txBody>
          <a:bodyPr>
            <a:normAutofit/>
          </a:bodyPr>
          <a:lstStyle/>
          <a:p>
            <a:r>
              <a:rPr lang="en-US" sz="7200" b="1" dirty="0">
                <a:solidFill>
                  <a:srgbClr val="009900"/>
                </a:solidFill>
                <a:latin typeface="Arial" panose="020B0604020202020204" pitchFamily="34" charset="0"/>
                <a:cs typeface="Arial" panose="020B0604020202020204" pitchFamily="34" charset="0"/>
              </a:rPr>
              <a:t>QUESTIONS</a:t>
            </a:r>
          </a:p>
        </p:txBody>
      </p:sp>
      <p:sp>
        <p:nvSpPr>
          <p:cNvPr id="3" name="Content Placeholder 2"/>
          <p:cNvSpPr>
            <a:spLocks noGrp="1"/>
          </p:cNvSpPr>
          <p:nvPr>
            <p:ph idx="1"/>
          </p:nvPr>
        </p:nvSpPr>
        <p:spPr/>
        <p:txBody>
          <a:bodyPr>
            <a:normAutofit fontScale="47500" lnSpcReduction="20000"/>
          </a:bodyPr>
          <a:lstStyle/>
          <a:p>
            <a:endParaRPr lang="en-US" dirty="0"/>
          </a:p>
          <a:p>
            <a:endParaRPr lang="en-US" dirty="0"/>
          </a:p>
          <a:p>
            <a:pPr marL="0" indent="0">
              <a:buNone/>
            </a:pPr>
            <a:r>
              <a:rPr lang="en-US" dirty="0"/>
              <a:t>                             </a:t>
            </a:r>
          </a:p>
          <a:p>
            <a:pPr marL="0" indent="0">
              <a:buNone/>
            </a:pPr>
            <a:r>
              <a:rPr lang="en-US" sz="9600" dirty="0">
                <a:latin typeface="Arial" panose="020B0604020202020204" pitchFamily="34" charset="0"/>
                <a:cs typeface="Arial" panose="020B0604020202020204" pitchFamily="34" charset="0"/>
              </a:rPr>
              <a:t>           </a:t>
            </a:r>
          </a:p>
          <a:p>
            <a:pPr marL="0" indent="0">
              <a:buNone/>
            </a:pPr>
            <a:r>
              <a:rPr lang="en-US" sz="9600" b="1" dirty="0">
                <a:solidFill>
                  <a:srgbClr val="FF6600"/>
                </a:solidFill>
                <a:latin typeface="Arial" panose="020B0604020202020204" pitchFamily="34" charset="0"/>
                <a:cs typeface="Arial" panose="020B0604020202020204" pitchFamily="34" charset="0"/>
              </a:rPr>
              <a:t>                     </a:t>
            </a:r>
            <a:r>
              <a:rPr lang="en-US" sz="5100" b="1" dirty="0">
                <a:solidFill>
                  <a:srgbClr val="FF6600"/>
                </a:solidFill>
                <a:latin typeface="Arial" panose="020B0604020202020204" pitchFamily="34" charset="0"/>
                <a:cs typeface="Arial" panose="020B0604020202020204" pitchFamily="34" charset="0"/>
              </a:rPr>
              <a:t>Transition Planning</a:t>
            </a:r>
          </a:p>
          <a:p>
            <a:pPr marL="0" indent="0">
              <a:buNone/>
            </a:pPr>
            <a:r>
              <a:rPr lang="en-US" sz="9600" dirty="0">
                <a:latin typeface="Arial" panose="020B0604020202020204" pitchFamily="34" charset="0"/>
                <a:cs typeface="Arial" panose="020B0604020202020204" pitchFamily="34" charset="0"/>
              </a:rPr>
              <a:t>                        ??????</a:t>
            </a:r>
          </a:p>
        </p:txBody>
      </p:sp>
      <p:pic>
        <p:nvPicPr>
          <p:cNvPr id="5" name="Picture 4" descr="msotw9_temp0"/>
          <p:cNvPicPr>
            <a:picLocks noChangeAspect="1" noChangeArrowheads="1"/>
          </p:cNvPicPr>
          <p:nvPr/>
        </p:nvPicPr>
        <p:blipFill>
          <a:blip r:embed="rId2">
            <a:extLst>
              <a:ext uri="{28A0092B-C50C-407E-A947-70E740481C1C}">
                <a14:useLocalDpi xmlns:a14="http://schemas.microsoft.com/office/drawing/2010/main" val="0"/>
              </a:ext>
            </a:extLst>
          </a:blip>
          <a:srcRect t="27109"/>
          <a:stretch>
            <a:fillRect/>
          </a:stretch>
        </p:blipFill>
        <p:spPr bwMode="auto">
          <a:xfrm>
            <a:off x="4536495" y="2046075"/>
            <a:ext cx="3119007" cy="1998219"/>
          </a:xfrm>
          <a:prstGeom prst="rect">
            <a:avLst/>
          </a:prstGeom>
          <a:solidFill>
            <a:srgbClr val="0000FF"/>
          </a:solidFill>
          <a:ln w="76200">
            <a:solidFill>
              <a:srgbClr val="0000FF"/>
            </a:solidFill>
            <a:miter lim="800000"/>
            <a:headEnd/>
            <a:tailEnd/>
          </a:ln>
          <a:extLst/>
        </p:spPr>
      </p:pic>
    </p:spTree>
    <p:extLst>
      <p:ext uri="{BB962C8B-B14F-4D97-AF65-F5344CB8AC3E}">
        <p14:creationId xmlns:p14="http://schemas.microsoft.com/office/powerpoint/2010/main" val="33043211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00FF"/>
                </a:solidFill>
                <a:latin typeface="Arial" panose="020B0604020202020204" pitchFamily="34" charset="0"/>
                <a:cs typeface="Arial" panose="020B0604020202020204" pitchFamily="34" charset="0"/>
              </a:rPr>
              <a:t>Thank you for your Participation!</a:t>
            </a:r>
          </a:p>
        </p:txBody>
      </p:sp>
      <p:sp>
        <p:nvSpPr>
          <p:cNvPr id="3" name="Subtitle 2"/>
          <p:cNvSpPr>
            <a:spLocks noGrp="1"/>
          </p:cNvSpPr>
          <p:nvPr>
            <p:ph type="subTitle" idx="1"/>
          </p:nvPr>
        </p:nvSpPr>
        <p:spPr>
          <a:xfrm>
            <a:off x="2824745" y="3697702"/>
            <a:ext cx="6815669" cy="1320802"/>
          </a:xfrm>
        </p:spPr>
        <p:txBody>
          <a:bodyPr>
            <a:normAutofit/>
          </a:bodyPr>
          <a:lstStyle/>
          <a:p>
            <a:r>
              <a:rPr lang="en-US" b="1" dirty="0">
                <a:solidFill>
                  <a:srgbClr val="009900"/>
                </a:solidFill>
                <a:latin typeface="Arial" panose="020B0604020202020204" pitchFamily="34" charset="0"/>
                <a:cs typeface="Arial" panose="020B0604020202020204" pitchFamily="34" charset="0"/>
              </a:rPr>
              <a:t>Questions?  </a:t>
            </a:r>
          </a:p>
          <a:p>
            <a:r>
              <a:rPr lang="en-US" b="1" dirty="0">
                <a:solidFill>
                  <a:srgbClr val="0000FF"/>
                </a:solidFill>
                <a:latin typeface="Arial" panose="020B0604020202020204" pitchFamily="34" charset="0"/>
                <a:cs typeface="Arial" panose="020B0604020202020204" pitchFamily="34" charset="0"/>
              </a:rPr>
              <a:t>Contact: Transition@rcocdd.com</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923674" y="3697702"/>
            <a:ext cx="1112969" cy="1401026"/>
          </a:xfrm>
          <a:prstGeom prst="rect">
            <a:avLst/>
          </a:prstGeom>
        </p:spPr>
      </p:pic>
      <p:pic>
        <p:nvPicPr>
          <p:cNvPr id="5" name="Picture 4" descr="C:\Users\Jknudsen\AppData\Local\Microsoft\Windows\Temporary Internet Files\Content.IE5\60DLM010\1383919678[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0308" y="3586237"/>
            <a:ext cx="1248392" cy="1200483"/>
          </a:xfrm>
          <a:prstGeom prst="rect">
            <a:avLst/>
          </a:prstGeom>
          <a:noFill/>
          <a:ln>
            <a:noFill/>
          </a:ln>
        </p:spPr>
      </p:pic>
    </p:spTree>
    <p:extLst>
      <p:ext uri="{BB962C8B-B14F-4D97-AF65-F5344CB8AC3E}">
        <p14:creationId xmlns:p14="http://schemas.microsoft.com/office/powerpoint/2010/main" val="3666060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0555" y="159361"/>
            <a:ext cx="11544299" cy="6551333"/>
          </a:xfrm>
          <a:prstGeom prst="rect">
            <a:avLst/>
          </a:prstGeom>
        </p:spPr>
      </p:pic>
    </p:spTree>
    <p:extLst>
      <p:ext uri="{BB962C8B-B14F-4D97-AF65-F5344CB8AC3E}">
        <p14:creationId xmlns:p14="http://schemas.microsoft.com/office/powerpoint/2010/main" val="4116349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97928"/>
            <a:ext cx="9601196" cy="1303867"/>
          </a:xfrm>
        </p:spPr>
        <p:txBody>
          <a:bodyPr>
            <a:normAutofit/>
          </a:bodyPr>
          <a:lstStyle/>
          <a:p>
            <a:r>
              <a:rPr lang="en-US" sz="5400" b="1" dirty="0">
                <a:solidFill>
                  <a:srgbClr val="0000FF"/>
                </a:solidFill>
                <a:latin typeface="Arial" panose="020B0604020202020204" pitchFamily="34" charset="0"/>
                <a:cs typeface="Arial" panose="020B0604020202020204" pitchFamily="34" charset="0"/>
              </a:rPr>
              <a:t>EDUCATIONAL EQUITY</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131377" y="1825150"/>
            <a:ext cx="9980908" cy="4423719"/>
          </a:xfrm>
          <a:prstGeom prst="rect">
            <a:avLst/>
          </a:prstGeom>
        </p:spPr>
      </p:pic>
    </p:spTree>
    <p:extLst>
      <p:ext uri="{BB962C8B-B14F-4D97-AF65-F5344CB8AC3E}">
        <p14:creationId xmlns:p14="http://schemas.microsoft.com/office/powerpoint/2010/main" val="175962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753035" y="1143000"/>
            <a:ext cx="10703859" cy="5257800"/>
          </a:xfrm>
        </p:spPr>
        <p:txBody>
          <a:bodyPr>
            <a:normAutofit lnSpcReduction="10000"/>
          </a:bodyPr>
          <a:lstStyle/>
          <a:p>
            <a:pPr eaLnBrk="1" hangingPunct="1">
              <a:defRPr/>
            </a:pPr>
            <a:r>
              <a:rPr lang="en-US" sz="2800" b="1" dirty="0">
                <a:latin typeface="Arial" pitchFamily="34" charset="0"/>
                <a:cs typeface="Arial" pitchFamily="34" charset="0"/>
              </a:rPr>
              <a:t>Universities </a:t>
            </a:r>
            <a:r>
              <a:rPr lang="en-US" sz="1900" b="1" dirty="0">
                <a:solidFill>
                  <a:srgbClr val="FF0000"/>
                </a:solidFill>
                <a:latin typeface="Arial" pitchFamily="34" charset="0"/>
                <a:cs typeface="Arial" pitchFamily="34" charset="0"/>
              </a:rPr>
              <a:t>(Private &amp; Public)</a:t>
            </a:r>
          </a:p>
          <a:p>
            <a:pPr eaLnBrk="1" hangingPunct="1">
              <a:defRPr/>
            </a:pPr>
            <a:r>
              <a:rPr lang="en-US" sz="2800" b="1" dirty="0">
                <a:latin typeface="Arial" pitchFamily="34" charset="0"/>
                <a:cs typeface="Arial" pitchFamily="34" charset="0"/>
              </a:rPr>
              <a:t>Community Colleges</a:t>
            </a:r>
          </a:p>
          <a:p>
            <a:pPr eaLnBrk="1" hangingPunct="1">
              <a:defRPr/>
            </a:pPr>
            <a:r>
              <a:rPr lang="en-US" sz="2800" b="1" dirty="0">
                <a:latin typeface="Arial" pitchFamily="34" charset="0"/>
                <a:cs typeface="Arial" pitchFamily="34" charset="0"/>
              </a:rPr>
              <a:t>University/Community College Programs for individuals with Intellectual Disabilities</a:t>
            </a:r>
          </a:p>
          <a:p>
            <a:pPr>
              <a:defRPr/>
            </a:pPr>
            <a:r>
              <a:rPr lang="en-US" sz="2800" b="1" dirty="0">
                <a:latin typeface="Arial" pitchFamily="34" charset="0"/>
                <a:cs typeface="Arial" pitchFamily="34" charset="0"/>
              </a:rPr>
              <a:t>City offered Community Classes for personal interests</a:t>
            </a:r>
          </a:p>
          <a:p>
            <a:pPr eaLnBrk="1" hangingPunct="1">
              <a:defRPr/>
            </a:pPr>
            <a:r>
              <a:rPr lang="en-US" sz="2800" b="1" dirty="0">
                <a:latin typeface="Arial" pitchFamily="34" charset="0"/>
                <a:cs typeface="Arial" pitchFamily="34" charset="0"/>
              </a:rPr>
              <a:t>Regional Occupational Programs</a:t>
            </a:r>
          </a:p>
          <a:p>
            <a:pPr eaLnBrk="1" hangingPunct="1">
              <a:defRPr/>
            </a:pPr>
            <a:r>
              <a:rPr lang="en-US" sz="2800" b="1" dirty="0">
                <a:latin typeface="Arial" pitchFamily="34" charset="0"/>
                <a:cs typeface="Arial" pitchFamily="34" charset="0"/>
              </a:rPr>
              <a:t>One Stop Centers/American Job Centers/Workforce Innovation &amp; Opportunity Act Program</a:t>
            </a:r>
          </a:p>
          <a:p>
            <a:pPr eaLnBrk="1" hangingPunct="1">
              <a:defRPr/>
            </a:pPr>
            <a:r>
              <a:rPr lang="en-US" sz="2800" b="1" dirty="0">
                <a:latin typeface="Arial" pitchFamily="34" charset="0"/>
                <a:cs typeface="Arial" pitchFamily="34" charset="0"/>
              </a:rPr>
              <a:t>Adult Education Block Grant Programs  (AEBG)</a:t>
            </a:r>
            <a:endParaRPr lang="en-US" sz="1900" b="1" dirty="0">
              <a:solidFill>
                <a:srgbClr val="FF0000"/>
              </a:solidFill>
              <a:latin typeface="Arial" pitchFamily="34" charset="0"/>
              <a:cs typeface="Arial" pitchFamily="34" charset="0"/>
            </a:endParaRPr>
          </a:p>
          <a:p>
            <a:pPr eaLnBrk="1" hangingPunct="1">
              <a:defRPr/>
            </a:pPr>
            <a:r>
              <a:rPr lang="en-US" sz="2800" b="1" dirty="0">
                <a:latin typeface="Arial" pitchFamily="34" charset="0"/>
                <a:cs typeface="Arial" pitchFamily="34" charset="0"/>
              </a:rPr>
              <a:t>Private Technical /Trade Schools</a:t>
            </a:r>
          </a:p>
        </p:txBody>
      </p:sp>
      <p:sp>
        <p:nvSpPr>
          <p:cNvPr id="3" name="Title 2"/>
          <p:cNvSpPr>
            <a:spLocks noGrp="1"/>
          </p:cNvSpPr>
          <p:nvPr>
            <p:ph type="title"/>
          </p:nvPr>
        </p:nvSpPr>
        <p:spPr>
          <a:xfrm>
            <a:off x="1981200" y="274638"/>
            <a:ext cx="8229600" cy="868362"/>
          </a:xfrm>
        </p:spPr>
        <p:txBody>
          <a:bodyPr/>
          <a:lstStyle/>
          <a:p>
            <a:pPr>
              <a:defRPr/>
            </a:pPr>
            <a:r>
              <a:rPr lang="en-US" sz="3200" b="1" dirty="0">
                <a:solidFill>
                  <a:srgbClr val="052FE3"/>
                </a:solidFill>
                <a:latin typeface="Arial" pitchFamily="34" charset="0"/>
                <a:cs typeface="Arial" pitchFamily="34" charset="0"/>
              </a:rPr>
              <a:t>Post Secondary Education &amp; Training</a:t>
            </a:r>
          </a:p>
        </p:txBody>
      </p:sp>
    </p:spTree>
    <p:extLst>
      <p:ext uri="{BB962C8B-B14F-4D97-AF65-F5344CB8AC3E}">
        <p14:creationId xmlns:p14="http://schemas.microsoft.com/office/powerpoint/2010/main" val="1180976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841664" y="2402237"/>
            <a:ext cx="10766567" cy="3925827"/>
          </a:xfrm>
        </p:spPr>
        <p:txBody>
          <a:bodyPr>
            <a:normAutofit/>
          </a:bodyPr>
          <a:lstStyle/>
          <a:p>
            <a:pPr marL="365760" indent="-256032">
              <a:spcAft>
                <a:spcPts val="0"/>
              </a:spcAft>
              <a:buFont typeface="Wingdings 3"/>
              <a:buChar char=""/>
              <a:defRPr/>
            </a:pPr>
            <a:r>
              <a:rPr lang="en-US" sz="2800" b="1" dirty="0">
                <a:latin typeface="Calibri" panose="020F0502020204030204" pitchFamily="34" charset="0"/>
                <a:cs typeface="Calibri" panose="020F0502020204030204" pitchFamily="34" charset="0"/>
              </a:rPr>
              <a:t>The Higher Education Opportunity Act (</a:t>
            </a:r>
            <a:r>
              <a:rPr lang="en-US" sz="2800" b="1" dirty="0">
                <a:latin typeface="Calibri" panose="020F0502020204030204" pitchFamily="34" charset="0"/>
                <a:cs typeface="Calibri" panose="020F0502020204030204" pitchFamily="34" charset="0"/>
                <a:hlinkClick r:id="rId3" tooltip="This act (PL 110-315) was enacted on August 14, 2008, reauthorizing the Higher Education Act (HEA) of 1965. This law covers a wide variety of issues related to higher education. New in 2008 were several provisions related to students with intellectual disabilities, including defining Comprehensive Transition programs for students with ID, and funding model demonstration projects and a National Coordinating Center for those projects."/>
              </a:rPr>
              <a:t> HEOA</a:t>
            </a:r>
            <a:r>
              <a:rPr lang="en-US" sz="2800" b="1" dirty="0">
                <a:latin typeface="Calibri" panose="020F0502020204030204" pitchFamily="34" charset="0"/>
                <a:cs typeface="Calibri" panose="020F0502020204030204" pitchFamily="34" charset="0"/>
              </a:rPr>
              <a:t>) (PL 110-315) was enacted on August 14, 2008, reauthorizing the Higher Education Act (HEA) of 1965. This law contains a number of important new provisions that improve access to </a:t>
            </a:r>
            <a:r>
              <a:rPr lang="en-US" sz="2800" b="1" dirty="0">
                <a:latin typeface="Calibri" panose="020F0502020204030204" pitchFamily="34" charset="0"/>
                <a:cs typeface="Calibri" panose="020F0502020204030204" pitchFamily="34" charset="0"/>
                <a:hlinkClick r:id="rId4" tooltip="Any type of school or training beyond the high school level (i.e., community college, four-year university, vocational training program)."/>
              </a:rPr>
              <a:t>postsecondary education</a:t>
            </a:r>
            <a:r>
              <a:rPr lang="en-US" sz="2800" b="1" dirty="0">
                <a:latin typeface="Calibri" panose="020F0502020204030204" pitchFamily="34" charset="0"/>
                <a:cs typeface="Calibri" panose="020F0502020204030204" pitchFamily="34" charset="0"/>
              </a:rPr>
              <a:t> for students with </a:t>
            </a:r>
            <a:r>
              <a:rPr lang="en-US" sz="2800" b="1" dirty="0">
                <a:latin typeface="Calibri" panose="020F0502020204030204" pitchFamily="34" charset="0"/>
                <a:cs typeface="Calibri" panose="020F0502020204030204" pitchFamily="34" charset="0"/>
                <a:hlinkClick r:id="rId5" tooltip="Intellectual disability is a disability characterized by significant limitations both in intellectual functioning and in adaptive behavior as expressed in conceptual, social, and practical adaptive skills. This disability originates before the age of 18. Intellectual disability is the currently preferred term for the disability historically referred to as mental retardation. (AAIDD)."/>
              </a:rPr>
              <a:t>intellectual disabilities</a:t>
            </a:r>
            <a:r>
              <a:rPr lang="en-US" sz="2800" b="1" dirty="0">
                <a:latin typeface="Calibri" panose="020F0502020204030204" pitchFamily="34" charset="0"/>
                <a:cs typeface="Calibri" panose="020F0502020204030204" pitchFamily="34" charset="0"/>
              </a:rPr>
              <a:t>.</a:t>
            </a:r>
          </a:p>
          <a:p>
            <a:pPr marL="365760" indent="-256032">
              <a:spcAft>
                <a:spcPts val="0"/>
              </a:spcAft>
              <a:buFont typeface="Wingdings 3"/>
              <a:buChar char=""/>
              <a:defRPr/>
            </a:pPr>
            <a:r>
              <a:rPr lang="en-US" sz="2800" b="1" dirty="0">
                <a:latin typeface="Calibri" panose="020F0502020204030204" pitchFamily="34" charset="0"/>
                <a:cs typeface="Calibri" panose="020F0502020204030204" pitchFamily="34" charset="0"/>
              </a:rPr>
              <a:t/>
            </a:r>
            <a:br>
              <a:rPr lang="en-US" sz="2800" b="1" dirty="0">
                <a:latin typeface="Calibri" panose="020F0502020204030204" pitchFamily="34" charset="0"/>
                <a:cs typeface="Calibri" panose="020F0502020204030204" pitchFamily="34" charset="0"/>
              </a:rPr>
            </a:br>
            <a:r>
              <a:rPr lang="en-US" sz="2800" b="1" dirty="0">
                <a:latin typeface="Arial" panose="020B0604020202020204" pitchFamily="34" charset="0"/>
                <a:cs typeface="Arial" panose="020B0604020202020204" pitchFamily="34" charset="0"/>
              </a:rPr>
              <a:t>The Higher Education Opportunity Act of 2008 Unbolts Doors for Students with Intellectual Disabilities</a:t>
            </a:r>
          </a:p>
        </p:txBody>
      </p:sp>
      <p:sp>
        <p:nvSpPr>
          <p:cNvPr id="686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5E1467A-D289-4087-A148-B06B1CA9833E}" type="slidenum">
              <a:rPr lang="en-US" altLang="en-US"/>
              <a:pPr/>
              <a:t>9</a:t>
            </a:fld>
            <a:endParaRPr lang="en-US" altLang="en-US"/>
          </a:p>
        </p:txBody>
      </p:sp>
      <p:sp>
        <p:nvSpPr>
          <p:cNvPr id="3" name="Title 2"/>
          <p:cNvSpPr>
            <a:spLocks noGrp="1"/>
          </p:cNvSpPr>
          <p:nvPr>
            <p:ph type="title"/>
          </p:nvPr>
        </p:nvSpPr>
        <p:spPr/>
        <p:txBody>
          <a:bodyPr>
            <a:noAutofit/>
          </a:bodyPr>
          <a:lstStyle/>
          <a:p>
            <a:pPr>
              <a:defRPr/>
            </a:pPr>
            <a:r>
              <a:rPr lang="en-US" sz="4000" b="1" dirty="0">
                <a:solidFill>
                  <a:srgbClr val="7030A0"/>
                </a:solidFill>
                <a:latin typeface="Arial" panose="020B0604020202020204" pitchFamily="34" charset="0"/>
                <a:cs typeface="Arial" panose="020B0604020202020204" pitchFamily="34" charset="0"/>
              </a:rPr>
              <a:t>Higher Education Opportunities Act 2008</a:t>
            </a:r>
          </a:p>
        </p:txBody>
      </p:sp>
    </p:spTree>
    <p:extLst>
      <p:ext uri="{BB962C8B-B14F-4D97-AF65-F5344CB8AC3E}">
        <p14:creationId xmlns:p14="http://schemas.microsoft.com/office/powerpoint/2010/main" val="1017291196"/>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2332</Words>
  <Application>Microsoft Office PowerPoint</Application>
  <PresentationFormat>Custom</PresentationFormat>
  <Paragraphs>483</Paragraphs>
  <Slides>59</Slides>
  <Notes>27</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Organic</vt:lpstr>
      <vt:lpstr>Slipstream</vt:lpstr>
      <vt:lpstr> Presenters</vt:lpstr>
      <vt:lpstr>GoToWebinar Procedures</vt:lpstr>
      <vt:lpstr>Questions</vt:lpstr>
      <vt:lpstr>Post Secondary Education  Webinar Attachments These should have been sent to you after you signed up for the webinar.* </vt:lpstr>
      <vt:lpstr>Transition Planning</vt:lpstr>
      <vt:lpstr>PowerPoint Presentation</vt:lpstr>
      <vt:lpstr>EDUCATIONAL EQUITY</vt:lpstr>
      <vt:lpstr>Post Secondary Education &amp; Training</vt:lpstr>
      <vt:lpstr>Higher Education Opportunities Act 2008</vt:lpstr>
      <vt:lpstr>Higher Education Opportunity Act (HEOA)  Provisions</vt:lpstr>
      <vt:lpstr>Financial Aid</vt:lpstr>
      <vt:lpstr>CA PSE Programs for Students with Intellectual Disabilities (ID)</vt:lpstr>
      <vt:lpstr>CA PSE/Training Programs for Students with ID (continued)</vt:lpstr>
      <vt:lpstr>California C2C Programs for Students with Intellectual Disabilities</vt:lpstr>
      <vt:lpstr>College Programs for Individuals with ID in Orange County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Enhancing Access to PSE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Educational Coach</vt:lpstr>
      <vt:lpstr>Students helping Students!</vt:lpstr>
      <vt:lpstr>Educational Coach</vt:lpstr>
      <vt:lpstr>   Educational Coaching</vt:lpstr>
      <vt:lpstr>Transition Workshop Materials</vt:lpstr>
      <vt:lpstr>PowerPoint Presentation</vt:lpstr>
      <vt:lpstr>QUESTIONS</vt:lpstr>
      <vt:lpstr>Thank you for your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ONeal</dc:creator>
  <cp:lastModifiedBy>Janis White</cp:lastModifiedBy>
  <cp:revision>97</cp:revision>
  <cp:lastPrinted>2016-11-29T18:45:02Z</cp:lastPrinted>
  <dcterms:created xsi:type="dcterms:W3CDTF">2016-03-03T15:42:23Z</dcterms:created>
  <dcterms:modified xsi:type="dcterms:W3CDTF">2016-11-29T20:12:23Z</dcterms:modified>
</cp:coreProperties>
</file>