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04" r:id="rId2"/>
    <p:sldId id="298" r:id="rId3"/>
    <p:sldId id="258" r:id="rId4"/>
    <p:sldId id="286" r:id="rId5"/>
    <p:sldId id="274" r:id="rId6"/>
    <p:sldId id="305" r:id="rId7"/>
    <p:sldId id="270" r:id="rId8"/>
    <p:sldId id="272" r:id="rId9"/>
    <p:sldId id="287" r:id="rId10"/>
    <p:sldId id="302" r:id="rId11"/>
    <p:sldId id="276" r:id="rId12"/>
    <p:sldId id="283" r:id="rId13"/>
    <p:sldId id="282" r:id="rId14"/>
    <p:sldId id="284" r:id="rId15"/>
    <p:sldId id="288" r:id="rId16"/>
    <p:sldId id="290" r:id="rId17"/>
    <p:sldId id="294" r:id="rId18"/>
    <p:sldId id="295" r:id="rId19"/>
    <p:sldId id="296" r:id="rId20"/>
    <p:sldId id="297" r:id="rId21"/>
    <p:sldId id="279" r:id="rId22"/>
    <p:sldId id="280" r:id="rId23"/>
    <p:sldId id="267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707" autoAdjust="0"/>
  </p:normalViewPr>
  <p:slideViewPr>
    <p:cSldViewPr>
      <p:cViewPr>
        <p:scale>
          <a:sx n="78" d="100"/>
          <a:sy n="78" d="100"/>
        </p:scale>
        <p:origin x="-336" y="-5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281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9CD481A-BF3A-4B95-A518-879F26A5B25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DBFC88-EEC8-4447-8A7B-9C4D849B6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62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FC67248-14DF-42D7-A0AF-54F7482CC8B5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FDCDA3-5C4B-48EC-B140-7B306D9AA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2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23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59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93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91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93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08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12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33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280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60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80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8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8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6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8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06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38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19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DCDA3-5C4B-48EC-B140-7B306D9AAF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9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4047067" y="1605119"/>
            <a:ext cx="6800850" cy="1368374"/>
          </a:xfrm>
          <a:prstGeom prst="rect">
            <a:avLst/>
          </a:prstGeom>
          <a:gradFill flip="none" rotWithShape="1">
            <a:gsLst>
              <a:gs pos="7000">
                <a:schemeClr val="accent5">
                  <a:lumMod val="50000"/>
                </a:schemeClr>
              </a:gs>
              <a:gs pos="6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Housing: Options and Opportunities</a:t>
            </a:r>
            <a:endParaRPr lang="en-US" sz="48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3943350" y="3810000"/>
            <a:ext cx="672465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Jack Stanton </a:t>
            </a:r>
            <a:r>
              <a:rPr lang="en-US" sz="2800" b="0" dirty="0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</a:p>
          <a:p>
            <a:pPr algn="l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Innovative Housing Opportunities</a:t>
            </a:r>
          </a:p>
          <a:p>
            <a:pPr algn="l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</a:t>
            </a:r>
          </a:p>
          <a:p>
            <a:pPr algn="l"/>
            <a:r>
              <a:rPr lang="en-US" sz="2800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Regional Center of Orange County</a:t>
            </a:r>
          </a:p>
          <a:p>
            <a:pPr algn="l"/>
            <a:r>
              <a:rPr lang="en-US" sz="2000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August 7, 2017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© 2017 Innovative Housing Opportunities, Inc. (IHO)   </a:t>
            </a:r>
          </a:p>
          <a:p>
            <a:r>
              <a:rPr lang="en-US" dirty="0" smtClean="0"/>
              <a:t>A 501(C)(3) Nonprofit Organization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5250" y="6096000"/>
            <a:ext cx="11887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109538" y="5871601"/>
            <a:ext cx="11887200" cy="182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815"/>
            <a:ext cx="2866441" cy="583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8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9AA74-834B-40D1-88CE-85171FED420F}" type="datetime1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9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F26B-95DC-45F9-BFBF-BEFCBFB65038}" type="datetime1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80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D51A4-1257-46B5-95C5-1F0B412182FD}" type="datetime1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0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90488"/>
            <a:ext cx="2729371" cy="5303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91440" y="6099048"/>
            <a:ext cx="118872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28" y="5871960"/>
            <a:ext cx="11888230" cy="182896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ctr" defTabSz="914400" rtl="0" eaLnBrk="1" latinLnBrk="0" hangingPunct="1">
              <a:defRPr lang="en-US" sz="8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© 2017 Innovative Housing Opportunities, Inc. (IHO)    </a:t>
            </a:r>
          </a:p>
          <a:p>
            <a:r>
              <a:rPr lang="en-US" dirty="0" smtClean="0"/>
              <a:t>A 501(C)(3) Nonprofit Organization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38200" y="1600200"/>
            <a:ext cx="105156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44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90488"/>
            <a:ext cx="2729371" cy="5303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91440" y="6099048"/>
            <a:ext cx="11887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28" y="5871960"/>
            <a:ext cx="11888230" cy="182896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ctr" defTabSz="914400" rtl="0" eaLnBrk="1" latinLnBrk="0" hangingPunct="1">
              <a:defRPr lang="en-US" sz="8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© 2017 Innovative Housing Opportunities, Inc. (IHO)    </a:t>
            </a:r>
          </a:p>
          <a:p>
            <a:r>
              <a:rPr lang="en-US" dirty="0" smtClean="0"/>
              <a:t>A 501(C)(3) Nonprofit Organization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38200" y="1600200"/>
            <a:ext cx="10515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153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1040C-3462-4F7F-8295-ED158648D5BF}" type="datetime1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3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EC26-2E0A-4D8A-A21C-0E7A25E26DD6}" type="datetime1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7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75A13-B884-455E-B81D-44591D36F1C2}" type="datetime1">
              <a:rPr lang="en-US" smtClean="0"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7D7A-F3BE-4453-9966-54AC6C6D06D0}" type="datetime1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2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EF0F-269F-4997-973D-F208771B22B7}" type="datetime1">
              <a:rPr lang="en-US" smtClean="0"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1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BA0C-26D5-46E8-8FC1-9AD1DAA59BAC}" type="datetime1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8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B6E3A-944B-4243-BE2C-261AC216F3A5}" type="datetime1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D81EB-9BF4-4F05-9425-1996A72BE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5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issuu.com/regionalcenterofoc/docs/guide_to_living_arrangements_-_adults3613?e=6820093/6334150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cato@FairHousingoc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weitzman@eldrcenter.or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pwhitaker@innovativehousing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hyperlink" Target="mailto:rmills@innovativehousing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Hambuch@occr.ocgov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Brown@santa-ana.org" TargetMode="External"/><Relationship Id="rId5" Type="http://schemas.openxmlformats.org/officeDocument/2006/relationships/hyperlink" Target="mailto:DannyH@ci.garden-grove.ca.us" TargetMode="External"/><Relationship Id="rId4" Type="http://schemas.openxmlformats.org/officeDocument/2006/relationships/hyperlink" Target="mailto:GStepter@anaheim.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1271587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028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the Regional Center of Orange County Help You?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105400"/>
            <a:ext cx="10515600" cy="98425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http://issuu.com/regionalcenterofoc/docs/guide_to_living_arrangements_-_</a:t>
            </a:r>
            <a:r>
              <a:rPr lang="en-US" dirty="0" smtClean="0">
                <a:hlinkClick r:id="rId2"/>
              </a:rPr>
              <a:t>adults3613?e=6820093/6334150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4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3" indent="0">
              <a:buNone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Affordable Rentals Completed in 2017: 397 units</a:t>
            </a:r>
          </a:p>
          <a:p>
            <a:pPr marL="457200" lvl="4" indent="0"/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Andalucia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Santa Ana (56)</a:t>
            </a:r>
          </a:p>
          <a:p>
            <a:pPr marL="457200" lvl="4" indent="0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Anton Portola, Irvine (256)</a:t>
            </a:r>
          </a:p>
          <a:p>
            <a:pPr marL="457200" lvl="4" indent="0"/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Oakcrest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Yorba Linda (69)</a:t>
            </a:r>
          </a:p>
          <a:p>
            <a:pPr marL="457200" lvl="4" indent="0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Potters Lane, Midway City (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16 veterans)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en-US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lvl="3" indent="0">
              <a:buNone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Under Construction: 775 units</a:t>
            </a:r>
          </a:p>
          <a:p>
            <a:pPr marL="457200" lvl="4" indent="0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200 are restricted to seniors</a:t>
            </a:r>
          </a:p>
          <a:p>
            <a:pPr marL="0" lvl="3" indent="0"/>
            <a:endParaRPr lang="en-US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lvl="3" indent="0">
              <a:buNone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Projected in Pipeline (2018 or later): 992 units </a:t>
            </a:r>
          </a:p>
          <a:p>
            <a:pPr marL="457200" lvl="4" indent="0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232 are restricted to seniors or veterans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5659438" lvl="3">
              <a:tabLst>
                <a:tab pos="5719763" algn="l"/>
              </a:tabLst>
            </a:pPr>
            <a:endParaRPr lang="en-US" sz="2400" dirty="0" smtClean="0"/>
          </a:p>
          <a:p>
            <a:pPr marL="5659438" lvl="3">
              <a:tabLst>
                <a:tab pos="5719763" algn="l"/>
              </a:tabLst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What’s Coming in OC’s Pipeline?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3" indent="0">
              <a:buNone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According to OC Register, April 14, 2017, 1500 affordable units are currently under development in Santa Ana</a:t>
            </a:r>
          </a:p>
          <a:p>
            <a:pPr fontAlgn="base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 April the city council, earlier this week, unanimously approved 100 federal housing vouchers for two projects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fontAlgn="base"/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75 vouchers for Santa Ana Veteran’s Village for homeless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veterans</a:t>
            </a:r>
          </a:p>
          <a:p>
            <a:pPr fontAlgn="base"/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25 for Aqua Housing for chronically homeless individuals</a:t>
            </a:r>
          </a:p>
          <a:p>
            <a:pPr marL="0" lvl="3" indent="0">
              <a:buNone/>
            </a:pPr>
            <a:endParaRPr lang="en-US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lvl="4" indent="0"/>
            <a:endParaRPr lang="en-US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659438" lvl="3">
              <a:tabLst>
                <a:tab pos="5719763" algn="l"/>
              </a:tabLst>
            </a:pPr>
            <a:endParaRPr lang="en-US" sz="2400" dirty="0" smtClean="0"/>
          </a:p>
          <a:p>
            <a:pPr marL="5659438" lvl="3">
              <a:tabLst>
                <a:tab pos="5719763" algn="l"/>
              </a:tabLst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OC Pipeline 							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–continued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3" indent="0">
              <a:buNone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Affordable Rentals under development in Santa Ana</a:t>
            </a:r>
          </a:p>
          <a:p>
            <a:pPr fontAlgn="base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694 units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 AMG family and senior apartments</a:t>
            </a:r>
          </a:p>
          <a:p>
            <a:pPr fontAlgn="base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443 units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 AMG senior apartments</a:t>
            </a:r>
          </a:p>
          <a:p>
            <a:pPr fontAlgn="base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64 units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 AMCAL Housing affordable apartments</a:t>
            </a:r>
          </a:p>
          <a:p>
            <a:pPr fontAlgn="base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58 units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 Meta Housing artist colony</a:t>
            </a:r>
          </a:p>
          <a:p>
            <a:pPr fontAlgn="base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54 units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 Tiny Tim Plaza affordable housing</a:t>
            </a:r>
          </a:p>
          <a:p>
            <a:pPr marL="5659438" lvl="3">
              <a:tabLst>
                <a:tab pos="5719763" algn="l"/>
              </a:tabLst>
            </a:pPr>
            <a:endParaRPr lang="en-US" sz="2400" dirty="0" smtClean="0"/>
          </a:p>
          <a:p>
            <a:pPr marL="5659438" lvl="3">
              <a:tabLst>
                <a:tab pos="5719763" algn="l"/>
              </a:tabLst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OC Pipeline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							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–continued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2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3" indent="0">
              <a:buNone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HUD Section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811 Supportive Housing for Persons with Disabilities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Projects funded by capital advances and supported by project rental assistance contracts (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PRACs)</a:t>
            </a:r>
          </a:p>
          <a:p>
            <a:pPr lvl="1" fontAlgn="base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50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%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AMI - at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least one adult member with a physical or developmental disability or chronic mental illness </a:t>
            </a:r>
          </a:p>
          <a:p>
            <a:pPr fontAlgn="base"/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Projects funded with Project Rental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Assistance</a:t>
            </a:r>
          </a:p>
          <a:p>
            <a:pPr lvl="1" fontAlgn="base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30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%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AMI - at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least one adult member with a disability</a:t>
            </a:r>
          </a:p>
          <a:p>
            <a:pPr marL="5659438" lvl="3">
              <a:tabLst>
                <a:tab pos="5719763" algn="l"/>
              </a:tabLst>
            </a:pPr>
            <a:endParaRPr lang="en-US" sz="2400" dirty="0" smtClean="0"/>
          </a:p>
          <a:p>
            <a:pPr marL="5659438" lvl="3">
              <a:tabLst>
                <a:tab pos="5719763" algn="l"/>
              </a:tabLst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What Resources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 Out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here?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1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Fair Housing Council of Orange County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Denice Cato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President &amp; CEO</a:t>
            </a: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(714) 569-0823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hlinkClick r:id="rId3"/>
              </a:rPr>
              <a:t>Dcato@FairHousingoc.org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Elder Law &amp; Disability Rights Center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Brooke Weitzman, Esq.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Founder,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714-617-5353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hlinkClick r:id="rId4"/>
              </a:rPr>
              <a:t>Bweitzman@eldrcenter.org</a:t>
            </a: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525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3" fontAlgn="base">
              <a:spcBef>
                <a:spcPts val="10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Achieving a Better Life Experience (ABLE)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tax-advantaged accounts for people with disabilities The first $100,000 does not negatively impact the $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2,000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Supplemental Security Income (SSI) resource limit,  Medi-Cal or 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CalFresh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 (formerly Food Stamps)</a:t>
            </a:r>
          </a:p>
          <a:p>
            <a:pPr marL="228600" lvl="3" fontAlgn="base">
              <a:spcBef>
                <a:spcPts val="1000"/>
              </a:spcBef>
            </a:pPr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228600" lvl="3" fontAlgn="base">
              <a:spcBef>
                <a:spcPts val="100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Other savings programs: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Individual Development Accounts (IDAs)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the career development program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Plan to Achieve Self-Support (PASS)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and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Special Needs Trusts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Resources 							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–continued</a:t>
            </a:r>
            <a:endParaRPr lang="en-US" sz="36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9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8" indent="0" algn="ctr" fontAlgn="base">
              <a:spcBef>
                <a:spcPts val="1000"/>
              </a:spcBef>
              <a:buNone/>
            </a:pP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</a:rPr>
              <a:t>Tell Your Story!</a:t>
            </a:r>
          </a:p>
          <a:p>
            <a:pPr marL="0" indent="0" algn="ctr" fontAlgn="base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Put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 face to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our cause</a:t>
            </a:r>
          </a:p>
          <a:p>
            <a:pPr marL="0" indent="0" algn="ctr" fontAlgn="base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Make it personal</a:t>
            </a:r>
          </a:p>
          <a:p>
            <a:pPr marL="0" indent="0" algn="ctr" fontAlgn="base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Get organized</a:t>
            </a:r>
          </a:p>
          <a:p>
            <a:pPr marL="0" indent="0" algn="ctr" fontAlgn="base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consistent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What Can You Do?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3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Develop a clear, succinct message with no more than 5 goals/demands</a:t>
            </a:r>
          </a:p>
          <a:p>
            <a:pPr fontAlgn="base"/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Highlight the win-win for all stakeholders</a:t>
            </a:r>
          </a:p>
          <a:p>
            <a:pPr fontAlgn="base"/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Invest in high quality marketing materials that will have legs of their own: video sound bites, hand outs that reinforce our message and goals</a:t>
            </a:r>
          </a:p>
          <a:p>
            <a:pPr fontAlgn="base"/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Create a systematic, consistent game plan and follow it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Next Steps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en-US" sz="11200" b="1" dirty="0" smtClean="0">
                <a:solidFill>
                  <a:schemeClr val="accent1">
                    <a:lumMod val="50000"/>
                  </a:schemeClr>
                </a:solidFill>
              </a:rPr>
              <a:t>Locally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lnSpc>
                <a:spcPct val="110000"/>
              </a:lnSpc>
            </a:pPr>
            <a:r>
              <a:rPr lang="en-US" sz="11200" dirty="0">
                <a:solidFill>
                  <a:schemeClr val="accent1">
                    <a:lumMod val="50000"/>
                  </a:schemeClr>
                </a:solidFill>
              </a:rPr>
              <a:t>Meet with City Councils to discuss Housing Elements, By-right and Inclusionary Housing opportunities</a:t>
            </a:r>
          </a:p>
          <a:p>
            <a:pPr fontAlgn="base">
              <a:lnSpc>
                <a:spcPct val="110000"/>
              </a:lnSpc>
            </a:pP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Enlist Housing Authorities and other stakeholder groups to meet </a:t>
            </a:r>
            <a:r>
              <a:rPr lang="en-US" sz="11200" dirty="0">
                <a:solidFill>
                  <a:schemeClr val="accent1">
                    <a:lumMod val="50000"/>
                  </a:schemeClr>
                </a:solidFill>
              </a:rPr>
              <a:t>with Landlord Associations </a:t>
            </a: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to </a:t>
            </a:r>
            <a:r>
              <a:rPr lang="en-US" sz="11200" dirty="0">
                <a:solidFill>
                  <a:schemeClr val="accent1">
                    <a:lumMod val="50000"/>
                  </a:schemeClr>
                </a:solidFill>
              </a:rPr>
              <a:t>present the benefit of accepting </a:t>
            </a: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vouchers</a:t>
            </a:r>
          </a:p>
          <a:p>
            <a:pPr fontAlgn="base">
              <a:lnSpc>
                <a:spcPct val="110000"/>
              </a:lnSpc>
            </a:pP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Work with Kennedy Commission to advocate for extremely low-income households in local hearings (kennedycommission.org)</a:t>
            </a:r>
          </a:p>
          <a:p>
            <a:pPr fontAlgn="base">
              <a:lnSpc>
                <a:spcPct val="110000"/>
              </a:lnSpc>
            </a:pPr>
            <a:endParaRPr lang="en-US" sz="1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Next Steps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							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–continued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23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Overview of the Housing Crisis in Orange County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Identify four Housing Authorities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Understand how Regional Center of Orange County can provide support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Know housing options that are in progress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Identify other important housing resources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Obtain tools to advocate for housing in your city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Goals for this evening: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en-US" sz="11200" b="1" dirty="0" smtClean="0">
                <a:solidFill>
                  <a:schemeClr val="accent1">
                    <a:lumMod val="50000"/>
                  </a:schemeClr>
                </a:solidFill>
              </a:rPr>
              <a:t>State and Federal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lnSpc>
                <a:spcPct val="110000"/>
              </a:lnSpc>
            </a:pP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Weigh in on proposed updates to Housing </a:t>
            </a:r>
            <a:r>
              <a:rPr lang="en-US" sz="11200" dirty="0">
                <a:solidFill>
                  <a:schemeClr val="accent1">
                    <a:lumMod val="50000"/>
                  </a:schemeClr>
                </a:solidFill>
              </a:rPr>
              <a:t>Element Law </a:t>
            </a: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to incorporate </a:t>
            </a:r>
            <a:r>
              <a:rPr lang="en-US" sz="11200" dirty="0">
                <a:solidFill>
                  <a:schemeClr val="accent1">
                    <a:lumMod val="50000"/>
                  </a:schemeClr>
                </a:solidFill>
              </a:rPr>
              <a:t>enforcement </a:t>
            </a: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(local and state level)</a:t>
            </a:r>
          </a:p>
          <a:p>
            <a:pPr fontAlgn="base">
              <a:lnSpc>
                <a:spcPct val="110000"/>
              </a:lnSpc>
            </a:pP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Make </a:t>
            </a:r>
            <a:r>
              <a:rPr lang="en-US" sz="11200" dirty="0">
                <a:solidFill>
                  <a:schemeClr val="accent1">
                    <a:lumMod val="50000"/>
                  </a:schemeClr>
                </a:solidFill>
              </a:rPr>
              <a:t>the case for inclusion of DD population in </a:t>
            </a: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housing set </a:t>
            </a:r>
            <a:r>
              <a:rPr lang="en-US" sz="11200" dirty="0">
                <a:solidFill>
                  <a:schemeClr val="accent1">
                    <a:lumMod val="50000"/>
                  </a:schemeClr>
                </a:solidFill>
              </a:rPr>
              <a:t>asides for age, race, disability, </a:t>
            </a: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homelessness</a:t>
            </a:r>
            <a:endParaRPr lang="en-US" sz="112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lnSpc>
                <a:spcPct val="110000"/>
              </a:lnSpc>
            </a:pP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Work with lobbyist to update HUD’s special class definitions</a:t>
            </a:r>
          </a:p>
          <a:p>
            <a:pPr fontAlgn="base">
              <a:lnSpc>
                <a:spcPct val="110000"/>
              </a:lnSpc>
            </a:pPr>
            <a:r>
              <a:rPr lang="en-US" sz="11200" dirty="0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en-US" sz="11200" dirty="0" smtClean="0">
                <a:solidFill>
                  <a:schemeClr val="accent1">
                    <a:lumMod val="50000"/>
                  </a:schemeClr>
                </a:solidFill>
              </a:rPr>
              <a:t>pdate </a:t>
            </a:r>
            <a:r>
              <a:rPr lang="en-US" sz="11200" dirty="0">
                <a:solidFill>
                  <a:schemeClr val="accent1">
                    <a:lumMod val="50000"/>
                  </a:schemeClr>
                </a:solidFill>
              </a:rPr>
              <a:t>the Section 811 so it is advantageous to develop housing under it</a:t>
            </a:r>
          </a:p>
          <a:p>
            <a:pPr fontAlgn="base">
              <a:lnSpc>
                <a:spcPct val="110000"/>
              </a:lnSpc>
            </a:pPr>
            <a:endParaRPr lang="en-US" sz="1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Next Steps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							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–continued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044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009648"/>
          </a:xfrm>
        </p:spPr>
        <p:txBody>
          <a:bodyPr>
            <a:noAutofit/>
          </a:bodyPr>
          <a:lstStyle/>
          <a:p>
            <a:pPr marL="5953125" lvl="3" indent="0">
              <a:buNone/>
              <a:tabLst>
                <a:tab pos="6176963" algn="l"/>
              </a:tabLst>
            </a:pP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9% LIHTC ($18.4M)</a:t>
            </a:r>
          </a:p>
          <a:p>
            <a:pPr marL="5953125" lvl="3" indent="0">
              <a:buNone/>
              <a:tabLst>
                <a:tab pos="6176963" algn="l"/>
              </a:tabLst>
            </a:pP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City of Irvine ($1.5M)</a:t>
            </a:r>
          </a:p>
          <a:p>
            <a:pPr marL="5953125" lvl="3" indent="0">
              <a:buNone/>
              <a:tabLst>
                <a:tab pos="6176963" algn="l"/>
              </a:tabLst>
            </a:pP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City of Irvine HOME (HUD) ($.6M)</a:t>
            </a:r>
            <a:endParaRPr lang="en-US" sz="2200" dirty="0">
              <a:solidFill>
                <a:schemeClr val="accent5">
                  <a:lumMod val="75000"/>
                </a:schemeClr>
              </a:solidFill>
            </a:endParaRPr>
          </a:p>
          <a:p>
            <a:pPr marL="5953125" lvl="3" indent="0">
              <a:buNone/>
              <a:tabLst>
                <a:tab pos="6176963" algn="l"/>
              </a:tabLst>
            </a:pP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City of Irvine Fee Reduction ($.4)</a:t>
            </a:r>
          </a:p>
          <a:p>
            <a:pPr marL="5953125" lvl="3" indent="0">
              <a:buNone/>
              <a:tabLst>
                <a:tab pos="6176963" algn="l"/>
              </a:tabLst>
            </a:pP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Irvine Land Lease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5659438" lvl="3">
              <a:tabLst>
                <a:tab pos="5719763" algn="l"/>
              </a:tabLst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Parc Derian Apartments, Irvine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2017 Innovative Housing Opportunities, Inc. (IHO)    </a:t>
            </a:r>
          </a:p>
          <a:p>
            <a:r>
              <a:rPr lang="en-US" dirty="0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r="26562"/>
          <a:stretch/>
        </p:blipFill>
        <p:spPr>
          <a:xfrm>
            <a:off x="6781800" y="3648812"/>
            <a:ext cx="4572000" cy="2186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1999" y="4876800"/>
            <a:ext cx="5943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Total Development Cost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$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33.6M; $420K per unit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80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units: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63 large families, 8 veterans, 4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formerly homeless,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4 DD (5% of total units)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0" r="21240"/>
          <a:stretch/>
        </p:blipFill>
        <p:spPr>
          <a:xfrm rot="5400000">
            <a:off x="2125873" y="525673"/>
            <a:ext cx="3047998" cy="56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176963" lvl="3" indent="-223838">
              <a:buNone/>
              <a:tabLst>
                <a:tab pos="6176963" algn="l"/>
              </a:tabLst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9% LIHTC ($3.4M)</a:t>
            </a:r>
          </a:p>
          <a:p>
            <a:pPr marL="5953125" lvl="3" indent="0">
              <a:buNone/>
              <a:tabLst>
                <a:tab pos="6176963" algn="l"/>
              </a:tabLst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Anaheim ($2.33M)</a:t>
            </a:r>
          </a:p>
          <a:p>
            <a:pPr marL="5953125" lvl="3" indent="0">
              <a:buNone/>
              <a:tabLst>
                <a:tab pos="6176963" algn="l"/>
              </a:tabLst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AHP ($.5M)</a:t>
            </a:r>
          </a:p>
          <a:p>
            <a:pPr marL="5953125" lvl="3" indent="0">
              <a:buNone/>
              <a:tabLst>
                <a:tab pos="6176963" algn="l"/>
              </a:tabLst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53 Project Based Vouchers</a:t>
            </a:r>
          </a:p>
          <a:p>
            <a:pPr marL="5953125" lvl="3" indent="0">
              <a:buNone/>
              <a:tabLst>
                <a:tab pos="6176963" algn="l"/>
              </a:tabLst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Anaheim Land Lease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5430838" lvl="3" indent="0">
              <a:buNone/>
              <a:tabLst>
                <a:tab pos="5719763" algn="l"/>
              </a:tabLst>
            </a:pPr>
            <a:endParaRPr lang="en-US" sz="2400" dirty="0" smtClean="0"/>
          </a:p>
          <a:p>
            <a:pPr marL="5659438" lvl="3">
              <a:tabLst>
                <a:tab pos="5719763" algn="l"/>
              </a:tabLst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erano Apartments, Anaheim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2017 Innovative Housing Opportunities, Inc. (IHO)    </a:t>
            </a:r>
          </a:p>
          <a:p>
            <a:r>
              <a:rPr lang="en-US" dirty="0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1999" y="4876800"/>
            <a:ext cx="57150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Total Development Cost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$22.8M;  $422K per unit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54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units: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53 seniors (% DD TBD)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"/>
          <a:stretch/>
        </p:blipFill>
        <p:spPr bwMode="auto">
          <a:xfrm>
            <a:off x="838200" y="1825625"/>
            <a:ext cx="5654256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 r="8975" b="10124"/>
          <a:stretch/>
        </p:blipFill>
        <p:spPr bwMode="auto">
          <a:xfrm>
            <a:off x="6781800" y="3657600"/>
            <a:ext cx="4724400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6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3581400" y="1825625"/>
            <a:ext cx="7772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Pat Whitaker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President of Development &amp; CEO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hlinkClick r:id="rId3"/>
              </a:rPr>
              <a:t>pwhitaker@innovativehousing.com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(949) 863-9740 x302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Rochelle Mills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Vice President of Development &amp; Programs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rmills@innovativehousing.com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(949) 863-9740 x304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59306"/>
            <a:ext cx="1398973" cy="17794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14" y="2057400"/>
            <a:ext cx="1552512" cy="15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IHO enriches communities through high-quality affordable housing, economic self-reliance and other services for those most in need</a:t>
            </a:r>
          </a:p>
          <a:p>
            <a:pPr marL="0" indent="0">
              <a:buNone/>
            </a:pPr>
            <a:endParaRPr lang="en-US" sz="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“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It Starts with Housing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” reflects IHO’s core belief that through collaboration, creativity, and buy-in from all stakeholders, residents can dream of and achieve endless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possibilities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endParaRPr lang="en-US" sz="2400" dirty="0"/>
          </a:p>
          <a:p>
            <a:pPr marL="0" indent="0">
              <a:spcBef>
                <a:spcPts val="1200"/>
              </a:spcBef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About IHO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2017 Innovative Housing Opportunities, Inc. (IHO)    </a:t>
            </a:r>
          </a:p>
          <a:p>
            <a:r>
              <a:rPr lang="en-US" dirty="0" smtClean="0"/>
              <a:t>A 501(C)(3) Nonprofit 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3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Develop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vibrant,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sustainable, catalytic </a:t>
            </a: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communities</a:t>
            </a:r>
          </a:p>
          <a:p>
            <a:pPr marL="0" indent="0">
              <a:buNone/>
            </a:pPr>
            <a:endParaRPr lang="en-US" sz="800" b="1" i="1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Develop individuals and families;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Raise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up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leaders</a:t>
            </a:r>
          </a:p>
          <a:p>
            <a:pPr marL="0" indent="0">
              <a:buNone/>
            </a:pPr>
            <a:endParaRPr lang="en-US" sz="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Create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comprehensive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and replicable new legacy of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housing and community development</a:t>
            </a:r>
          </a:p>
          <a:p>
            <a:pPr marL="0" indent="0">
              <a:buNone/>
            </a:pPr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Make communities accessible to those who may not otherwise have access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IHO’s Vision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2017 Innovative Housing Opportunities, Inc. (IHO)    </a:t>
            </a:r>
          </a:p>
          <a:p>
            <a:r>
              <a:rPr lang="en-US" dirty="0" smtClean="0"/>
              <a:t>A 501(C)(3) Nonprofit 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4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351338"/>
          </a:xfrm>
        </p:spPr>
        <p:txBody>
          <a:bodyPr>
            <a:noAutofit/>
          </a:bodyPr>
          <a:lstStyle/>
          <a:p>
            <a:pPr marL="0" lvl="3" indent="0">
              <a:buNone/>
            </a:pPr>
            <a:endParaRPr lang="en-US" sz="1200" dirty="0"/>
          </a:p>
          <a:p>
            <a:pPr marL="342900" lvl="3" indent="-342900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Cuts in federal and state funding have reduced investment in housing in Orange County by 76% or $117 million annually since 2008</a:t>
            </a:r>
          </a:p>
          <a:p>
            <a:pPr marL="342900" lvl="3" indent="-342900"/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lvl="3" indent="-342900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Renters need to earn more than 3.5 times local minimum wage to afford OC’s median asking rent of $1950 </a:t>
            </a:r>
          </a:p>
          <a:p>
            <a:pPr marL="342900" lvl="3" indent="-342900"/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lvl="3" indent="-342900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OC’s lowest income renters pay 87% of income on rent</a:t>
            </a:r>
          </a:p>
          <a:p>
            <a:pPr marL="342900" lvl="3" indent="-342900"/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lvl="3" indent="-342900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OC needs 109,965 more affordable units to meet lowest income needs</a:t>
            </a:r>
          </a:p>
          <a:p>
            <a:pPr marL="342900" lvl="3" indent="-342900"/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5659438" lvl="3">
              <a:tabLst>
                <a:tab pos="5719763" algn="l"/>
              </a:tabLst>
            </a:pPr>
            <a:endParaRPr lang="en-US" sz="2400" dirty="0" smtClean="0"/>
          </a:p>
          <a:p>
            <a:pPr marL="5659438" lvl="3">
              <a:tabLst>
                <a:tab pos="5719763" algn="l"/>
              </a:tabLst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OC Renters in Crisis: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5334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Report from California Housing Partnership (2017)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A 501(C)(3) Nonprofit Organization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81EB-9BF4-4F05-9425-1996A72BE5C2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20700" cy="757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674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County Housing Authority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800"/>
            <a:ext cx="10515600" cy="4038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kern="0" dirty="0">
                <a:solidFill>
                  <a:srgbClr val="002060"/>
                </a:solidFill>
              </a:rPr>
              <a:t>OCHA is funded from the U.S. Department of Housing and Urban Development (HUD)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700" kern="0" dirty="0">
              <a:solidFill>
                <a:srgbClr val="002060"/>
              </a:solidFill>
            </a:endParaRPr>
          </a:p>
          <a:p>
            <a:r>
              <a:rPr lang="en-US" sz="2400" kern="0" dirty="0">
                <a:solidFill>
                  <a:srgbClr val="002060"/>
                </a:solidFill>
              </a:rPr>
              <a:t>Annual HUD funding for Housing Assistance Payments (Voucher Program) is about $117 million</a:t>
            </a:r>
          </a:p>
          <a:p>
            <a:r>
              <a:rPr lang="en-US" sz="2400" kern="0" dirty="0">
                <a:solidFill>
                  <a:srgbClr val="002060"/>
                </a:solidFill>
              </a:rPr>
              <a:t>OCHA can only use HAP funds to pay property owners or managers</a:t>
            </a:r>
          </a:p>
          <a:p>
            <a:r>
              <a:rPr lang="en-US" sz="2400" kern="0" dirty="0">
                <a:solidFill>
                  <a:srgbClr val="002060"/>
                </a:solidFill>
              </a:rPr>
              <a:t>OCHA has limited ability to use funds from other sources for security deposits for special needs homeless clients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3" y="5181600"/>
            <a:ext cx="2259077" cy="49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57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County Housing Authority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4786"/>
            <a:ext cx="10515600" cy="40426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65000"/>
              <a:buFont typeface="Arial" panose="020B0604020202020204" pitchFamily="34" charset="0"/>
              <a:buNone/>
              <a:defRPr/>
            </a:pPr>
            <a:r>
              <a:rPr lang="en-US" b="1" kern="0" dirty="0" smtClean="0">
                <a:solidFill>
                  <a:srgbClr val="002060"/>
                </a:solidFill>
              </a:rPr>
              <a:t>Housing Choice Voucher Program (HCVP) </a:t>
            </a:r>
            <a:endParaRPr lang="en-US" sz="1500" kern="0" dirty="0" smtClean="0">
              <a:solidFill>
                <a:srgbClr val="002060"/>
              </a:solidFill>
            </a:endParaRP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65000"/>
              <a:defRPr/>
            </a:pPr>
            <a:r>
              <a:rPr lang="en-US" sz="2000" kern="0" dirty="0" smtClean="0">
                <a:solidFill>
                  <a:srgbClr val="002060"/>
                </a:solidFill>
              </a:rPr>
              <a:t>About 9,400 households assisted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65000"/>
              <a:defRPr/>
            </a:pPr>
            <a:r>
              <a:rPr lang="en-US" sz="2000" kern="0" dirty="0" smtClean="0">
                <a:solidFill>
                  <a:srgbClr val="002060"/>
                </a:solidFill>
              </a:rPr>
              <a:t>Turnover  = about 45 vouchers  per month 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65000"/>
              <a:defRPr/>
            </a:pPr>
            <a:r>
              <a:rPr lang="en-US" sz="2000" kern="0" dirty="0" smtClean="0">
                <a:solidFill>
                  <a:srgbClr val="002060"/>
                </a:solidFill>
              </a:rPr>
              <a:t>Waiting List = over 42,000 applicants </a:t>
            </a:r>
            <a:r>
              <a:rPr lang="en-US" sz="1400" kern="0" dirty="0" smtClean="0">
                <a:solidFill>
                  <a:srgbClr val="002060"/>
                </a:solidFill>
              </a:rPr>
              <a:t>(from two weeks in February 2012).</a:t>
            </a:r>
          </a:p>
          <a:p>
            <a:pPr marL="0" lvl="0" indent="0" fontAlgn="base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65000"/>
              <a:buNone/>
              <a:defRPr/>
            </a:pPr>
            <a:r>
              <a:rPr lang="en-US" sz="2000" b="1" kern="0" dirty="0" smtClean="0">
                <a:solidFill>
                  <a:srgbClr val="002060"/>
                </a:solidFill>
              </a:rPr>
              <a:t>Portability</a:t>
            </a:r>
            <a:r>
              <a:rPr lang="en-US" sz="2000" b="1" kern="0" dirty="0">
                <a:solidFill>
                  <a:srgbClr val="002060"/>
                </a:solidFill>
              </a:rPr>
              <a:t>: </a:t>
            </a:r>
            <a:r>
              <a:rPr lang="en-US" sz="2000" kern="0" dirty="0">
                <a:solidFill>
                  <a:srgbClr val="002060"/>
                </a:solidFill>
              </a:rPr>
              <a:t>Assistance for over 1,400 tenants who received a Housing Voucher from another housing agency who moved into OCHA’s participating cities. </a:t>
            </a:r>
          </a:p>
          <a:p>
            <a:pPr marL="0" lvl="0" indent="0" fontAlgn="base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65000"/>
              <a:buNone/>
              <a:defRPr/>
            </a:pPr>
            <a:r>
              <a:rPr lang="en-US" sz="2000" b="1" kern="0" dirty="0">
                <a:solidFill>
                  <a:srgbClr val="002060"/>
                </a:solidFill>
              </a:rPr>
              <a:t>Mobility </a:t>
            </a:r>
            <a:r>
              <a:rPr lang="en-US" sz="2000" kern="0" dirty="0">
                <a:solidFill>
                  <a:srgbClr val="002060"/>
                </a:solidFill>
              </a:rPr>
              <a:t>- OCHA partners with Anaheim and Garden Grove housing authorities to enable over 1,800 mobility tenants to reside in OCHA’s jurisdiction</a:t>
            </a:r>
          </a:p>
          <a:p>
            <a:pPr marL="0" indent="0" fontAlgn="base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65000"/>
              <a:buFont typeface="Arial" panose="020B0604020202020204" pitchFamily="34" charset="0"/>
              <a:buNone/>
              <a:defRPr/>
            </a:pPr>
            <a:endParaRPr lang="en-US" sz="2000" kern="0" dirty="0">
              <a:solidFill>
                <a:srgbClr val="002060"/>
              </a:solidFill>
              <a:latin typeface="Tahom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3" y="5181600"/>
            <a:ext cx="2259077" cy="49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8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County of Orange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OC </a:t>
            </a:r>
            <a:r>
              <a:rPr lang="en-US" sz="2000" dirty="0" smtClean="0"/>
              <a:t>Community Resources</a:t>
            </a: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Marie Vu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Section Chief, Special Housing </a:t>
            </a:r>
            <a:r>
              <a:rPr lang="en-US" sz="2000" dirty="0" err="1" smtClean="0"/>
              <a:t>Prog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(714) 480-2830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hlinkClick r:id="rId3"/>
              </a:rPr>
              <a:t>John.Hambuch@occr.ocgov.com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Anaheim Housing Authority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Grace </a:t>
            </a:r>
            <a:r>
              <a:rPr lang="en-US" sz="2000" dirty="0" err="1" smtClean="0"/>
              <a:t>Stepter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Housing Programs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(714) 765-4320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hlinkClick r:id="rId4"/>
              </a:rPr>
              <a:t>GStepter@anaheim.net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b="1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City of Garden Grove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Community Development Department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Danny Le Huynh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Housing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(714) 741-5150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hlinkClick r:id="rId5"/>
              </a:rPr>
              <a:t>DannyH@ci.garden-grove.ca.us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Santa Ana Housing Authority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Judson Brown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Housing Division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(</a:t>
            </a:r>
            <a:r>
              <a:rPr lang="en-US" sz="2000" dirty="0" smtClean="0"/>
              <a:t>714) 667-2241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hlinkClick r:id="rId6"/>
              </a:rPr>
              <a:t>JBrown@santa-ana.org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Authority Contacts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Innovative Housing Opportunities, Inc. (IHO)    </a:t>
            </a:r>
          </a:p>
          <a:p>
            <a:r>
              <a:rPr lang="en-US" smtClean="0"/>
              <a:t>A 501(C)(3) Nonprofit Organization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6AB9-16DB-48B7-8589-377000BB687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68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1501</Words>
  <Application>Microsoft Office PowerPoint</Application>
  <PresentationFormat>Custom</PresentationFormat>
  <Paragraphs>262</Paragraphs>
  <Slides>23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Goals for this evening:</vt:lpstr>
      <vt:lpstr>About IHO</vt:lpstr>
      <vt:lpstr>IHO’s Vision</vt:lpstr>
      <vt:lpstr>OC Renters in Crisis: </vt:lpstr>
      <vt:lpstr>PowerPoint Presentation</vt:lpstr>
      <vt:lpstr>Orange County Housing Authority Information</vt:lpstr>
      <vt:lpstr>Orange County Housing Authority Information</vt:lpstr>
      <vt:lpstr>Housing Authority Contacts </vt:lpstr>
      <vt:lpstr>How can the Regional Center of Orange County Help You?</vt:lpstr>
      <vt:lpstr>What’s Coming in OC’s Pipeline?</vt:lpstr>
      <vt:lpstr>OC Pipeline        –continued</vt:lpstr>
      <vt:lpstr>OC Pipeline        –continued</vt:lpstr>
      <vt:lpstr>What Resources Are Out There?</vt:lpstr>
      <vt:lpstr>Resources</vt:lpstr>
      <vt:lpstr>Resources        –continued</vt:lpstr>
      <vt:lpstr>What Can You Do?</vt:lpstr>
      <vt:lpstr>Next Steps</vt:lpstr>
      <vt:lpstr>Next Steps        –continued</vt:lpstr>
      <vt:lpstr>Next Steps        –continued</vt:lpstr>
      <vt:lpstr>Parc Derian Apartments, Irvine</vt:lpstr>
      <vt:lpstr>El Verano Apartments, Anaheim</vt:lpstr>
      <vt:lpstr>More Information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Rinehart</dc:creator>
  <cp:lastModifiedBy>Janis White</cp:lastModifiedBy>
  <cp:revision>244</cp:revision>
  <cp:lastPrinted>2017-08-07T20:12:46Z</cp:lastPrinted>
  <dcterms:created xsi:type="dcterms:W3CDTF">2017-05-04T19:10:37Z</dcterms:created>
  <dcterms:modified xsi:type="dcterms:W3CDTF">2017-08-08T17:52:35Z</dcterms:modified>
</cp:coreProperties>
</file>