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84" r:id="rId2"/>
    <p:sldMasterId id="2147483723" r:id="rId3"/>
    <p:sldMasterId id="2147483774" r:id="rId4"/>
    <p:sldMasterId id="2147483793" r:id="rId5"/>
    <p:sldMasterId id="2147483806" r:id="rId6"/>
    <p:sldMasterId id="2147483819" r:id="rId7"/>
  </p:sldMasterIdLst>
  <p:notesMasterIdLst>
    <p:notesMasterId r:id="rId73"/>
  </p:notesMasterIdLst>
  <p:handoutMasterIdLst>
    <p:handoutMasterId r:id="rId74"/>
  </p:handoutMasterIdLst>
  <p:sldIdLst>
    <p:sldId id="320" r:id="rId8"/>
    <p:sldId id="329" r:id="rId9"/>
    <p:sldId id="359" r:id="rId10"/>
    <p:sldId id="325" r:id="rId11"/>
    <p:sldId id="331" r:id="rId12"/>
    <p:sldId id="327" r:id="rId13"/>
    <p:sldId id="287" r:id="rId14"/>
    <p:sldId id="328" r:id="rId15"/>
    <p:sldId id="294" r:id="rId16"/>
    <p:sldId id="363" r:id="rId17"/>
    <p:sldId id="364" r:id="rId18"/>
    <p:sldId id="283" r:id="rId19"/>
    <p:sldId id="284" r:id="rId20"/>
    <p:sldId id="351" r:id="rId21"/>
    <p:sldId id="368" r:id="rId22"/>
    <p:sldId id="356" r:id="rId23"/>
    <p:sldId id="269" r:id="rId24"/>
    <p:sldId id="270" r:id="rId25"/>
    <p:sldId id="271" r:id="rId26"/>
    <p:sldId id="369" r:id="rId27"/>
    <p:sldId id="370"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83" r:id="rId41"/>
    <p:sldId id="414" r:id="rId42"/>
    <p:sldId id="415" r:id="rId43"/>
    <p:sldId id="416" r:id="rId44"/>
    <p:sldId id="417" r:id="rId45"/>
    <p:sldId id="418" r:id="rId46"/>
    <p:sldId id="419" r:id="rId47"/>
    <p:sldId id="420" r:id="rId48"/>
    <p:sldId id="421" r:id="rId49"/>
    <p:sldId id="422" r:id="rId50"/>
    <p:sldId id="423" r:id="rId51"/>
    <p:sldId id="424" r:id="rId52"/>
    <p:sldId id="425" r:id="rId53"/>
    <p:sldId id="426" r:id="rId54"/>
    <p:sldId id="427" r:id="rId55"/>
    <p:sldId id="428" r:id="rId56"/>
    <p:sldId id="429" r:id="rId57"/>
    <p:sldId id="430" r:id="rId58"/>
    <p:sldId id="431" r:id="rId59"/>
    <p:sldId id="432" r:id="rId60"/>
    <p:sldId id="433" r:id="rId61"/>
    <p:sldId id="434" r:id="rId62"/>
    <p:sldId id="435" r:id="rId63"/>
    <p:sldId id="436" r:id="rId64"/>
    <p:sldId id="437" r:id="rId65"/>
    <p:sldId id="438" r:id="rId66"/>
    <p:sldId id="439" r:id="rId67"/>
    <p:sldId id="440" r:id="rId68"/>
    <p:sldId id="441" r:id="rId69"/>
    <p:sldId id="442" r:id="rId70"/>
    <p:sldId id="443" r:id="rId71"/>
    <p:sldId id="444"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8" autoAdjust="0"/>
    <p:restoredTop sz="94698" autoAdjust="0"/>
  </p:normalViewPr>
  <p:slideViewPr>
    <p:cSldViewPr snapToGrid="0">
      <p:cViewPr varScale="1">
        <p:scale>
          <a:sx n="79" d="100"/>
          <a:sy n="79" d="100"/>
        </p:scale>
        <p:origin x="-84" y="-21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8" d="100"/>
          <a:sy n="68" d="100"/>
        </p:scale>
        <p:origin x="-232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A04C9D-321C-4CEA-86F2-DA01047A5E51}" type="datetimeFigureOut">
              <a:rPr lang="en-US" smtClean="0"/>
              <a:t>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2B069F-B484-413E-87A3-7BB4A7EDA654}" type="slidenum">
              <a:rPr lang="en-US" smtClean="0"/>
              <a:t>‹#›</a:t>
            </a:fld>
            <a:endParaRPr lang="en-US"/>
          </a:p>
        </p:txBody>
      </p:sp>
    </p:spTree>
    <p:extLst>
      <p:ext uri="{BB962C8B-B14F-4D97-AF65-F5344CB8AC3E}">
        <p14:creationId xmlns:p14="http://schemas.microsoft.com/office/powerpoint/2010/main" val="574960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04155A-0AF9-43CB-B4FE-6C55A00940FD}" type="datetimeFigureOut">
              <a:rPr lang="en-US" smtClean="0"/>
              <a:t>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9F2F08-F066-423F-8303-E3CE39B38779}" type="slidenum">
              <a:rPr lang="en-US" smtClean="0"/>
              <a:t>‹#›</a:t>
            </a:fld>
            <a:endParaRPr lang="en-US"/>
          </a:p>
        </p:txBody>
      </p:sp>
    </p:spTree>
    <p:extLst>
      <p:ext uri="{BB962C8B-B14F-4D97-AF65-F5344CB8AC3E}">
        <p14:creationId xmlns:p14="http://schemas.microsoft.com/office/powerpoint/2010/main" val="388602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983946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8731-55FB-4020-ACAB-FC540AE1887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431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Department of Justice is suing states to close sheltered workshops</a:t>
            </a:r>
          </a:p>
          <a:p>
            <a:r>
              <a:rPr lang="en-US" dirty="0"/>
              <a:t>-Oregon, Delaware, and Rhode Island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8731-55FB-4020-ACAB-FC540AE1887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81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Rot="1" noChangeAspect="1" noChangeArrowheads="1" noTextEdit="1"/>
          </p:cNvSpPr>
          <p:nvPr>
            <p:ph type="sldImg"/>
          </p:nvPr>
        </p:nvSpPr>
        <p:spPr bwMode="auto">
          <a:xfrm>
            <a:off x="433388" y="711200"/>
            <a:ext cx="6299200"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Rectangle 3"/>
          <p:cNvSpPr>
            <a:spLocks noGrp="1" noChangeArrowheads="1"/>
          </p:cNvSpPr>
          <p:nvPr>
            <p:ph type="body" idx="1"/>
          </p:nvPr>
        </p:nvSpPr>
        <p:spPr bwMode="auto">
          <a:xfrm>
            <a:off x="717268" y="4490032"/>
            <a:ext cx="5731651" cy="42495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Times New Roman" panose="02020603050405020304" pitchFamily="18" charset="0"/>
            </a:endParaRPr>
          </a:p>
        </p:txBody>
      </p:sp>
    </p:spTree>
    <p:extLst>
      <p:ext uri="{BB962C8B-B14F-4D97-AF65-F5344CB8AC3E}">
        <p14:creationId xmlns:p14="http://schemas.microsoft.com/office/powerpoint/2010/main" val="410003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7460"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Verdana" panose="020B0604030504040204" pitchFamily="34" charset="0"/>
                <a:ea typeface="ＭＳ Ｐゴシック" panose="020B0600070205080204" pitchFamily="34" charset="-128"/>
              </a:defRPr>
            </a:lvl1pPr>
            <a:lvl2pPr marL="742950" indent="-285750" defTabSz="912813">
              <a:defRPr>
                <a:solidFill>
                  <a:schemeClr val="tx1"/>
                </a:solidFill>
                <a:latin typeface="Verdana" panose="020B0604030504040204" pitchFamily="34" charset="0"/>
                <a:ea typeface="ＭＳ Ｐゴシック" panose="020B0600070205080204" pitchFamily="34" charset="-128"/>
              </a:defRPr>
            </a:lvl2pPr>
            <a:lvl3pPr marL="1143000" indent="-228600" defTabSz="912813">
              <a:defRPr>
                <a:solidFill>
                  <a:schemeClr val="tx1"/>
                </a:solidFill>
                <a:latin typeface="Verdana" panose="020B0604030504040204" pitchFamily="34" charset="0"/>
                <a:ea typeface="ＭＳ Ｐゴシック" panose="020B0600070205080204" pitchFamily="34" charset="-128"/>
              </a:defRPr>
            </a:lvl3pPr>
            <a:lvl4pPr marL="1600200" indent="-228600" defTabSz="912813">
              <a:defRPr>
                <a:solidFill>
                  <a:schemeClr val="tx1"/>
                </a:solidFill>
                <a:latin typeface="Verdana" panose="020B0604030504040204" pitchFamily="34" charset="0"/>
                <a:ea typeface="ＭＳ Ｐゴシック" panose="020B0600070205080204" pitchFamily="34" charset="-128"/>
              </a:defRPr>
            </a:lvl4pPr>
            <a:lvl5pPr marL="2057400" indent="-228600" defTabSz="912813">
              <a:defRPr>
                <a:solidFill>
                  <a:schemeClr val="tx1"/>
                </a:solidFill>
                <a:latin typeface="Verdana" panose="020B060403050404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defRPr/>
            </a:pPr>
            <a:fld id="{20020E09-A1D3-42A5-9D4D-8C1C64D81846}" type="slidenum">
              <a:rPr lang="en-US" altLang="en-US" sz="1800" kern="0" smtClean="0">
                <a:solidFill>
                  <a:prstClr val="black"/>
                </a:solidFill>
                <a:latin typeface="Times New Roman" panose="02020603050405020304" pitchFamily="18" charset="0"/>
              </a:rPr>
              <a:pPr>
                <a:defRPr/>
              </a:pPr>
              <a:t>36</a:t>
            </a:fld>
            <a:endParaRPr lang="en-US" altLang="en-US" sz="1800" kern="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83924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xfrm>
            <a:off x="84138" y="4287838"/>
            <a:ext cx="6842125" cy="4879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148484"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Verdana" panose="020B0604030504040204" pitchFamily="34" charset="0"/>
                <a:ea typeface="ＭＳ Ｐゴシック" panose="020B0600070205080204" pitchFamily="34" charset="-128"/>
              </a:defRPr>
            </a:lvl1pPr>
            <a:lvl2pPr marL="742950" indent="-285750" defTabSz="912813">
              <a:defRPr>
                <a:solidFill>
                  <a:schemeClr val="tx1"/>
                </a:solidFill>
                <a:latin typeface="Verdana" panose="020B0604030504040204" pitchFamily="34" charset="0"/>
                <a:ea typeface="ＭＳ Ｐゴシック" panose="020B0600070205080204" pitchFamily="34" charset="-128"/>
              </a:defRPr>
            </a:lvl2pPr>
            <a:lvl3pPr marL="1143000" indent="-228600" defTabSz="912813">
              <a:defRPr>
                <a:solidFill>
                  <a:schemeClr val="tx1"/>
                </a:solidFill>
                <a:latin typeface="Verdana" panose="020B0604030504040204" pitchFamily="34" charset="0"/>
                <a:ea typeface="ＭＳ Ｐゴシック" panose="020B0600070205080204" pitchFamily="34" charset="-128"/>
              </a:defRPr>
            </a:lvl3pPr>
            <a:lvl4pPr marL="1600200" indent="-228600" defTabSz="912813">
              <a:defRPr>
                <a:solidFill>
                  <a:schemeClr val="tx1"/>
                </a:solidFill>
                <a:latin typeface="Verdana" panose="020B0604030504040204" pitchFamily="34" charset="0"/>
                <a:ea typeface="ＭＳ Ｐゴシック" panose="020B0600070205080204" pitchFamily="34" charset="-128"/>
              </a:defRPr>
            </a:lvl4pPr>
            <a:lvl5pPr marL="2057400" indent="-228600" defTabSz="912813">
              <a:defRPr>
                <a:solidFill>
                  <a:schemeClr val="tx1"/>
                </a:solidFill>
                <a:latin typeface="Verdana" panose="020B060403050404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defRPr/>
            </a:pPr>
            <a:fld id="{C751D17C-02C1-4C2F-AB5B-BAFE697CCFEC}" type="slidenum">
              <a:rPr lang="en-US" altLang="en-US" sz="1800" kern="0" smtClean="0">
                <a:solidFill>
                  <a:prstClr val="black"/>
                </a:solidFill>
                <a:latin typeface="Times New Roman" panose="02020603050405020304" pitchFamily="18" charset="0"/>
              </a:rPr>
              <a:pPr>
                <a:defRPr/>
              </a:pPr>
              <a:t>37</a:t>
            </a:fld>
            <a:endParaRPr lang="en-US" altLang="en-US" sz="1800" kern="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54079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xfrm>
            <a:off x="301625" y="4416425"/>
            <a:ext cx="6480175" cy="401161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a:latin typeface="Arial" pitchFamily="34" charset="0"/>
            </a:endParaRPr>
          </a:p>
          <a:p>
            <a:pPr marL="171450" indent="-171450">
              <a:buFont typeface="Arial" pitchFamily="34" charset="0"/>
              <a:buChar char="•"/>
              <a:defRPr/>
            </a:pPr>
            <a:endParaRPr lang="en-US" b="1" dirty="0">
              <a:latin typeface="Arial" pitchFamily="34" charset="0"/>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Verdana" panose="020B0604030504040204" pitchFamily="34" charset="0"/>
                <a:ea typeface="ＭＳ Ｐゴシック" panose="020B0600070205080204" pitchFamily="34" charset="-128"/>
              </a:defRPr>
            </a:lvl1pPr>
            <a:lvl2pPr marL="742950" indent="-285750" defTabSz="912813">
              <a:defRPr>
                <a:solidFill>
                  <a:schemeClr val="tx1"/>
                </a:solidFill>
                <a:latin typeface="Verdana" panose="020B0604030504040204" pitchFamily="34" charset="0"/>
                <a:ea typeface="ＭＳ Ｐゴシック" panose="020B0600070205080204" pitchFamily="34" charset="-128"/>
              </a:defRPr>
            </a:lvl2pPr>
            <a:lvl3pPr marL="1143000" indent="-228600" defTabSz="912813">
              <a:defRPr>
                <a:solidFill>
                  <a:schemeClr val="tx1"/>
                </a:solidFill>
                <a:latin typeface="Verdana" panose="020B0604030504040204" pitchFamily="34" charset="0"/>
                <a:ea typeface="ＭＳ Ｐゴシック" panose="020B0600070205080204" pitchFamily="34" charset="-128"/>
              </a:defRPr>
            </a:lvl3pPr>
            <a:lvl4pPr marL="1600200" indent="-228600" defTabSz="912813">
              <a:defRPr>
                <a:solidFill>
                  <a:schemeClr val="tx1"/>
                </a:solidFill>
                <a:latin typeface="Verdana" panose="020B0604030504040204" pitchFamily="34" charset="0"/>
                <a:ea typeface="ＭＳ Ｐゴシック" panose="020B0600070205080204" pitchFamily="34" charset="-128"/>
              </a:defRPr>
            </a:lvl4pPr>
            <a:lvl5pPr marL="2057400" indent="-228600" defTabSz="912813">
              <a:defRPr>
                <a:solidFill>
                  <a:schemeClr val="tx1"/>
                </a:solidFill>
                <a:latin typeface="Verdana" panose="020B060403050404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defRPr/>
            </a:pPr>
            <a:fld id="{EE9F7756-7A0D-49AA-8BCD-0F40BBA42CDE}" type="slidenum">
              <a:rPr lang="en-US" altLang="en-US" sz="1800" kern="0" smtClean="0">
                <a:solidFill>
                  <a:prstClr val="black"/>
                </a:solidFill>
                <a:latin typeface="Times New Roman" panose="02020603050405020304" pitchFamily="18" charset="0"/>
              </a:rPr>
              <a:pPr>
                <a:defRPr/>
              </a:pPr>
              <a:t>38</a:t>
            </a:fld>
            <a:endParaRPr lang="en-US" altLang="en-US" sz="1800" kern="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557895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xfrm>
            <a:off x="0" y="4416425"/>
            <a:ext cx="7010400" cy="4695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Verdana" panose="020B0604030504040204" pitchFamily="34" charset="0"/>
                <a:ea typeface="ＭＳ Ｐゴシック" panose="020B0600070205080204" pitchFamily="34" charset="-128"/>
              </a:defRPr>
            </a:lvl1pPr>
            <a:lvl2pPr marL="742950" indent="-285750" defTabSz="911225">
              <a:defRPr>
                <a:solidFill>
                  <a:schemeClr val="tx1"/>
                </a:solidFill>
                <a:latin typeface="Verdana" panose="020B0604030504040204" pitchFamily="34" charset="0"/>
                <a:ea typeface="ＭＳ Ｐゴシック" panose="020B0600070205080204" pitchFamily="34" charset="-128"/>
              </a:defRPr>
            </a:lvl2pPr>
            <a:lvl3pPr marL="1143000" indent="-228600" defTabSz="911225">
              <a:defRPr>
                <a:solidFill>
                  <a:schemeClr val="tx1"/>
                </a:solidFill>
                <a:latin typeface="Verdana" panose="020B0604030504040204" pitchFamily="34" charset="0"/>
                <a:ea typeface="ＭＳ Ｐゴシック" panose="020B0600070205080204" pitchFamily="34" charset="-128"/>
              </a:defRPr>
            </a:lvl3pPr>
            <a:lvl4pPr marL="1600200" indent="-228600" defTabSz="911225">
              <a:defRPr>
                <a:solidFill>
                  <a:schemeClr val="tx1"/>
                </a:solidFill>
                <a:latin typeface="Verdana" panose="020B0604030504040204" pitchFamily="34" charset="0"/>
                <a:ea typeface="ＭＳ Ｐゴシック" panose="020B0600070205080204" pitchFamily="34" charset="-128"/>
              </a:defRPr>
            </a:lvl4pPr>
            <a:lvl5pPr marL="2057400" indent="-228600" defTabSz="911225">
              <a:defRPr>
                <a:solidFill>
                  <a:schemeClr val="tx1"/>
                </a:solidFill>
                <a:latin typeface="Verdana" panose="020B060403050404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defRPr/>
            </a:pPr>
            <a:fld id="{293AEB68-CE68-4C61-A41E-35B75730C4B8}" type="slidenum">
              <a:rPr lang="en-US" altLang="en-US" sz="1800" kern="0" smtClean="0">
                <a:solidFill>
                  <a:prstClr val="black"/>
                </a:solidFill>
                <a:latin typeface="Times New Roman" panose="02020603050405020304" pitchFamily="18" charset="0"/>
              </a:rPr>
              <a:pPr>
                <a:defRPr/>
              </a:pPr>
              <a:t>40</a:t>
            </a:fld>
            <a:endParaRPr lang="en-US" altLang="en-US" sz="1800" kern="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64227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xfrm>
            <a:off x="552450" y="4648200"/>
            <a:ext cx="5832475" cy="4068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Verdana" panose="020B0604030504040204" pitchFamily="34" charset="0"/>
                <a:ea typeface="ＭＳ Ｐゴシック" panose="020B0600070205080204" pitchFamily="34" charset="-128"/>
              </a:defRPr>
            </a:lvl1pPr>
            <a:lvl2pPr marL="742950" indent="-285750" defTabSz="912813">
              <a:defRPr>
                <a:solidFill>
                  <a:schemeClr val="tx1"/>
                </a:solidFill>
                <a:latin typeface="Verdana" panose="020B0604030504040204" pitchFamily="34" charset="0"/>
                <a:ea typeface="ＭＳ Ｐゴシック" panose="020B0600070205080204" pitchFamily="34" charset="-128"/>
              </a:defRPr>
            </a:lvl2pPr>
            <a:lvl3pPr marL="1143000" indent="-228600" defTabSz="912813">
              <a:defRPr>
                <a:solidFill>
                  <a:schemeClr val="tx1"/>
                </a:solidFill>
                <a:latin typeface="Verdana" panose="020B0604030504040204" pitchFamily="34" charset="0"/>
                <a:ea typeface="ＭＳ Ｐゴシック" panose="020B0600070205080204" pitchFamily="34" charset="-128"/>
              </a:defRPr>
            </a:lvl3pPr>
            <a:lvl4pPr marL="1600200" indent="-228600" defTabSz="912813">
              <a:defRPr>
                <a:solidFill>
                  <a:schemeClr val="tx1"/>
                </a:solidFill>
                <a:latin typeface="Verdana" panose="020B0604030504040204" pitchFamily="34" charset="0"/>
                <a:ea typeface="ＭＳ Ｐゴシック" panose="020B0600070205080204" pitchFamily="34" charset="-128"/>
              </a:defRPr>
            </a:lvl4pPr>
            <a:lvl5pPr marL="2057400" indent="-228600" defTabSz="912813">
              <a:defRPr>
                <a:solidFill>
                  <a:schemeClr val="tx1"/>
                </a:solidFill>
                <a:latin typeface="Verdana" panose="020B060403050404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defRPr/>
            </a:pPr>
            <a:fld id="{23144EA8-0B1A-4EA2-B288-81E94C902610}" type="slidenum">
              <a:rPr lang="en-US" altLang="en-US" sz="1800" kern="0" smtClean="0">
                <a:solidFill>
                  <a:prstClr val="black"/>
                </a:solidFill>
                <a:latin typeface="Times New Roman" panose="02020603050405020304" pitchFamily="18" charset="0"/>
              </a:rPr>
              <a:pPr>
                <a:defRPr/>
              </a:pPr>
              <a:t>41</a:t>
            </a:fld>
            <a:endParaRPr lang="en-US" altLang="en-US" sz="1800" kern="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328383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xfrm>
            <a:off x="588963" y="4425950"/>
            <a:ext cx="5688012"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b="1">
              <a:solidFill>
                <a:srgbClr val="FF0000"/>
              </a:solidFill>
              <a:latin typeface="Arial" panose="020B0604020202020204" pitchFamily="34" charset="0"/>
              <a:ea typeface="ＭＳ Ｐゴシック" panose="020B0600070205080204" pitchFamily="34" charset="-128"/>
            </a:endParaRPr>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Verdana" panose="020B0604030504040204" pitchFamily="34" charset="0"/>
                <a:ea typeface="ＭＳ Ｐゴシック" panose="020B0600070205080204" pitchFamily="34" charset="-128"/>
              </a:defRPr>
            </a:lvl1pPr>
            <a:lvl2pPr marL="742950" indent="-285750" defTabSz="912813">
              <a:defRPr>
                <a:solidFill>
                  <a:schemeClr val="tx1"/>
                </a:solidFill>
                <a:latin typeface="Verdana" panose="020B0604030504040204" pitchFamily="34" charset="0"/>
                <a:ea typeface="ＭＳ Ｐゴシック" panose="020B0600070205080204" pitchFamily="34" charset="-128"/>
              </a:defRPr>
            </a:lvl2pPr>
            <a:lvl3pPr marL="1143000" indent="-228600" defTabSz="912813">
              <a:defRPr>
                <a:solidFill>
                  <a:schemeClr val="tx1"/>
                </a:solidFill>
                <a:latin typeface="Verdana" panose="020B0604030504040204" pitchFamily="34" charset="0"/>
                <a:ea typeface="ＭＳ Ｐゴシック" panose="020B0600070205080204" pitchFamily="34" charset="-128"/>
              </a:defRPr>
            </a:lvl3pPr>
            <a:lvl4pPr marL="1600200" indent="-228600" defTabSz="912813">
              <a:defRPr>
                <a:solidFill>
                  <a:schemeClr val="tx1"/>
                </a:solidFill>
                <a:latin typeface="Verdana" panose="020B0604030504040204" pitchFamily="34" charset="0"/>
                <a:ea typeface="ＭＳ Ｐゴシック" panose="020B0600070205080204" pitchFamily="34" charset="-128"/>
              </a:defRPr>
            </a:lvl4pPr>
            <a:lvl5pPr marL="2057400" indent="-228600" defTabSz="912813">
              <a:defRPr>
                <a:solidFill>
                  <a:schemeClr val="tx1"/>
                </a:solidFill>
                <a:latin typeface="Verdana" panose="020B060403050404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defRPr/>
            </a:pPr>
            <a:fld id="{84EC7B35-6615-4B8B-8DF3-552B4731F0BE}" type="slidenum">
              <a:rPr lang="en-US" altLang="en-US" sz="1800" kern="0" smtClean="0">
                <a:solidFill>
                  <a:prstClr val="black"/>
                </a:solidFill>
                <a:latin typeface="Times New Roman" panose="02020603050405020304" pitchFamily="18" charset="0"/>
              </a:rPr>
              <a:pPr>
                <a:defRPr/>
              </a:pPr>
              <a:t>42</a:t>
            </a:fld>
            <a:endParaRPr lang="en-US" altLang="en-US" sz="1800" kern="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267327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defRPr>
                <a:solidFill>
                  <a:schemeClr val="tx1"/>
                </a:solidFill>
                <a:latin typeface="Verdana" panose="020B0604030504040204" pitchFamily="34" charset="0"/>
                <a:ea typeface="ＭＳ Ｐゴシック" panose="020B0600070205080204" pitchFamily="34" charset="-128"/>
              </a:defRPr>
            </a:lvl1pPr>
            <a:lvl2pPr marL="742950" indent="-285750" defTabSz="909638">
              <a:defRPr>
                <a:solidFill>
                  <a:schemeClr val="tx1"/>
                </a:solidFill>
                <a:latin typeface="Verdana" panose="020B0604030504040204" pitchFamily="34" charset="0"/>
                <a:ea typeface="ＭＳ Ｐゴシック" panose="020B0600070205080204" pitchFamily="34" charset="-128"/>
              </a:defRPr>
            </a:lvl2pPr>
            <a:lvl3pPr marL="1143000" indent="-228600" defTabSz="909638">
              <a:defRPr>
                <a:solidFill>
                  <a:schemeClr val="tx1"/>
                </a:solidFill>
                <a:latin typeface="Verdana" panose="020B0604030504040204" pitchFamily="34" charset="0"/>
                <a:ea typeface="ＭＳ Ｐゴシック" panose="020B0600070205080204" pitchFamily="34" charset="-128"/>
              </a:defRPr>
            </a:lvl3pPr>
            <a:lvl4pPr marL="1600200" indent="-228600" defTabSz="909638">
              <a:defRPr>
                <a:solidFill>
                  <a:schemeClr val="tx1"/>
                </a:solidFill>
                <a:latin typeface="Verdana" panose="020B0604030504040204" pitchFamily="34" charset="0"/>
                <a:ea typeface="ＭＳ Ｐゴシック" panose="020B0600070205080204" pitchFamily="34" charset="-128"/>
              </a:defRPr>
            </a:lvl4pPr>
            <a:lvl5pPr marL="2057400" indent="-228600" defTabSz="909638">
              <a:defRPr>
                <a:solidFill>
                  <a:schemeClr val="tx1"/>
                </a:solidFill>
                <a:latin typeface="Verdana" panose="020B0604030504040204" pitchFamily="34" charset="0"/>
                <a:ea typeface="ＭＳ Ｐゴシック" panose="020B0600070205080204" pitchFamily="34" charset="-128"/>
              </a:defRPr>
            </a:lvl5pPr>
            <a:lvl6pPr marL="2514600" indent="-228600" defTabSz="9096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9096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9096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909638"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defRPr/>
            </a:pPr>
            <a:fld id="{B49231FD-79B9-44A0-8A14-87457E3AB8CC}" type="slidenum">
              <a:rPr lang="en-US" altLang="en-US" sz="1800" kern="0" smtClean="0">
                <a:solidFill>
                  <a:prstClr val="black"/>
                </a:solidFill>
                <a:latin typeface="Times New Roman" panose="02020603050405020304" pitchFamily="18" charset="0"/>
              </a:rPr>
              <a:pPr>
                <a:defRPr/>
              </a:pPr>
              <a:t>46</a:t>
            </a:fld>
            <a:endParaRPr lang="en-US" altLang="en-US" sz="1800" kern="0">
              <a:solidFill>
                <a:prstClr val="black"/>
              </a:solidFill>
              <a:latin typeface="Times New Roman" panose="02020603050405020304" pitchFamily="18" charset="0"/>
            </a:endParaRPr>
          </a:p>
        </p:txBody>
      </p:sp>
      <p:sp>
        <p:nvSpPr>
          <p:cNvPr id="165891" name="Rectangle 2"/>
          <p:cNvSpPr>
            <a:spLocks noGrp="1" noRot="1" noChangeAspect="1" noChangeArrowheads="1" noTextEdit="1"/>
          </p:cNvSpPr>
          <p:nvPr>
            <p:ph type="sldImg"/>
          </p:nvPr>
        </p:nvSpPr>
        <p:spPr>
          <a:xfrm>
            <a:off x="407988" y="698500"/>
            <a:ext cx="6197600" cy="3486150"/>
          </a:xfrm>
          <a:ln/>
        </p:spPr>
      </p:sp>
      <p:sp>
        <p:nvSpPr>
          <p:cNvPr id="165892" name="Rectangle 3"/>
          <p:cNvSpPr>
            <a:spLocks noGrp="1" noChangeArrowheads="1"/>
          </p:cNvSpPr>
          <p:nvPr>
            <p:ph type="body" idx="1"/>
          </p:nvPr>
        </p:nvSpPr>
        <p:spPr>
          <a:xfrm>
            <a:off x="0" y="4252913"/>
            <a:ext cx="7010400" cy="5043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2455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587896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C5B2D8-938C-415B-982B-6FA5FB617637}" type="slidenum">
              <a:rPr lang="en-US" altLang="en-US"/>
              <a:pPr>
                <a:spcBef>
                  <a:spcPct val="0"/>
                </a:spcBef>
              </a:pPr>
              <a:t>9</a:t>
            </a:fld>
            <a:endParaRPr lang="en-US" altLang="en-US" dirty="0"/>
          </a:p>
        </p:txBody>
      </p:sp>
    </p:spTree>
    <p:extLst>
      <p:ext uri="{BB962C8B-B14F-4D97-AF65-F5344CB8AC3E}">
        <p14:creationId xmlns:p14="http://schemas.microsoft.com/office/powerpoint/2010/main" val="22472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8525" y="696913"/>
            <a:ext cx="5368925" cy="3021012"/>
          </a:xfrm>
        </p:spPr>
      </p:sp>
      <p:sp>
        <p:nvSpPr>
          <p:cNvPr id="3" name="Notes Placeholder 2"/>
          <p:cNvSpPr>
            <a:spLocks noGrp="1"/>
          </p:cNvSpPr>
          <p:nvPr>
            <p:ph type="body" idx="1"/>
          </p:nvPr>
        </p:nvSpPr>
        <p:spPr>
          <a:xfrm>
            <a:off x="467360" y="3950970"/>
            <a:ext cx="6075680" cy="4958080"/>
          </a:xfrm>
        </p:spPr>
        <p:txBody>
          <a:bodyPr/>
          <a:lstStyle/>
          <a:p>
            <a:r>
              <a:rPr lang="en-US" sz="800" dirty="0"/>
              <a:t>Latest RI. national movement in invoking  the Olmstead Act to move people out of large institutions.  One of the last institutional settings is the sheltered workshop.</a:t>
            </a:r>
          </a:p>
          <a:p>
            <a:r>
              <a:rPr lang="en-US" sz="800" dirty="0"/>
              <a:t>A summary of the status of Employment First nationally is as follows:</a:t>
            </a:r>
          </a:p>
          <a:p>
            <a:r>
              <a:rPr lang="en-US" sz="800" dirty="0"/>
              <a:t>• </a:t>
            </a:r>
            <a:r>
              <a:rPr lang="en-US" sz="800" u="sng" dirty="0"/>
              <a:t>Employment First efforts have been identified in 42 states.</a:t>
            </a:r>
            <a:endParaRPr lang="en-US" sz="800" dirty="0"/>
          </a:p>
          <a:p>
            <a:r>
              <a:rPr lang="en-US" sz="800" dirty="0"/>
              <a:t>• Twenty-six states have been identified that have something akin to an official Employment First policy (based on legislation, policy directive, etc.). </a:t>
            </a:r>
            <a:r>
              <a:rPr lang="en-US" sz="800" u="sng" dirty="0"/>
              <a:t>Twelve states have passed legislation</a:t>
            </a:r>
            <a:r>
              <a:rPr lang="en-US" sz="800" dirty="0"/>
              <a:t>: California, Delaware,</a:t>
            </a:r>
          </a:p>
          <a:p>
            <a:r>
              <a:rPr lang="en-US" sz="800" dirty="0"/>
              <a:t>Illinois, Kansas, Maine, North Dakota, Ohio, Pennsylvania, Texas, Virginia, Utah, and Washington.</a:t>
            </a:r>
          </a:p>
          <a:p>
            <a:r>
              <a:rPr lang="en-US" sz="800" dirty="0"/>
              <a:t> </a:t>
            </a:r>
          </a:p>
          <a:p>
            <a:r>
              <a:rPr lang="en-US" sz="800" u="sng" dirty="0"/>
              <a:t>The other 14 (Arkansas, Colorado, Connecticut, District of Columbia, Louisiana, Maryland,</a:t>
            </a:r>
            <a:r>
              <a:rPr lang="en-US" sz="800" dirty="0"/>
              <a:t> </a:t>
            </a:r>
            <a:r>
              <a:rPr lang="en-US" sz="800" u="sng" dirty="0"/>
              <a:t>Massachusetts, Missouri, New Jersey, Oklahoma, Oregon, Rhode Island, Tennessee, Vermont)</a:t>
            </a:r>
            <a:r>
              <a:rPr lang="en-US" sz="800" dirty="0"/>
              <a:t> </a:t>
            </a:r>
            <a:r>
              <a:rPr lang="en-US" sz="800" u="sng" dirty="0"/>
              <a:t>have a policy directive, Executive Order, or similar official policy statement, but not legislation.</a:t>
            </a:r>
            <a:endParaRPr lang="en-US" sz="800" dirty="0"/>
          </a:p>
          <a:p>
            <a:r>
              <a:rPr lang="en-US" sz="800" dirty="0"/>
              <a:t> </a:t>
            </a:r>
          </a:p>
          <a:p>
            <a:r>
              <a:rPr lang="en-US" sz="800" dirty="0"/>
              <a:t>• Eleven of these policies are cross-disability: Arkansas, Delaware, District of Columbia, Illinois, Kansas, Maine, New Jersey, North Dakota, Texas, Virginia, and Utah. The remainder of states with policies, have policies that focus exclusively on individuals with intellectual and developmental disabilities: California, Colorado, Connecticut, Louisiana, Maryland, Massachusetts, Missouri, Ohio, Oklahoma, Oregon, Pennsylvania, Rhode Island, Tennessee, Vermont, Washington.</a:t>
            </a:r>
          </a:p>
          <a:p>
            <a:r>
              <a:rPr lang="en-US" sz="800" dirty="0"/>
              <a:t> </a:t>
            </a:r>
          </a:p>
          <a:p>
            <a:r>
              <a:rPr lang="en-US" sz="800" dirty="0"/>
              <a:t>• In addition to the </a:t>
            </a:r>
            <a:r>
              <a:rPr lang="en-US" sz="800" u="sng" dirty="0"/>
              <a:t>26 states with Employment First policies, </a:t>
            </a:r>
            <a:r>
              <a:rPr lang="en-US" sz="800" dirty="0"/>
              <a:t>the other 16 states on this list (Alabama, Florida, Georgia, Idaho, Indiana, Iowa, Kentucky, Michigan, Minnesota, Mississippi, Nevada, New Mexico, New York, North Carolina, South Dakota, Wisconsin) have Employment First efforts and initiatives underway, but at this point it appears no official Employment First policy has been issued.  It is important to recognize that the presence or lack of presence on this list of any state should not necessarily be an indicator regarding the state’s focus on employment for people with disabilities. There are a number of states that have not been linked with Employment First, who have consistently had relatively strong outcomes in terms of employment of people with disabilities. However, the emergence of Employment First as a national movement has served as a catalyst for an increased focus on employment of people with disabilities across the United States.</a:t>
            </a:r>
          </a:p>
          <a:p>
            <a:r>
              <a:rPr lang="en-US" sz="800" dirty="0"/>
              <a:t>In the course of developing this document, the focus has been on including as many examples as possible, particularly in terms of resources from individual states. The underlying rationale for doing so is to provide an understanding of the wide range of approaches to Employment First. Inclusion of specific policies and documents on this list should in no way be viewed as an endorsement of these documents, and in fact, the Employment First legislation/policies that have been developed vary significantly in terms of the strength and clarity of their language.  The wide range of attention and emphasis on Employment First has been encouraging, and provides a potential catalyst for the long needed increase in workforce participation for individuals with disabilities. At the same time, </a:t>
            </a:r>
            <a:r>
              <a:rPr lang="en-US" sz="800" b="1" i="1" dirty="0"/>
              <a:t>it is important to recognize that creation of documents, reports, and policies, in and of itself, will not result in increases in workforce participation, without a long-term commitment to action steps that make the Employment</a:t>
            </a:r>
          </a:p>
          <a:p>
            <a:r>
              <a:rPr lang="en-US" sz="800" b="1" i="1" dirty="0"/>
              <a:t>First vision a reality for all citizens with disabilities. Setting a vision and direction is a starting point – but it must be done in conjunction with comprehensive systems change that results in shifting of resources towards integrated employment, a service system that provides consistent and high quality employment assistance and supports, and measurement and accountability for achieving employment outcomes. Employment First is also about more than just simply changing how services and supports for people with disabilities are provided – it is a catalyst for and reflective of an ongoing fundamental cultural shift and view by policymakers, public officials, service systems, service providers, employers, and most importantly by individuals with disabilities themselves, that views people with disabilities as full participants in the economic mainstream, working side-by-side with their fellow citizens.</a:t>
            </a:r>
          </a:p>
        </p:txBody>
      </p:sp>
      <p:sp>
        <p:nvSpPr>
          <p:cNvPr id="4" name="Slide Number Placeholder 3"/>
          <p:cNvSpPr>
            <a:spLocks noGrp="1"/>
          </p:cNvSpPr>
          <p:nvPr>
            <p:ph type="sldNum" sz="quarter" idx="10"/>
          </p:nvPr>
        </p:nvSpPr>
        <p:spPr/>
        <p:txBody>
          <a:bodyPr/>
          <a:lstStyle/>
          <a:p>
            <a:fld id="{62710498-BEFA-4BEC-B867-CAFC19E932D5}" type="slidenum">
              <a:rPr lang="en-US" smtClean="0"/>
              <a:t>11</a:t>
            </a:fld>
            <a:endParaRPr lang="en-US" dirty="0"/>
          </a:p>
        </p:txBody>
      </p:sp>
    </p:spTree>
    <p:extLst>
      <p:ext uri="{BB962C8B-B14F-4D97-AF65-F5344CB8AC3E}">
        <p14:creationId xmlns:p14="http://schemas.microsoft.com/office/powerpoint/2010/main" val="95161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8731-55FB-4020-ACAB-FC540AE1887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841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50816-E212-48FB-B2ED-E1491B65B2F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29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defRPr/>
            </a:pPr>
            <a:r>
              <a:rPr lang="en-US" sz="2000" b="1" dirty="0">
                <a:solidFill>
                  <a:srgbClr val="0000FF"/>
                </a:solidFill>
              </a:rPr>
              <a:t>75,450 </a:t>
            </a:r>
            <a:r>
              <a:rPr lang="en-US" b="1" dirty="0">
                <a:solidFill>
                  <a:srgbClr val="0000FF"/>
                </a:solidFill>
              </a:rPr>
              <a:t>people with IDD receive day program or employment services from California’s 21 Regional Centers. The vast majority, 72% attend day activity programs, and only 28% receive employment services. Of those receiving employment services…</a:t>
            </a:r>
            <a:endParaRPr lang="en-US" sz="1600" dirty="0">
              <a:solidFill>
                <a:srgbClr val="0000FF"/>
              </a:solidFill>
            </a:endParaRPr>
          </a:p>
          <a:p>
            <a:pPr lvl="1">
              <a:buFont typeface="Courier New" panose="02070309020205020404" pitchFamily="49" charset="0"/>
              <a:buChar char="o"/>
              <a:defRPr/>
            </a:pPr>
            <a:r>
              <a:rPr lang="en-US" sz="1800" b="1" dirty="0">
                <a:solidFill>
                  <a:srgbClr val="008000"/>
                </a:solidFill>
              </a:rPr>
              <a:t>14%</a:t>
            </a:r>
            <a:r>
              <a:rPr lang="en-US" sz="1800" b="1" dirty="0"/>
              <a:t> are in segregated non-competitive work activity programs (i.e., sheltered workshops)</a:t>
            </a:r>
          </a:p>
          <a:p>
            <a:pPr lvl="1">
              <a:buFont typeface="Courier New" panose="02070309020205020404" pitchFamily="49" charset="0"/>
              <a:buChar char="o"/>
              <a:defRPr/>
            </a:pPr>
            <a:r>
              <a:rPr lang="en-US" sz="1800" b="1" dirty="0">
                <a:solidFill>
                  <a:srgbClr val="008000"/>
                </a:solidFill>
              </a:rPr>
              <a:t>8% </a:t>
            </a:r>
            <a:r>
              <a:rPr lang="en-US" sz="1800" b="1" dirty="0"/>
              <a:t>are in group-supported employment, including enclaves</a:t>
            </a:r>
          </a:p>
          <a:p>
            <a:pPr lvl="1">
              <a:buFont typeface="Courier New" panose="02070309020205020404" pitchFamily="49" charset="0"/>
              <a:buChar char="o"/>
              <a:defRPr/>
            </a:pPr>
            <a:r>
              <a:rPr lang="en-US" sz="1800" b="1" dirty="0">
                <a:solidFill>
                  <a:srgbClr val="008000"/>
                </a:solidFill>
              </a:rPr>
              <a:t>6%</a:t>
            </a:r>
            <a:r>
              <a:rPr lang="en-US" sz="1800" b="1" dirty="0"/>
              <a:t> receive individual support services in Integrated Competitive Employment (ICE)</a:t>
            </a:r>
          </a:p>
          <a:p>
            <a:pPr>
              <a:defRPr/>
            </a:pPr>
            <a:endParaRPr lang="en-US" sz="1800" b="1" dirty="0"/>
          </a:p>
          <a:p>
            <a:pPr>
              <a:defRPr/>
            </a:pPr>
            <a:r>
              <a:rPr lang="en-US" sz="1800" b="1" dirty="0"/>
              <a:t>CA Department of Developmental Services, 2013</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8731-55FB-4020-ACAB-FC540AE1887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870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CMS – have the opportunity to receive services in the most integrated setting appropriate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8731-55FB-4020-ACAB-FC540AE1887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839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on integrated employment shows the number of consumers who are in integrated employment.  Unrelated to who is paying them or how much they get paid, these folks have real jobs in the community where people without disabilities work.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68731-55FB-4020-ACAB-FC540AE18871}"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283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3211381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3967125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Date Placeholder 3"/>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5575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55" name="Shape 55"/>
          <p:cNvSpPr/>
          <p:nvPr/>
        </p:nvSpPr>
        <p:spPr>
          <a:xfrm>
            <a:off x="0" y="758951"/>
            <a:ext cx="3443591" cy="5330954"/>
          </a:xfrm>
          <a:prstGeom prst="rect">
            <a:avLst/>
          </a:prstGeom>
          <a:solidFill>
            <a:schemeClr val="accent1"/>
          </a:solidFill>
          <a:ln w="12700">
            <a:miter lim="400000"/>
          </a:ln>
        </p:spPr>
        <p:txBody>
          <a:bodyPr lIns="45719" rIns="45719"/>
          <a:lstStyle/>
          <a:p>
            <a:endParaRPr dirty="0"/>
          </a:p>
        </p:txBody>
      </p:sp>
      <p:sp>
        <p:nvSpPr>
          <p:cNvPr id="56" name="Shape 56"/>
          <p:cNvSpPr/>
          <p:nvPr/>
        </p:nvSpPr>
        <p:spPr>
          <a:xfrm>
            <a:off x="11815864" y="758951"/>
            <a:ext cx="384049" cy="5330954"/>
          </a:xfrm>
          <a:prstGeom prst="rect">
            <a:avLst/>
          </a:prstGeom>
          <a:solidFill>
            <a:srgbClr val="C8C8C8">
              <a:alpha val="49804"/>
            </a:srgbClr>
          </a:solidFill>
          <a:ln w="12700">
            <a:miter lim="400000"/>
          </a:ln>
        </p:spPr>
        <p:txBody>
          <a:bodyPr lIns="45719" rIns="45719"/>
          <a:lstStyle/>
          <a:p>
            <a:endParaRPr dirty="0"/>
          </a:p>
        </p:txBody>
      </p:sp>
      <p:sp>
        <p:nvSpPr>
          <p:cNvPr id="57" name="Shape 57"/>
          <p:cNvSpPr>
            <a:spLocks noGrp="1"/>
          </p:cNvSpPr>
          <p:nvPr>
            <p:ph type="title"/>
          </p:nvPr>
        </p:nvSpPr>
        <p:spPr>
          <a:xfrm>
            <a:off x="252919" y="1123837"/>
            <a:ext cx="2947482" cy="4601184"/>
          </a:xfrm>
          <a:prstGeom prst="rect">
            <a:avLst/>
          </a:prstGeom>
        </p:spPr>
        <p:txBody>
          <a:bodyPr/>
          <a:lstStyle/>
          <a:p>
            <a:r>
              <a:t>Title Text</a:t>
            </a:r>
          </a:p>
        </p:txBody>
      </p:sp>
      <p:sp>
        <p:nvSpPr>
          <p:cNvPr id="58" name="Shape 58"/>
          <p:cNvSpPr>
            <a:spLocks noGrp="1"/>
          </p:cNvSpPr>
          <p:nvPr>
            <p:ph type="body" sz="quarter" idx="1"/>
          </p:nvPr>
        </p:nvSpPr>
        <p:spPr>
          <a:xfrm>
            <a:off x="3867911" y="1023585"/>
            <a:ext cx="3474722" cy="807721"/>
          </a:xfrm>
          <a:prstGeom prst="rect">
            <a:avLst/>
          </a:prstGeom>
        </p:spPr>
        <p:txBody>
          <a:bodyPr anchor="b"/>
          <a:lstStyle>
            <a:lvl1pPr marL="0" indent="0">
              <a:spcBef>
                <a:spcPts val="0"/>
              </a:spcBef>
              <a:buClrTx/>
              <a:buSzTx/>
              <a:buFontTx/>
              <a:buNone/>
              <a:defRPr>
                <a:solidFill>
                  <a:srgbClr val="897D5D"/>
                </a:solidFill>
              </a:defRPr>
            </a:lvl1pPr>
            <a:lvl2pPr marL="0" indent="457200">
              <a:spcBef>
                <a:spcPts val="0"/>
              </a:spcBef>
              <a:buClrTx/>
              <a:buSzTx/>
              <a:buFontTx/>
              <a:buNone/>
              <a:defRPr>
                <a:solidFill>
                  <a:srgbClr val="897D5D"/>
                </a:solidFill>
              </a:defRPr>
            </a:lvl2pPr>
            <a:lvl3pPr marL="0" indent="914400">
              <a:spcBef>
                <a:spcPts val="0"/>
              </a:spcBef>
              <a:buClrTx/>
              <a:buSzTx/>
              <a:buFontTx/>
              <a:buNone/>
              <a:defRPr>
                <a:solidFill>
                  <a:srgbClr val="897D5D"/>
                </a:solidFill>
              </a:defRPr>
            </a:lvl3pPr>
            <a:lvl4pPr marL="0" indent="1371600">
              <a:spcBef>
                <a:spcPts val="0"/>
              </a:spcBef>
              <a:buClrTx/>
              <a:buSzTx/>
              <a:buFontTx/>
              <a:buNone/>
              <a:defRPr>
                <a:solidFill>
                  <a:srgbClr val="897D5D"/>
                </a:solidFill>
              </a:defRPr>
            </a:lvl4pPr>
            <a:lvl5pPr marL="0" indent="1828800">
              <a:spcBef>
                <a:spcPts val="0"/>
              </a:spcBef>
              <a:buClrTx/>
              <a:buSzTx/>
              <a:buFontTx/>
              <a:buNone/>
              <a:defRPr>
                <a:solidFill>
                  <a:srgbClr val="897D5D"/>
                </a:solidFill>
              </a:defRPr>
            </a:lvl5p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body" sz="quarter" idx="13"/>
          </p:nvPr>
        </p:nvSpPr>
        <p:spPr>
          <a:xfrm>
            <a:off x="7818463" y="1023585"/>
            <a:ext cx="3474721" cy="813172"/>
          </a:xfrm>
          <a:prstGeom prst="rect">
            <a:avLst/>
          </a:prstGeom>
        </p:spPr>
        <p:txBody>
          <a:bodyPr anchor="b"/>
          <a:lstStyle/>
          <a:p>
            <a:pPr marL="0" indent="0">
              <a:spcBef>
                <a:spcPts val="0"/>
              </a:spcBef>
              <a:buClrTx/>
              <a:buSzTx/>
              <a:buFontTx/>
              <a:buNone/>
              <a:defRPr>
                <a:solidFill>
                  <a:srgbClr val="897D5D"/>
                </a:solidFill>
              </a:defRPr>
            </a:pPr>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8797064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1446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655179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300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937427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326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195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208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9082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5596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5217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7819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3301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4234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0889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111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681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439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4773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Freeform 14"/>
          <p:cNvSpPr>
            <a:spLocks/>
          </p:cNvSpPr>
          <p:nvPr/>
        </p:nvSpPr>
        <p:spPr bwMode="hidden">
          <a:xfrm>
            <a:off x="8063262"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0" name="Freeform 18"/>
          <p:cNvSpPr>
            <a:spLocks/>
          </p:cNvSpPr>
          <p:nvPr/>
        </p:nvSpPr>
        <p:spPr bwMode="hidden">
          <a:xfrm>
            <a:off x="3492438"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2" name="Freeform 26"/>
          <p:cNvSpPr>
            <a:spLocks/>
          </p:cNvSpPr>
          <p:nvPr/>
        </p:nvSpPr>
        <p:spPr bwMode="hidden">
          <a:xfrm>
            <a:off x="7479321" y="4074184"/>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5" name="Footer Placeholder 4"/>
          <p:cNvSpPr>
            <a:spLocks noGrp="1"/>
          </p:cNvSpPr>
          <p:nvPr>
            <p:ph type="ftr" sz="quarter" idx="11"/>
          </p:nvPr>
        </p:nvSpPr>
        <p:spPr/>
        <p:txBody>
          <a:bodyPr/>
          <a:lstStyle/>
          <a:p>
            <a:endParaRPr lang="en-US">
              <a:solidFill>
                <a:srgbClr val="D2533C"/>
              </a:solidFill>
            </a:endParaRPr>
          </a:p>
        </p:txBody>
      </p:sp>
      <p:sp>
        <p:nvSpPr>
          <p:cNvPr id="6" name="Slide Number Placeholder 5"/>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3730610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2" y="0"/>
            <a:ext cx="12134849"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4961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54400" y="2286001"/>
            <a:ext cx="8240299" cy="1470025"/>
          </a:xfrm>
        </p:spPr>
        <p:txBody>
          <a:bodyPr anchor="t"/>
          <a:lstStyle>
            <a:lvl1pPr algn="r">
              <a:defRPr b="1" cap="small" baseline="0">
                <a:solidFill>
                  <a:srgbClr val="003300"/>
                </a:solidFill>
              </a:defRPr>
            </a:lvl1pPr>
          </a:lstStyle>
          <a:p>
            <a:r>
              <a:rPr lang="en-US"/>
              <a:t>Click to edit Master title style</a:t>
            </a:r>
            <a:endParaRPr lang="en-US" dirty="0"/>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p:nvPr>
        </p:nvSpPr>
        <p:spPr>
          <a:xfrm>
            <a:off x="9144000" y="5105400"/>
            <a:ext cx="2438400" cy="990600"/>
          </a:xfrm>
        </p:spPr>
        <p:txBody>
          <a:bodyPr rtlCol="0">
            <a:normAutofit/>
          </a:bodyPr>
          <a:lstStyle>
            <a:lvl1pPr marL="0" indent="0" algn="ctr">
              <a:buNone/>
              <a:defRPr sz="2000" baseline="0"/>
            </a:lvl1pPr>
          </a:lstStyle>
          <a:p>
            <a:pPr lvl="0"/>
            <a:r>
              <a:rPr lang="en-US" noProof="0" dirty="0"/>
              <a:t>Click icon to add picture</a:t>
            </a:r>
          </a:p>
        </p:txBody>
      </p:sp>
    </p:spTree>
    <p:extLst>
      <p:ext uri="{BB962C8B-B14F-4D97-AF65-F5344CB8AC3E}">
        <p14:creationId xmlns:p14="http://schemas.microsoft.com/office/powerpoint/2010/main" val="18860466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914400" y="339883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3EF0449A-E626-4E05-8594-FA2D3A62E497}" type="datetime1">
              <a:rPr lang="en-US"/>
              <a:pPr>
                <a:defRPr/>
              </a:pPr>
              <a:t>1/5/2017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smtClean="0"/>
            </a:lvl1pPr>
          </a:lstStyle>
          <a:p>
            <a:pPr>
              <a:defRPr/>
            </a:pPr>
            <a:fld id="{E29469A4-EB7C-41AE-9EE9-9FA1C30CF40A}" type="slidenum">
              <a:rPr lang="en-US" altLang="en-US"/>
              <a:pPr>
                <a:defRPr/>
              </a:pPr>
              <a:t>‹#›</a:t>
            </a:fld>
            <a:endParaRPr lang="en-US" altLang="en-US" dirty="0"/>
          </a:p>
        </p:txBody>
      </p:sp>
    </p:spTree>
    <p:extLst>
      <p:ext uri="{BB962C8B-B14F-4D97-AF65-F5344CB8AC3E}">
        <p14:creationId xmlns:p14="http://schemas.microsoft.com/office/powerpoint/2010/main" val="370703779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00CAE6-1E21-4F3C-845A-51602C700187}" type="datetime1">
              <a:rPr lang="en-US"/>
              <a:pPr>
                <a:defRPr/>
              </a:pPr>
              <a:t>1/5/2017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73BD3CD-A7AC-41A2-BE8F-E8E36FCB59CA}" type="slidenum">
              <a:rPr lang="en-US" altLang="en-US"/>
              <a:pPr>
                <a:defRPr/>
              </a:pPr>
              <a:t>‹#›</a:t>
            </a:fld>
            <a:endParaRPr lang="en-US" altLang="en-US" dirty="0"/>
          </a:p>
        </p:txBody>
      </p:sp>
    </p:spTree>
    <p:extLst>
      <p:ext uri="{BB962C8B-B14F-4D97-AF65-F5344CB8AC3E}">
        <p14:creationId xmlns:p14="http://schemas.microsoft.com/office/powerpoint/2010/main" val="299116378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975784" y="4598989"/>
            <a:ext cx="104648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E1B9692-287A-468A-B53A-ABF7B680AAA8}" type="datetime1">
              <a:rPr lang="en-US"/>
              <a:pPr>
                <a:defRPr/>
              </a:pPr>
              <a:t>1/5/2017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smtClean="0"/>
            </a:lvl1pPr>
          </a:lstStyle>
          <a:p>
            <a:pPr>
              <a:defRPr/>
            </a:pPr>
            <a:fld id="{5B92488B-D135-444D-8358-E1D360A5D469}" type="slidenum">
              <a:rPr lang="en-US" altLang="en-US"/>
              <a:pPr>
                <a:defRPr/>
              </a:pPr>
              <a:t>‹#›</a:t>
            </a:fld>
            <a:endParaRPr lang="en-US" altLang="en-US" dirty="0"/>
          </a:p>
        </p:txBody>
      </p:sp>
    </p:spTree>
    <p:extLst>
      <p:ext uri="{BB962C8B-B14F-4D97-AF65-F5344CB8AC3E}">
        <p14:creationId xmlns:p14="http://schemas.microsoft.com/office/powerpoint/2010/main" val="322024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3D1F41C-1F44-47CE-9847-BD1C78E9A49E}" type="datetime1">
              <a:rPr lang="en-US"/>
              <a:pPr>
                <a:defRPr/>
              </a:pPr>
              <a:t>1/5/2017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725B564-3A84-4443-A14E-DAE0E28DA70A}" type="slidenum">
              <a:rPr lang="en-US" altLang="en-US"/>
              <a:pPr>
                <a:defRPr/>
              </a:pPr>
              <a:t>‹#›</a:t>
            </a:fld>
            <a:endParaRPr lang="en-US" altLang="en-US" dirty="0"/>
          </a:p>
        </p:txBody>
      </p:sp>
    </p:spTree>
    <p:extLst>
      <p:ext uri="{BB962C8B-B14F-4D97-AF65-F5344CB8AC3E}">
        <p14:creationId xmlns:p14="http://schemas.microsoft.com/office/powerpoint/2010/main" val="38259121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3742796" y="4045480"/>
            <a:ext cx="470852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07B0434E-C371-498E-8361-3FE58810E04D}" type="datetime1">
              <a:rPr lang="en-US"/>
              <a:pPr>
                <a:defRPr/>
              </a:pPr>
              <a:t>1/5/2017</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smtClean="0"/>
            </a:lvl1pPr>
          </a:lstStyle>
          <a:p>
            <a:pPr>
              <a:defRPr/>
            </a:pPr>
            <a:fld id="{9F2B5B92-B978-4A89-96B3-EDF030E9FF12}" type="slidenum">
              <a:rPr lang="en-US" altLang="en-US"/>
              <a:pPr>
                <a:defRPr/>
              </a:pPr>
              <a:t>‹#›</a:t>
            </a:fld>
            <a:endParaRPr lang="en-US" altLang="en-US" dirty="0"/>
          </a:p>
        </p:txBody>
      </p:sp>
    </p:spTree>
    <p:extLst>
      <p:ext uri="{BB962C8B-B14F-4D97-AF65-F5344CB8AC3E}">
        <p14:creationId xmlns:p14="http://schemas.microsoft.com/office/powerpoint/2010/main" val="296505908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CB58D33-9AF4-44AC-899B-936DE7073F54}" type="datetime1">
              <a:rPr lang="en-US"/>
              <a:pPr>
                <a:defRPr/>
              </a:pPr>
              <a:t>1/5/2017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6B66AA07-AF45-4824-81DB-ABAAAA648645}" type="slidenum">
              <a:rPr lang="en-US" altLang="en-US"/>
              <a:pPr>
                <a:defRPr/>
              </a:pPr>
              <a:t>‹#›</a:t>
            </a:fld>
            <a:endParaRPr lang="en-US" altLang="en-US" dirty="0"/>
          </a:p>
        </p:txBody>
      </p:sp>
    </p:spTree>
    <p:extLst>
      <p:ext uri="{BB962C8B-B14F-4D97-AF65-F5344CB8AC3E}">
        <p14:creationId xmlns:p14="http://schemas.microsoft.com/office/powerpoint/2010/main" val="143516573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5372A2-45D7-4083-9EFE-4178E03DB228}" type="datetime1">
              <a:rPr lang="en-US"/>
              <a:pPr>
                <a:defRPr/>
              </a:pPr>
              <a:t>1/5/2017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76185016-A12A-4DB3-8F63-6B59FB6956C9}" type="slidenum">
              <a:rPr lang="en-US" altLang="en-US"/>
              <a:pPr>
                <a:defRPr/>
              </a:pPr>
              <a:t>‹#›</a:t>
            </a:fld>
            <a:endParaRPr lang="en-US" altLang="en-US" dirty="0"/>
          </a:p>
        </p:txBody>
      </p:sp>
    </p:spTree>
    <p:extLst>
      <p:ext uri="{BB962C8B-B14F-4D97-AF65-F5344CB8AC3E}">
        <p14:creationId xmlns:p14="http://schemas.microsoft.com/office/powerpoint/2010/main" val="317329169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911754" y="3580343"/>
            <a:ext cx="5578475"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fld id="{9082DB9E-B9E9-4082-A55B-C9174A71004A}" type="datetime1">
              <a:rPr lang="en-US"/>
              <a:pPr>
                <a:defRPr/>
              </a:pPr>
              <a:t>1/5/2017</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smtClean="0"/>
            </a:lvl1pPr>
          </a:lstStyle>
          <a:p>
            <a:pPr>
              <a:defRPr/>
            </a:pPr>
            <a:fld id="{94271268-9ED9-4624-A9B7-2B16DF9B25CD}" type="slidenum">
              <a:rPr lang="en-US" altLang="en-US"/>
              <a:pPr>
                <a:defRPr/>
              </a:pPr>
              <a:t>‹#›</a:t>
            </a:fld>
            <a:endParaRPr lang="en-US" altLang="en-US" dirty="0"/>
          </a:p>
        </p:txBody>
      </p:sp>
    </p:spTree>
    <p:extLst>
      <p:ext uri="{BB962C8B-B14F-4D97-AF65-F5344CB8AC3E}">
        <p14:creationId xmlns:p14="http://schemas.microsoft.com/office/powerpoint/2010/main" val="162792983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E820A7-1159-40ED-A90C-796FCEF5F60A}" type="datetime1">
              <a:rPr lang="en-US"/>
              <a:pPr>
                <a:defRPr/>
              </a:pPr>
              <a:t>1/5/2017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BD5BCA4-9D84-4517-B9F3-DDE9A7329900}" type="slidenum">
              <a:rPr lang="en-US" altLang="en-US"/>
              <a:pPr>
                <a:defRPr/>
              </a:pPr>
              <a:t>‹#›</a:t>
            </a:fld>
            <a:endParaRPr lang="en-US" altLang="en-US" dirty="0"/>
          </a:p>
        </p:txBody>
      </p:sp>
    </p:spTree>
    <p:extLst>
      <p:ext uri="{BB962C8B-B14F-4D97-AF65-F5344CB8AC3E}">
        <p14:creationId xmlns:p14="http://schemas.microsoft.com/office/powerpoint/2010/main" val="41627344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6" name="Footer Placeholder 5"/>
          <p:cNvSpPr>
            <a:spLocks noGrp="1"/>
          </p:cNvSpPr>
          <p:nvPr>
            <p:ph type="ftr" sz="quarter" idx="11"/>
          </p:nvPr>
        </p:nvSpPr>
        <p:spPr/>
        <p:txBody>
          <a:bodyPr/>
          <a:lstStyle/>
          <a:p>
            <a:endParaRPr lang="en-US">
              <a:solidFill>
                <a:srgbClr val="D2533C"/>
              </a:solidFill>
            </a:endParaRPr>
          </a:p>
        </p:txBody>
      </p:sp>
      <p:sp>
        <p:nvSpPr>
          <p:cNvPr id="7" name="Slide Number Placeholder 6"/>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000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98A1CC-CFFA-4182-8884-9EA76F079A1E}" type="datetime1">
              <a:rPr lang="en-US"/>
              <a:pPr>
                <a:defRPr/>
              </a:pPr>
              <a:t>1/5/2017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73EB61-EE36-4AF3-AE48-6C3528616AA8}" type="slidenum">
              <a:rPr lang="en-US" altLang="en-US"/>
              <a:pPr>
                <a:defRPr/>
              </a:pPr>
              <a:t>‹#›</a:t>
            </a:fld>
            <a:endParaRPr lang="en-US" altLang="en-US" dirty="0"/>
          </a:p>
        </p:txBody>
      </p:sp>
    </p:spTree>
    <p:extLst>
      <p:ext uri="{BB962C8B-B14F-4D97-AF65-F5344CB8AC3E}">
        <p14:creationId xmlns:p14="http://schemas.microsoft.com/office/powerpoint/2010/main" val="362860684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4DEBF7E-CADA-4FA3-A1E3-14D3A8F444B3}" type="datetime1">
              <a:rPr lang="en-US"/>
              <a:pPr>
                <a:defRPr/>
              </a:pPr>
              <a:t>1/5/2017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9764DB3-D9F2-43CE-9916-0949E7E4C612}" type="slidenum">
              <a:rPr lang="en-US" altLang="en-US"/>
              <a:pPr>
                <a:defRPr/>
              </a:pPr>
              <a:t>‹#›</a:t>
            </a:fld>
            <a:endParaRPr lang="en-US" altLang="en-US" dirty="0"/>
          </a:p>
        </p:txBody>
      </p:sp>
    </p:spTree>
    <p:extLst>
      <p:ext uri="{BB962C8B-B14F-4D97-AF65-F5344CB8AC3E}">
        <p14:creationId xmlns:p14="http://schemas.microsoft.com/office/powerpoint/2010/main" val="2348775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2" y="0"/>
            <a:ext cx="12134849"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4961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54400" y="2286001"/>
            <a:ext cx="8240299" cy="1470025"/>
          </a:xfrm>
        </p:spPr>
        <p:txBody>
          <a:bodyPr anchor="t"/>
          <a:lstStyle>
            <a:lvl1pPr algn="r">
              <a:defRPr b="1" cap="small" baseline="0">
                <a:solidFill>
                  <a:srgbClr val="003300"/>
                </a:solidFill>
              </a:defRPr>
            </a:lvl1pPr>
          </a:lstStyle>
          <a:p>
            <a:r>
              <a:rPr lang="en-US"/>
              <a:t>Click to edit Master title style</a:t>
            </a:r>
            <a:endParaRPr lang="en-US" dirty="0"/>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p:nvPr>
        </p:nvSpPr>
        <p:spPr>
          <a:xfrm>
            <a:off x="9144000" y="5105400"/>
            <a:ext cx="2438400" cy="990600"/>
          </a:xfrm>
        </p:spPr>
        <p:txBody>
          <a:bodyPr rtlCol="0">
            <a:normAutofit/>
          </a:bodyPr>
          <a:lstStyle>
            <a:lvl1pPr marL="0" indent="0" algn="ctr">
              <a:buNone/>
              <a:defRPr sz="2000" baseline="0"/>
            </a:lvl1pPr>
          </a:lstStyle>
          <a:p>
            <a:pPr lvl="0"/>
            <a:r>
              <a:rPr lang="en-US" noProof="0" dirty="0"/>
              <a:t>Click icon to add picture</a:t>
            </a:r>
          </a:p>
        </p:txBody>
      </p:sp>
    </p:spTree>
    <p:extLst>
      <p:ext uri="{BB962C8B-B14F-4D97-AF65-F5344CB8AC3E}">
        <p14:creationId xmlns:p14="http://schemas.microsoft.com/office/powerpoint/2010/main" val="8570329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9452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5D84065D-F351-4B03-BD91-D8A6B8D4B36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527751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7064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solidFill>
                  <a:prstClr val="black"/>
                </a:solidFill>
              </a:rPr>
              <a:pPr/>
              <a:t>1/5/2017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35596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1247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928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653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6" y="3429004"/>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4"/>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8" name="Footer Placeholder 7"/>
          <p:cNvSpPr>
            <a:spLocks noGrp="1"/>
          </p:cNvSpPr>
          <p:nvPr>
            <p:ph type="ftr" sz="quarter" idx="11"/>
          </p:nvPr>
        </p:nvSpPr>
        <p:spPr/>
        <p:txBody>
          <a:bodyPr/>
          <a:lstStyle/>
          <a:p>
            <a:endParaRPr lang="en-US">
              <a:solidFill>
                <a:srgbClr val="D2533C"/>
              </a:solidFill>
            </a:endParaRPr>
          </a:p>
        </p:txBody>
      </p:sp>
      <p:sp>
        <p:nvSpPr>
          <p:cNvPr id="9" name="Slide Number Placeholder 8"/>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527802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345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07554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2138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501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9945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826658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487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1035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433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5279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4" name="Footer Placeholder 3"/>
          <p:cNvSpPr>
            <a:spLocks noGrp="1"/>
          </p:cNvSpPr>
          <p:nvPr>
            <p:ph type="ftr" sz="quarter" idx="11"/>
          </p:nvPr>
        </p:nvSpPr>
        <p:spPr/>
        <p:txBody>
          <a:bodyPr/>
          <a:lstStyle/>
          <a:p>
            <a:endParaRPr lang="en-US">
              <a:solidFill>
                <a:srgbClr val="D2533C"/>
              </a:solidFill>
            </a:endParaRPr>
          </a:p>
        </p:txBody>
      </p:sp>
      <p:sp>
        <p:nvSpPr>
          <p:cNvPr id="5" name="Slide Number Placeholder 4"/>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3869255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2" y="0"/>
            <a:ext cx="12134849"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4961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454400" y="2286001"/>
            <a:ext cx="8240299" cy="1470025"/>
          </a:xfrm>
        </p:spPr>
        <p:txBody>
          <a:bodyPr anchor="t"/>
          <a:lstStyle>
            <a:lvl1pPr algn="r">
              <a:defRPr b="1" cap="small" baseline="0">
                <a:solidFill>
                  <a:srgbClr val="003300"/>
                </a:solidFill>
              </a:defRPr>
            </a:lvl1pPr>
          </a:lstStyle>
          <a:p>
            <a:r>
              <a:rPr lang="en-US"/>
              <a:t>Click to edit Master title style</a:t>
            </a:r>
            <a:endParaRPr lang="en-US" dirty="0"/>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p:cNvSpPr>
            <a:spLocks noGrp="1"/>
          </p:cNvSpPr>
          <p:nvPr>
            <p:ph type="pic" sz="quarter" idx="13"/>
          </p:nvPr>
        </p:nvSpPr>
        <p:spPr>
          <a:xfrm>
            <a:off x="9144000" y="5105400"/>
            <a:ext cx="2438400" cy="990600"/>
          </a:xfrm>
        </p:spPr>
        <p:txBody>
          <a:bodyPr rtlCol="0">
            <a:normAutofit/>
          </a:bodyPr>
          <a:lstStyle>
            <a:lvl1pPr marL="0" indent="0" algn="ctr">
              <a:buNone/>
              <a:defRPr sz="2000" baseline="0"/>
            </a:lvl1pPr>
          </a:lstStyle>
          <a:p>
            <a:pPr lvl="0"/>
            <a:r>
              <a:rPr lang="en-US" noProof="0" dirty="0"/>
              <a:t>Click icon to add picture</a:t>
            </a:r>
          </a:p>
        </p:txBody>
      </p:sp>
    </p:spTree>
    <p:extLst>
      <p:ext uri="{BB962C8B-B14F-4D97-AF65-F5344CB8AC3E}">
        <p14:creationId xmlns:p14="http://schemas.microsoft.com/office/powerpoint/2010/main" val="19626730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4024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8635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9814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7122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66554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47173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2317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1/5/2017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solidFill>
                  <a:srgbClr val="637052"/>
                </a:solidFill>
              </a:rPr>
              <a:pPr/>
              <a:t>‹#›</a:t>
            </a:fld>
            <a:endParaRPr lang="en-US" dirty="0">
              <a:solidFill>
                <a:srgbClr val="637052"/>
              </a:solidFill>
            </a:endParaRPr>
          </a:p>
        </p:txBody>
      </p:sp>
    </p:spTree>
    <p:extLst>
      <p:ext uri="{BB962C8B-B14F-4D97-AF65-F5344CB8AC3E}">
        <p14:creationId xmlns:p14="http://schemas.microsoft.com/office/powerpoint/2010/main" val="425432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59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grpSp>
      <p:sp>
        <p:nvSpPr>
          <p:cNvPr id="2" name="Date Placeholder 1"/>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3" name="Footer Placeholder 2"/>
          <p:cNvSpPr>
            <a:spLocks noGrp="1"/>
          </p:cNvSpPr>
          <p:nvPr>
            <p:ph type="ftr" sz="quarter" idx="11"/>
          </p:nvPr>
        </p:nvSpPr>
        <p:spPr/>
        <p:txBody>
          <a:bodyPr/>
          <a:lstStyle/>
          <a:p>
            <a:endParaRPr lang="en-US">
              <a:solidFill>
                <a:srgbClr val="D2533C"/>
              </a:solidFill>
            </a:endParaRPr>
          </a:p>
        </p:txBody>
      </p:sp>
      <p:sp>
        <p:nvSpPr>
          <p:cNvPr id="4" name="Slide Number Placeholder 3"/>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Tree>
    <p:extLst>
      <p:ext uri="{BB962C8B-B14F-4D97-AF65-F5344CB8AC3E}">
        <p14:creationId xmlns:p14="http://schemas.microsoft.com/office/powerpoint/2010/main" val="1077207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10855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94511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24859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27650" name="Rectangle 2"/>
          <p:cNvSpPr>
            <a:spLocks noGrp="1" noChangeArrowheads="1"/>
          </p:cNvSpPr>
          <p:nvPr>
            <p:ph type="ctrTitle"/>
          </p:nvPr>
        </p:nvSpPr>
        <p:spPr>
          <a:xfrm>
            <a:off x="914400" y="990600"/>
            <a:ext cx="10363200" cy="1371600"/>
          </a:xfrm>
        </p:spPr>
        <p:txBody>
          <a:bodyPr/>
          <a:lstStyle>
            <a:lvl1pPr>
              <a:defRPr sz="4000"/>
            </a:lvl1pPr>
          </a:lstStyle>
          <a:p>
            <a:r>
              <a:rPr lang="en-US"/>
              <a:t>Click to edit Master title style</a:t>
            </a:r>
          </a:p>
        </p:txBody>
      </p:sp>
      <p:sp>
        <p:nvSpPr>
          <p:cNvPr id="2765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en-US"/>
              <a:t>Click to edit Master subtitle style</a:t>
            </a:r>
          </a:p>
        </p:txBody>
      </p:sp>
      <p:sp>
        <p:nvSpPr>
          <p:cNvPr id="5" name="Date Placeholder 4"/>
          <p:cNvSpPr>
            <a:spLocks noGrp="1" noChangeArrowheads="1"/>
          </p:cNvSpPr>
          <p:nvPr>
            <p:ph type="dt" sz="half" idx="10"/>
          </p:nvPr>
        </p:nvSpPr>
        <p:spPr>
          <a:xfrm>
            <a:off x="914400" y="6248400"/>
            <a:ext cx="2540000" cy="457200"/>
          </a:xfrm>
        </p:spPr>
        <p:txBody>
          <a:bodyPr/>
          <a:lstStyle>
            <a:lvl1pPr>
              <a:defRPr/>
            </a:lvl1pPr>
          </a:lstStyle>
          <a:p>
            <a:pPr>
              <a:defRPr/>
            </a:pPr>
            <a:fld id="{5271CFB1-7872-4720-A852-E8AA53F30119}" type="datetime1">
              <a:rPr lang="en-US">
                <a:solidFill>
                  <a:srgbClr val="000000"/>
                </a:solidFill>
              </a:rPr>
              <a:pPr>
                <a:defRPr/>
              </a:pPr>
              <a:t>1/5/2017</a:t>
            </a:fld>
            <a:endParaRPr lang="en-US" dirty="0">
              <a:solidFill>
                <a:srgbClr val="000000"/>
              </a:solidFill>
            </a:endParaRPr>
          </a:p>
        </p:txBody>
      </p:sp>
      <p:sp>
        <p:nvSpPr>
          <p:cNvPr id="6" name="Footer Placeholder 5"/>
          <p:cNvSpPr>
            <a:spLocks noGrp="1" noChangeArrowheads="1"/>
          </p:cNvSpPr>
          <p:nvPr>
            <p:ph type="ftr" sz="quarter" idx="11"/>
          </p:nvPr>
        </p:nvSpPr>
        <p:spPr>
          <a:xfrm>
            <a:off x="4165600" y="6248400"/>
            <a:ext cx="3860800" cy="457200"/>
          </a:xfrm>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8737600" y="6248400"/>
            <a:ext cx="2540000" cy="457200"/>
          </a:xfrm>
        </p:spPr>
        <p:txBody>
          <a:bodyPr/>
          <a:lstStyle>
            <a:lvl1pPr>
              <a:defRPr/>
            </a:lvl1pPr>
          </a:lstStyle>
          <a:p>
            <a:fld id="{DEE94299-B137-44A0-998B-F75E0ADC16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64205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C3349B59-6311-46C5-BAE9-CC36D9AD6BC1}" type="datetime1">
              <a:rPr lang="en-US">
                <a:solidFill>
                  <a:srgbClr val="000000"/>
                </a:solidFill>
              </a:rPr>
              <a:pPr>
                <a:defRPr/>
              </a:pPr>
              <a:t>1/5/2017</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E8CE4381-3492-4248-A4CC-15A09012D8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15380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3021DD03-1A58-4B97-9C4B-E2BCFB4FB093}" type="datetime1">
              <a:rPr lang="en-US">
                <a:solidFill>
                  <a:srgbClr val="000000"/>
                </a:solidFill>
              </a:rPr>
              <a:pPr>
                <a:defRPr/>
              </a:pPr>
              <a:t>1/5/2017</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8EFA5335-86DE-40E4-AEA9-4CD144816B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9575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B1086CB6-DF85-4D16-9AE9-DDDFF7E3631A}" type="datetime1">
              <a:rPr lang="en-US">
                <a:solidFill>
                  <a:srgbClr val="000000"/>
                </a:solidFill>
              </a:rPr>
              <a:pPr>
                <a:defRPr/>
              </a:pPr>
              <a:t>1/5/2017</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9C49BE53-3CC2-4150-A6B6-5BEE649701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344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fld id="{2E5F1C7B-9DAD-41AB-81F6-F963BA72E58F}" type="datetime1">
              <a:rPr lang="en-US">
                <a:solidFill>
                  <a:srgbClr val="000000"/>
                </a:solidFill>
              </a:rPr>
              <a:pPr>
                <a:defRPr/>
              </a:pPr>
              <a:t>1/5/2017</a:t>
            </a:fld>
            <a:endParaRPr lang="en-US" dirty="0">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fld id="{F5A6E905-592E-4C22-A4E1-DEC24820D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8001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fld id="{E8BC9C32-343A-4827-B99C-6CCAC9D8B092}" type="datetime1">
              <a:rPr lang="en-US">
                <a:solidFill>
                  <a:srgbClr val="000000"/>
                </a:solidFill>
              </a:rPr>
              <a:pPr>
                <a:defRPr/>
              </a:pPr>
              <a:t>1/5/2017</a:t>
            </a:fld>
            <a:endParaRPr lang="en-US" dirty="0">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fld id="{70446479-5CDF-402D-AD4D-BE05B668B3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8618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D81F9303-0590-4755-96D0-F2ED217FC283}" type="datetime1">
              <a:rPr lang="en-US">
                <a:solidFill>
                  <a:srgbClr val="000000"/>
                </a:solidFill>
              </a:rPr>
              <a:pPr>
                <a:defRPr/>
              </a:pPr>
              <a:t>1/5/2017</a:t>
            </a:fld>
            <a:endParaRPr lang="en-US" dirty="0">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fld id="{D2A94093-5F6B-4785-B5B3-E3642575C5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44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5" name="Date Placeholder 4"/>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6" name="Footer Placeholder 5"/>
          <p:cNvSpPr>
            <a:spLocks noGrp="1"/>
          </p:cNvSpPr>
          <p:nvPr>
            <p:ph type="ftr" sz="quarter" idx="11"/>
          </p:nvPr>
        </p:nvSpPr>
        <p:spPr/>
        <p:txBody>
          <a:bodyPr/>
          <a:lstStyle/>
          <a:p>
            <a:endParaRPr lang="en-US">
              <a:solidFill>
                <a:srgbClr val="D2533C"/>
              </a:solidFill>
            </a:endParaRPr>
          </a:p>
        </p:txBody>
      </p:sp>
      <p:sp>
        <p:nvSpPr>
          <p:cNvPr id="7" name="Slide Number Placeholder 6"/>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
        <p:nvSpPr>
          <p:cNvPr id="4" name="Text Placeholder 3"/>
          <p:cNvSpPr>
            <a:spLocks noGrp="1"/>
          </p:cNvSpPr>
          <p:nvPr>
            <p:ph type="body" sz="half" idx="2"/>
          </p:nvPr>
        </p:nvSpPr>
        <p:spPr>
          <a:xfrm>
            <a:off x="1219200" y="3581402"/>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62044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C5523B8B-903E-42FD-848E-A481588EE80A}" type="datetime1">
              <a:rPr lang="en-US">
                <a:solidFill>
                  <a:srgbClr val="000000"/>
                </a:solidFill>
              </a:rPr>
              <a:pPr>
                <a:defRPr/>
              </a:pPr>
              <a:t>1/5/2017</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5744C7E2-4B8C-47CD-84F7-931752D6B6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49878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5A0B7792-F457-40C8-8504-3FB8CB802B1D}" type="datetime1">
              <a:rPr lang="en-US">
                <a:solidFill>
                  <a:srgbClr val="000000"/>
                </a:solidFill>
              </a:rPr>
              <a:pPr>
                <a:defRPr/>
              </a:pPr>
              <a:t>1/5/2017</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C76AA6F9-6D8F-49A4-9467-11BF1C20C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23680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B31B47E4-3A76-47E2-B15B-83E0EE83BF17}" type="datetime1">
              <a:rPr lang="en-US">
                <a:solidFill>
                  <a:srgbClr val="000000"/>
                </a:solidFill>
              </a:rPr>
              <a:pPr>
                <a:defRPr/>
              </a:pPr>
              <a:t>1/5/2017</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6196FB40-ABB7-4667-955C-8EE94F7F9C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59826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5118" y="304800"/>
            <a:ext cx="2669116"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5651" y="304800"/>
            <a:ext cx="7806267"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C4A22C98-2426-440D-80C2-92DA40A2ACEF}" type="datetime1">
              <a:rPr lang="en-US">
                <a:solidFill>
                  <a:srgbClr val="000000"/>
                </a:solidFill>
              </a:rPr>
              <a:pPr>
                <a:defRPr/>
              </a:pPr>
              <a:t>1/5/2017</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588AFDD3-C86E-484B-B680-585F35F7C3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95825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ClipArt Placeholder 2"/>
          <p:cNvSpPr>
            <a:spLocks noGrp="1"/>
          </p:cNvSpPr>
          <p:nvPr>
            <p:ph type="clipArt" sz="half" idx="1"/>
          </p:nvPr>
        </p:nvSpPr>
        <p:spPr>
          <a:xfrm>
            <a:off x="755651" y="1752600"/>
            <a:ext cx="5232400" cy="4267200"/>
          </a:xfrm>
        </p:spPr>
        <p:txBody>
          <a:bodyPr/>
          <a:lstStyle/>
          <a:p>
            <a:pPr lvl="0"/>
            <a:endParaRPr lang="en-US" noProof="0" dirty="0"/>
          </a:p>
        </p:txBody>
      </p:sp>
      <p:sp>
        <p:nvSpPr>
          <p:cNvPr id="4" name="Text Placeholder 3"/>
          <p:cNvSpPr>
            <a:spLocks noGrp="1"/>
          </p:cNvSpPr>
          <p:nvPr>
            <p:ph type="body" sz="half" idx="2"/>
          </p:nvPr>
        </p:nvSpPr>
        <p:spPr>
          <a:xfrm>
            <a:off x="61912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9662745E-6D2E-4724-88D3-2049D0AFFD55}" type="datetime1">
              <a:rPr lang="en-US">
                <a:solidFill>
                  <a:srgbClr val="000000"/>
                </a:solidFill>
              </a:rPr>
              <a:pPr>
                <a:defRPr/>
              </a:pPr>
              <a:t>1/5/2017</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5190483B-3750-4D0D-BDE3-28DFB78513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5861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5995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9984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50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1550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438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grpSp>
      <p:sp>
        <p:nvSpPr>
          <p:cNvPr id="2" name="Title 1"/>
          <p:cNvSpPr>
            <a:spLocks noGrp="1"/>
          </p:cNvSpPr>
          <p:nvPr>
            <p:ph type="title"/>
          </p:nvPr>
        </p:nvSpPr>
        <p:spPr>
          <a:xfrm>
            <a:off x="6498885"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2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237084-2517-48A0-B6EE-6667FD8663B2}" type="datetimeFigureOut">
              <a:rPr lang="en-US" smtClean="0">
                <a:solidFill>
                  <a:srgbClr val="D2533C"/>
                </a:solidFill>
              </a:rPr>
              <a:pPr/>
              <a:t>1/5/2017</a:t>
            </a:fld>
            <a:endParaRPr lang="en-US">
              <a:solidFill>
                <a:srgbClr val="D2533C"/>
              </a:solidFill>
            </a:endParaRPr>
          </a:p>
        </p:txBody>
      </p:sp>
      <p:sp>
        <p:nvSpPr>
          <p:cNvPr id="6" name="Footer Placeholder 5"/>
          <p:cNvSpPr>
            <a:spLocks noGrp="1"/>
          </p:cNvSpPr>
          <p:nvPr>
            <p:ph type="ftr" sz="quarter" idx="11"/>
          </p:nvPr>
        </p:nvSpPr>
        <p:spPr/>
        <p:txBody>
          <a:bodyPr/>
          <a:lstStyle/>
          <a:p>
            <a:endParaRPr lang="en-US">
              <a:solidFill>
                <a:srgbClr val="D2533C"/>
              </a:solidFill>
            </a:endParaRPr>
          </a:p>
        </p:txBody>
      </p:sp>
      <p:sp>
        <p:nvSpPr>
          <p:cNvPr id="7" name="Slide Number Placeholder 6"/>
          <p:cNvSpPr>
            <a:spLocks noGrp="1"/>
          </p:cNvSpPr>
          <p:nvPr>
            <p:ph type="sldNum" sz="quarter" idx="12"/>
          </p:nvPr>
        </p:nvSpPr>
        <p:spPr/>
        <p:txBody>
          <a:bodyPr/>
          <a:lstStyle/>
          <a:p>
            <a:fld id="{AEA2C7BE-971C-4BC4-9EF1-9512435FD23F}" type="slidenum">
              <a:rPr lang="en-US" smtClean="0">
                <a:solidFill>
                  <a:srgbClr val="D2533C"/>
                </a:solidFill>
              </a:rPr>
              <a:pPr/>
              <a:t>‹#›</a:t>
            </a:fld>
            <a:endParaRPr lang="en-US">
              <a:solidFill>
                <a:srgbClr val="D2533C"/>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162635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400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3736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5615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6542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026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488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4.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srgbClr val="292934"/>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81"/>
            <a:ext cx="5048920" cy="365125"/>
          </a:xfrm>
          <a:prstGeom prst="rect">
            <a:avLst/>
          </a:prstGeom>
        </p:spPr>
        <p:txBody>
          <a:bodyPr vert="horz" lIns="91440" tIns="45720" rIns="91440" bIns="45720" rtlCol="0" anchor="ctr"/>
          <a:lstStyle>
            <a:lvl1pPr algn="r">
              <a:defRPr sz="1000">
                <a:solidFill>
                  <a:schemeClr val="tx2"/>
                </a:solidFill>
              </a:defRPr>
            </a:lvl1pPr>
          </a:lstStyle>
          <a:p>
            <a:fld id="{4B237084-2517-48A0-B6EE-6667FD8663B2}" type="datetimeFigureOut">
              <a:rPr lang="en-US" smtClean="0">
                <a:solidFill>
                  <a:srgbClr val="D2533C"/>
                </a:solidFill>
              </a:rPr>
              <a:pPr/>
              <a:t>1/5/2017</a:t>
            </a:fld>
            <a:endParaRPr lang="en-US">
              <a:solidFill>
                <a:srgbClr val="D2533C"/>
              </a:solidFill>
            </a:endParaRPr>
          </a:p>
        </p:txBody>
      </p:sp>
      <p:sp>
        <p:nvSpPr>
          <p:cNvPr id="5" name="Footer Placeholder 4"/>
          <p:cNvSpPr>
            <a:spLocks noGrp="1"/>
          </p:cNvSpPr>
          <p:nvPr>
            <p:ph type="ftr" sz="quarter" idx="3"/>
          </p:nvPr>
        </p:nvSpPr>
        <p:spPr>
          <a:xfrm>
            <a:off x="258188" y="6250181"/>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D2533C"/>
              </a:solidFill>
            </a:endParaRPr>
          </a:p>
        </p:txBody>
      </p:sp>
      <p:sp>
        <p:nvSpPr>
          <p:cNvPr id="6" name="Slide Number Placeholder 5"/>
          <p:cNvSpPr>
            <a:spLocks noGrp="1"/>
          </p:cNvSpPr>
          <p:nvPr>
            <p:ph type="sldNum" sz="quarter" idx="4"/>
          </p:nvPr>
        </p:nvSpPr>
        <p:spPr>
          <a:xfrm>
            <a:off x="5321452" y="6250180"/>
            <a:ext cx="1549101" cy="365125"/>
          </a:xfrm>
          <a:prstGeom prst="rect">
            <a:avLst/>
          </a:prstGeom>
        </p:spPr>
        <p:txBody>
          <a:bodyPr vert="horz" lIns="91440" tIns="45720" rIns="91440" bIns="45720" rtlCol="0" anchor="ctr"/>
          <a:lstStyle>
            <a:lvl1pPr algn="ctr">
              <a:defRPr sz="1000">
                <a:solidFill>
                  <a:schemeClr val="tx2"/>
                </a:solidFill>
              </a:defRPr>
            </a:lvl1pPr>
          </a:lstStyle>
          <a:p>
            <a:fld id="{AEA2C7BE-971C-4BC4-9EF1-9512435FD23F}" type="slidenum">
              <a:rPr lang="en-US" smtClean="0">
                <a:solidFill>
                  <a:srgbClr val="D2533C"/>
                </a:solidFill>
              </a:rPr>
              <a:pPr/>
              <a:t>‹#›</a:t>
            </a:fld>
            <a:endParaRPr lang="en-US">
              <a:solidFill>
                <a:srgbClr val="D2533C"/>
              </a:solidFill>
            </a:endParaRPr>
          </a:p>
        </p:txBody>
      </p:sp>
      <p:sp>
        <p:nvSpPr>
          <p:cNvPr id="3" name="Text Placeholder 2"/>
          <p:cNvSpPr>
            <a:spLocks noGrp="1"/>
          </p:cNvSpPr>
          <p:nvPr>
            <p:ph type="body" idx="1"/>
          </p:nvPr>
        </p:nvSpPr>
        <p:spPr>
          <a:xfrm>
            <a:off x="116276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435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3"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1/5/2017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62389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609600" y="1600200"/>
            <a:ext cx="10972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1"/>
            <a:ext cx="12192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srgbClr val="FFFFFF"/>
              </a:solidFill>
            </a:endParaRPr>
          </a:p>
        </p:txBody>
      </p:sp>
      <p:sp>
        <p:nvSpPr>
          <p:cNvPr id="4" name="Date Placeholder 3"/>
          <p:cNvSpPr>
            <a:spLocks noGrp="1"/>
          </p:cNvSpPr>
          <p:nvPr>
            <p:ph type="dt" sz="half" idx="2"/>
          </p:nvPr>
        </p:nvSpPr>
        <p:spPr>
          <a:xfrm>
            <a:off x="609600" y="19051"/>
            <a:ext cx="3860800" cy="328613"/>
          </a:xfrm>
          <a:prstGeom prst="rect">
            <a:avLst/>
          </a:prstGeom>
        </p:spPr>
        <p:txBody>
          <a:bodyPr vert="horz" lIns="91440" tIns="45720" rIns="91440" bIns="45720" rtlCol="0" anchor="ctr"/>
          <a:lstStyle>
            <a:lvl1pPr algn="l" eaLnBrk="1" hangingPunct="1">
              <a:defRPr sz="1200">
                <a:solidFill>
                  <a:srgbClr val="FFFFFF"/>
                </a:solidFill>
              </a:defRPr>
            </a:lvl1pPr>
          </a:lstStyle>
          <a:p>
            <a:pPr defTabSz="914400" fontAlgn="base">
              <a:spcBef>
                <a:spcPct val="0"/>
              </a:spcBef>
              <a:spcAft>
                <a:spcPct val="0"/>
              </a:spcAft>
              <a:defRPr/>
            </a:pPr>
            <a:fld id="{E1481FF1-AB7D-4FF5-9B8B-CC88E82E89E8}" type="datetime1">
              <a:rPr lang="en-US" smtClean="0"/>
              <a:pPr defTabSz="914400" fontAlgn="base">
                <a:spcBef>
                  <a:spcPct val="0"/>
                </a:spcBef>
                <a:spcAft>
                  <a:spcPct val="0"/>
                </a:spcAft>
                <a:defRPr/>
              </a:pPr>
              <a:t>1/5/2017</a:t>
            </a:fld>
            <a:endParaRPr lang="en-US" dirty="0"/>
          </a:p>
        </p:txBody>
      </p:sp>
      <p:sp>
        <p:nvSpPr>
          <p:cNvPr id="5" name="Footer Placeholder 4"/>
          <p:cNvSpPr>
            <a:spLocks noGrp="1"/>
          </p:cNvSpPr>
          <p:nvPr>
            <p:ph type="ftr" sz="quarter" idx="3"/>
          </p:nvPr>
        </p:nvSpPr>
        <p:spPr>
          <a:xfrm>
            <a:off x="4572000" y="19051"/>
            <a:ext cx="5486400" cy="328613"/>
          </a:xfrm>
          <a:prstGeom prst="rect">
            <a:avLst/>
          </a:prstGeom>
        </p:spPr>
        <p:txBody>
          <a:bodyPr vert="horz" lIns="91440" tIns="45720" rIns="91440" bIns="45720" rtlCol="0" anchor="ctr"/>
          <a:lstStyle>
            <a:lvl1pPr algn="ctr" eaLnBrk="1" hangingPunct="1">
              <a:defRPr sz="1200">
                <a:solidFill>
                  <a:srgbClr val="FFFFFF"/>
                </a:solidFill>
              </a:defRPr>
            </a:lvl1pPr>
          </a:lstStyle>
          <a:p>
            <a:pPr defTabSz="914400"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10160000" y="19051"/>
            <a:ext cx="14224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smtClean="0">
                <a:solidFill>
                  <a:srgbClr val="FFFFFF"/>
                </a:solidFill>
              </a:defRPr>
            </a:lvl1pPr>
          </a:lstStyle>
          <a:p>
            <a:pPr defTabSz="914400" fontAlgn="base">
              <a:spcBef>
                <a:spcPct val="0"/>
              </a:spcBef>
              <a:spcAft>
                <a:spcPct val="0"/>
              </a:spcAft>
              <a:defRPr/>
            </a:pPr>
            <a:fld id="{BEBEE08A-363D-49BB-84C2-7F827A2B7B87}" type="slidenum">
              <a:rPr lang="en-US" altLang="en-US"/>
              <a:pPr defTabSz="914400" fontAlgn="base">
                <a:spcBef>
                  <a:spcPct val="0"/>
                </a:spcBef>
                <a:spcAft>
                  <a:spcPct val="0"/>
                </a:spcAft>
                <a:defRPr/>
              </a:pPr>
              <a:t>‹#›</a:t>
            </a:fld>
            <a:endParaRPr lang="en-US" altLang="en-US" dirty="0"/>
          </a:p>
        </p:txBody>
      </p:sp>
    </p:spTree>
    <p:extLst>
      <p:ext uri="{BB962C8B-B14F-4D97-AF65-F5344CB8AC3E}">
        <p14:creationId xmlns:p14="http://schemas.microsoft.com/office/powerpoint/2010/main" val="98469052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p:fade/>
  </p:transition>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solidFill>
                  <a:prstClr val="black"/>
                </a:solidFill>
              </a:rPr>
              <a:pPr/>
              <a:t>1/5/2017</a:t>
            </a:fld>
            <a:endParaRPr lang="en-U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098257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1/5/2017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61853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AutoShape 4"/>
          <p:cNvSpPr>
            <a:spLocks noChangeArrowheads="1"/>
          </p:cNvSpPr>
          <p:nvPr/>
        </p:nvSpPr>
        <p:spPr bwMode="auto">
          <a:xfrm>
            <a:off x="812800" y="1566864"/>
            <a:ext cx="10610851"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solidFill>
                <a:srgbClr val="000000"/>
              </a:solidFill>
            </a:endParaRPr>
          </a:p>
        </p:txBody>
      </p:sp>
      <p:sp>
        <p:nvSpPr>
          <p:cNvPr id="102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663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Verdana" charset="0"/>
                <a:ea typeface="ＭＳ Ｐゴシック" charset="-128"/>
              </a:defRPr>
            </a:lvl1pPr>
          </a:lstStyle>
          <a:p>
            <a:pPr>
              <a:defRPr/>
            </a:pPr>
            <a:fld id="{3715082F-17F9-40DE-B161-66FBA1D885E0}" type="datetime1">
              <a:rPr lang="en-US">
                <a:solidFill>
                  <a:srgbClr val="000000"/>
                </a:solidFill>
              </a:rPr>
              <a:pPr>
                <a:defRPr/>
              </a:pPr>
              <a:t>1/5/2017</a:t>
            </a:fld>
            <a:endParaRPr lang="en-US" dirty="0">
              <a:solidFill>
                <a:srgbClr val="000000"/>
              </a:solidFill>
            </a:endParaRPr>
          </a:p>
        </p:txBody>
      </p:sp>
      <p:sp>
        <p:nvSpPr>
          <p:cNvPr id="2663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Verdana" pitchFamily="34" charset="0"/>
                <a:ea typeface="+mn-ea"/>
              </a:defRPr>
            </a:lvl1pPr>
          </a:lstStyle>
          <a:p>
            <a:pPr>
              <a:defRPr/>
            </a:pPr>
            <a:endParaRPr lang="en-US">
              <a:solidFill>
                <a:srgbClr val="000000"/>
              </a:solidFill>
            </a:endParaRPr>
          </a:p>
        </p:txBody>
      </p:sp>
      <p:sp>
        <p:nvSpPr>
          <p:cNvPr id="2663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fld id="{FB56CE34-90BE-48F4-90C1-4F07FE2DCE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38891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hf hdr="0" ftr="0" dt="0"/>
  <p:txStyles>
    <p:titleStyle>
      <a:lvl1pPr algn="l" rtl="0" eaLnBrk="0" fontAlgn="base" hangingPunct="0">
        <a:spcBef>
          <a:spcPct val="0"/>
        </a:spcBef>
        <a:spcAft>
          <a:spcPct val="0"/>
        </a:spcAft>
        <a:defRPr sz="38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8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8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8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8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ＭＳ Ｐゴシック" charset="-128"/>
          <a:cs typeface="ＭＳ Ｐゴシック" charset="-128"/>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ea typeface="ＭＳ Ｐゴシック" charset="-128"/>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ea typeface="ＭＳ Ｐゴシック" charset="-128"/>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ea typeface="ＭＳ Ｐゴシック" charset="-128"/>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ea typeface="ＭＳ Ｐゴシック" charset="-128"/>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090E7-32D0-4976-B98F-00943E8FC8B6}" type="datetimeFigureOut">
              <a:rPr lang="en-US" smtClean="0">
                <a:solidFill>
                  <a:prstClr val="black">
                    <a:tint val="75000"/>
                  </a:prstClr>
                </a:solidFill>
              </a:rPr>
              <a:pPr/>
              <a:t>1/5/2017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0490C-C814-44C6-B601-29AB16CDED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40659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image" Target="../media/image45.jpeg"/><Relationship Id="rId16"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 Id="rId1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9.xml"/><Relationship Id="rId1" Type="http://schemas.openxmlformats.org/officeDocument/2006/relationships/vmlDrawing" Target="../drawings/vmlDrawing1.vml"/><Relationship Id="rId4" Type="http://schemas.openxmlformats.org/officeDocument/2006/relationships/image" Target="../media/image65.emf"/></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rcocdd.com/" TargetMode="External"/><Relationship Id="rId1" Type="http://schemas.openxmlformats.org/officeDocument/2006/relationships/slideLayout" Target="../slideLayouts/slideLayout86.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2" Type="http://schemas.openxmlformats.org/officeDocument/2006/relationships/hyperlink" Target="http://www.rcocdd.com/frc/transition-planning/" TargetMode="External"/><Relationship Id="rId1" Type="http://schemas.openxmlformats.org/officeDocument/2006/relationships/slideLayout" Target="../slideLayouts/slideLayout87.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0"/>
            <a:ext cx="6815669" cy="3422459"/>
          </a:xfrm>
        </p:spPr>
        <p:txBody>
          <a:bodyPr/>
          <a:lstStyle/>
          <a:p>
            <a:r>
              <a:rPr lang="en-US" sz="3200" b="1" dirty="0">
                <a:solidFill>
                  <a:srgbClr val="0000FF"/>
                </a:solidFill>
                <a:latin typeface="Arial" panose="020B0604020202020204" pitchFamily="34" charset="0"/>
                <a:cs typeface="Arial" panose="020B0604020202020204" pitchFamily="34" charset="0"/>
              </a:rPr>
              <a:t/>
            </a:r>
            <a:br>
              <a:rPr lang="en-US" sz="3200" b="1" dirty="0">
                <a:solidFill>
                  <a:srgbClr val="0000FF"/>
                </a:solidFill>
                <a:latin typeface="Arial" panose="020B0604020202020204" pitchFamily="34" charset="0"/>
                <a:cs typeface="Arial" panose="020B0604020202020204" pitchFamily="34" charset="0"/>
              </a:rPr>
            </a:br>
            <a:r>
              <a:rPr lang="en-US" sz="3200" b="1" dirty="0">
                <a:solidFill>
                  <a:srgbClr val="0000FF"/>
                </a:solidFill>
                <a:latin typeface="Arial" panose="020B0604020202020204" pitchFamily="34" charset="0"/>
                <a:cs typeface="Arial" panose="020B0604020202020204" pitchFamily="34" charset="0"/>
              </a:rPr>
              <a:t/>
            </a:r>
            <a:br>
              <a:rPr lang="en-US" sz="3200" b="1" dirty="0">
                <a:solidFill>
                  <a:srgbClr val="0000FF"/>
                </a:solidFill>
                <a:latin typeface="Arial" panose="020B0604020202020204" pitchFamily="34" charset="0"/>
                <a:cs typeface="Arial" panose="020B0604020202020204" pitchFamily="34" charset="0"/>
              </a:rPr>
            </a:br>
            <a:r>
              <a:rPr lang="en-US" sz="4000" b="1" dirty="0">
                <a:solidFill>
                  <a:srgbClr val="0000FF"/>
                </a:solidFill>
                <a:latin typeface="Arial" panose="020B0604020202020204" pitchFamily="34" charset="0"/>
                <a:cs typeface="Arial" panose="020B0604020202020204" pitchFamily="34" charset="0"/>
              </a:rPr>
              <a:t>Transition Planning</a:t>
            </a:r>
            <a:r>
              <a:rPr lang="en-US" b="1" dirty="0">
                <a:solidFill>
                  <a:srgbClr val="0000FF"/>
                </a:solidFill>
                <a:latin typeface="Arial" panose="020B0604020202020204" pitchFamily="34" charset="0"/>
                <a:cs typeface="Arial" panose="020B0604020202020204" pitchFamily="34" charset="0"/>
              </a:rPr>
              <a:t/>
            </a:r>
            <a:br>
              <a:rPr lang="en-US" b="1" dirty="0">
                <a:solidFill>
                  <a:srgbClr val="0000FF"/>
                </a:solidFill>
                <a:latin typeface="Arial" panose="020B0604020202020204" pitchFamily="34" charset="0"/>
                <a:cs typeface="Arial" panose="020B0604020202020204" pitchFamily="34" charset="0"/>
              </a:rPr>
            </a:br>
            <a:r>
              <a:rPr lang="en-US" sz="3600" b="1" dirty="0">
                <a:solidFill>
                  <a:srgbClr val="008000"/>
                </a:solidFill>
                <a:latin typeface="Arial" panose="020B0604020202020204" pitchFamily="34" charset="0"/>
                <a:cs typeface="Arial" panose="020B0604020202020204" pitchFamily="34" charset="0"/>
              </a:rPr>
              <a:t>Competitive Integrated Employment</a:t>
            </a:r>
          </a:p>
        </p:txBody>
      </p:sp>
      <p:sp>
        <p:nvSpPr>
          <p:cNvPr id="3" name="Subtitle 2"/>
          <p:cNvSpPr>
            <a:spLocks noGrp="1"/>
          </p:cNvSpPr>
          <p:nvPr>
            <p:ph type="subTitle" idx="1"/>
          </p:nvPr>
        </p:nvSpPr>
        <p:spPr>
          <a:xfrm>
            <a:off x="2692398" y="3949648"/>
            <a:ext cx="6815669" cy="1536360"/>
          </a:xfrm>
        </p:spPr>
        <p:txBody>
          <a:bodyPr>
            <a:normAutofit fontScale="92500" lnSpcReduction="20000"/>
          </a:bodyPr>
          <a:lstStyle/>
          <a:p>
            <a:r>
              <a:rPr lang="en-US" sz="2800" b="1" dirty="0">
                <a:solidFill>
                  <a:srgbClr val="FF0000"/>
                </a:solidFill>
                <a:latin typeface="Arial" panose="020B0604020202020204" pitchFamily="34" charset="0"/>
                <a:cs typeface="Arial" panose="020B0604020202020204" pitchFamily="34" charset="0"/>
              </a:rPr>
              <a:t>Creating a Life Full of Possibilities </a:t>
            </a:r>
          </a:p>
          <a:p>
            <a:r>
              <a:rPr lang="en-US" sz="3000" b="1" dirty="0">
                <a:latin typeface="Arial" panose="020B0604020202020204" pitchFamily="34" charset="0"/>
                <a:cs typeface="Arial" panose="020B0604020202020204" pitchFamily="34" charset="0"/>
              </a:rPr>
              <a:t>2016-2017 #4</a:t>
            </a:r>
          </a:p>
          <a:p>
            <a:r>
              <a:rPr lang="en-US" sz="3000" b="1" dirty="0">
                <a:latin typeface="Arial" panose="020B0604020202020204" pitchFamily="34" charset="0"/>
                <a:cs typeface="Arial" panose="020B0604020202020204" pitchFamily="34" charset="0"/>
              </a:rPr>
              <a:t>January 12, 2017</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93197" y="496230"/>
            <a:ext cx="2360341" cy="1971598"/>
          </a:xfrm>
          <a:prstGeom prst="rect">
            <a:avLst/>
          </a:prstGeom>
        </p:spPr>
      </p:pic>
      <p:pic>
        <p:nvPicPr>
          <p:cNvPr id="6" name="Picture 5" descr="C:\Users\Jknudsen\AppData\Local\Microsoft\Windows\Temporary Internet Files\Content.IE5\60DLM010\1383919678[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0516" y="4515854"/>
            <a:ext cx="2309448" cy="1940308"/>
          </a:xfrm>
          <a:prstGeom prst="rect">
            <a:avLst/>
          </a:prstGeom>
          <a:noFill/>
          <a:ln>
            <a:noFill/>
          </a:ln>
        </p:spPr>
      </p:pic>
    </p:spTree>
    <p:extLst>
      <p:ext uri="{BB962C8B-B14F-4D97-AF65-F5344CB8AC3E}">
        <p14:creationId xmlns:p14="http://schemas.microsoft.com/office/powerpoint/2010/main" val="25434249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0026" y="1702538"/>
            <a:ext cx="9470774" cy="3936262"/>
          </a:xfrm>
        </p:spPr>
        <p:txBody>
          <a:bodyPr>
            <a:normAutofit fontScale="25000" lnSpcReduction="20000"/>
          </a:bodyPr>
          <a:lstStyle/>
          <a:p>
            <a:pPr marL="0" indent="0">
              <a:lnSpc>
                <a:spcPct val="120000"/>
              </a:lnSpc>
              <a:buNone/>
            </a:pPr>
            <a:r>
              <a:rPr lang="en-US" sz="9600" dirty="0">
                <a:solidFill>
                  <a:srgbClr val="FF6600"/>
                </a:solidFill>
                <a:latin typeface="Calibri" panose="020F0502020204030204" pitchFamily="34" charset="0"/>
                <a:cs typeface="Calibri" panose="020F0502020204030204" pitchFamily="34" charset="0"/>
              </a:rPr>
              <a:t>…</a:t>
            </a:r>
            <a:r>
              <a:rPr lang="en-US" sz="9600" b="1" dirty="0">
                <a:solidFill>
                  <a:srgbClr val="FF6600"/>
                </a:solidFill>
                <a:latin typeface="Arial" panose="020B0604020202020204" pitchFamily="34" charset="0"/>
                <a:cs typeface="Arial" panose="020B0604020202020204" pitchFamily="34" charset="0"/>
              </a:rPr>
              <a:t>The full inclusion  </a:t>
            </a:r>
            <a:r>
              <a:rPr lang="en-US" sz="9600" b="1" dirty="0">
                <a:solidFill>
                  <a:srgbClr val="0066CC"/>
                </a:solidFill>
                <a:latin typeface="Arial" panose="020B0604020202020204" pitchFamily="34" charset="0"/>
                <a:cs typeface="Arial" panose="020B0604020202020204" pitchFamily="34" charset="0"/>
              </a:rPr>
              <a:t>of people </a:t>
            </a:r>
          </a:p>
          <a:p>
            <a:pPr marL="0" indent="0">
              <a:lnSpc>
                <a:spcPct val="120000"/>
              </a:lnSpc>
              <a:buNone/>
            </a:pPr>
            <a:r>
              <a:rPr lang="en-US" sz="9600" b="1" dirty="0">
                <a:solidFill>
                  <a:srgbClr val="0066CC"/>
                </a:solidFill>
                <a:latin typeface="Arial" panose="020B0604020202020204" pitchFamily="34" charset="0"/>
                <a:cs typeface="Arial" panose="020B0604020202020204" pitchFamily="34" charset="0"/>
              </a:rPr>
              <a:t>with the most significant disabilities </a:t>
            </a:r>
          </a:p>
          <a:p>
            <a:pPr marL="0" indent="0">
              <a:lnSpc>
                <a:spcPct val="120000"/>
              </a:lnSpc>
              <a:buNone/>
            </a:pPr>
            <a:r>
              <a:rPr lang="en-US" sz="9600" b="1" dirty="0">
                <a:solidFill>
                  <a:srgbClr val="0066CC"/>
                </a:solidFill>
                <a:latin typeface="Arial" panose="020B0604020202020204" pitchFamily="34" charset="0"/>
                <a:cs typeface="Arial" panose="020B0604020202020204" pitchFamily="34" charset="0"/>
              </a:rPr>
              <a:t>in the workplace and community (with) </a:t>
            </a:r>
          </a:p>
          <a:p>
            <a:pPr marL="0" indent="0">
              <a:lnSpc>
                <a:spcPct val="120000"/>
              </a:lnSpc>
              <a:buNone/>
            </a:pPr>
            <a:r>
              <a:rPr lang="en-US" sz="9600" b="1" dirty="0">
                <a:solidFill>
                  <a:srgbClr val="FF6600"/>
                </a:solidFill>
                <a:latin typeface="Arial" panose="020B0604020202020204" pitchFamily="34" charset="0"/>
                <a:cs typeface="Arial" panose="020B0604020202020204" pitchFamily="34" charset="0"/>
              </a:rPr>
              <a:t>community-based, integrated employment as the first option </a:t>
            </a:r>
            <a:r>
              <a:rPr lang="en-US" sz="9600" b="1" dirty="0">
                <a:solidFill>
                  <a:srgbClr val="0066CC"/>
                </a:solidFill>
                <a:latin typeface="Arial" panose="020B0604020202020204" pitchFamily="34" charset="0"/>
                <a:cs typeface="Arial" panose="020B0604020202020204" pitchFamily="34" charset="0"/>
              </a:rPr>
              <a:t>...</a:t>
            </a:r>
          </a:p>
          <a:p>
            <a:pPr marL="0" indent="0">
              <a:lnSpc>
                <a:spcPct val="120000"/>
              </a:lnSpc>
              <a:buNone/>
            </a:pPr>
            <a:r>
              <a:rPr lang="en-US" sz="9600" b="1" dirty="0">
                <a:solidFill>
                  <a:srgbClr val="0066CC"/>
                </a:solidFill>
                <a:latin typeface="Arial" panose="020B0604020202020204" pitchFamily="34" charset="0"/>
                <a:cs typeface="Arial" panose="020B0604020202020204" pitchFamily="34" charset="0"/>
              </a:rPr>
              <a:t>Integrated competitive employment refers to jobs held by people with disabilities in typical workplace settings </a:t>
            </a:r>
            <a:r>
              <a:rPr lang="en-US" sz="9600" b="1" dirty="0">
                <a:solidFill>
                  <a:srgbClr val="FF6600"/>
                </a:solidFill>
                <a:latin typeface="Arial" panose="020B0604020202020204" pitchFamily="34" charset="0"/>
                <a:cs typeface="Arial" panose="020B0604020202020204" pitchFamily="34" charset="0"/>
              </a:rPr>
              <a:t>where the majority of persons employed are not persons with disabilities, they earn at least minimum wage and they are paid directly by the employer.</a:t>
            </a:r>
          </a:p>
          <a:p>
            <a:pPr marL="114300" indent="0" algn="ctr">
              <a:lnSpc>
                <a:spcPct val="170000"/>
              </a:lnSpc>
              <a:buNone/>
            </a:pPr>
            <a:r>
              <a:rPr lang="en-US" b="1" dirty="0">
                <a:latin typeface="Arial" panose="020B0604020202020204" pitchFamily="34" charset="0"/>
                <a:cs typeface="Arial" panose="020B0604020202020204" pitchFamily="34" charset="0"/>
              </a:rPr>
              <a:t>    </a:t>
            </a:r>
            <a:r>
              <a:rPr lang="en-US" sz="8000" b="1" dirty="0">
                <a:latin typeface="Arial" panose="020B0604020202020204" pitchFamily="34" charset="0"/>
                <a:cs typeface="Arial" panose="020B0604020202020204" pitchFamily="34" charset="0"/>
              </a:rPr>
              <a:t>http://www.dol.gov/odep/topics/EmploymentFirst.htm</a:t>
            </a:r>
          </a:p>
        </p:txBody>
      </p:sp>
      <p:sp>
        <p:nvSpPr>
          <p:cNvPr id="7" name="Content Placeholder 2"/>
          <p:cNvSpPr txBox="1">
            <a:spLocks noGrp="1"/>
          </p:cNvSpPr>
          <p:nvPr>
            <p:ph type="sldNum" sz="quarter" idx="12"/>
          </p:nvPr>
        </p:nvSpPr>
        <p:spPr bwMode="auto">
          <a:xfrm>
            <a:off x="9295691" y="5546666"/>
            <a:ext cx="2133600" cy="365125"/>
          </a:xfrm>
          <a:prstGeom prst="rect">
            <a:avLst/>
          </a:prstGeom>
          <a:solidFill>
            <a:schemeClr val="bg1"/>
          </a:solidFill>
          <a:ln w="9525">
            <a:noFill/>
            <a:miter lim="800000"/>
            <a:headEnd/>
            <a:tailEnd/>
          </a:ln>
        </p:spPr>
        <p:txBody>
          <a:bodyPr vert="horz" wrap="square" lIns="91440" tIns="45720" rIns="91440" bIns="45720" numCol="1" rtlCol="0"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Char char="•"/>
              <a:defRPr sz="24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0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a:solidFill>
                  <a:schemeClr val="tx1"/>
                </a:solidFill>
                <a:latin typeface="+mn-lt"/>
                <a:ea typeface="+mn-ea"/>
                <a:cs typeface="ヒラギノ角ゴ Pro W3"/>
              </a:defRPr>
            </a:lvl3pPr>
            <a:lvl4pPr marL="1600200" indent="-228600" algn="l" rtl="0" eaLnBrk="0" fontAlgn="base" hangingPunct="0">
              <a:spcBef>
                <a:spcPct val="20000"/>
              </a:spcBef>
              <a:spcAft>
                <a:spcPct val="0"/>
              </a:spcAft>
              <a:defRPr>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1600">
                <a:solidFill>
                  <a:schemeClr val="tx1"/>
                </a:solidFill>
                <a:latin typeface="+mn-lt"/>
                <a:ea typeface="+mn-ea"/>
                <a:cs typeface="ヒラギノ角ゴ Pro W3"/>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None/>
              <a:defRPr/>
            </a:pPr>
            <a:r>
              <a:rPr lang="en-US" b="1" kern="0" dirty="0">
                <a:latin typeface="Arial" panose="020B0604020202020204" pitchFamily="34" charset="0"/>
                <a:cs typeface="Arial" panose="020B0604020202020204" pitchFamily="34" charset="0"/>
              </a:rPr>
              <a:t>                             </a:t>
            </a:r>
            <a:endParaRPr lang="en-US" sz="1800" kern="0" dirty="0">
              <a:latin typeface="Lucida Bright" panose="02040602050505020304" pitchFamily="18" charset="0"/>
            </a:endParaRPr>
          </a:p>
        </p:txBody>
      </p:sp>
      <p:sp>
        <p:nvSpPr>
          <p:cNvPr id="2" name="Title 1"/>
          <p:cNvSpPr>
            <a:spLocks noGrp="1"/>
          </p:cNvSpPr>
          <p:nvPr>
            <p:ph type="title"/>
          </p:nvPr>
        </p:nvSpPr>
        <p:spPr>
          <a:xfrm>
            <a:off x="1381524" y="496546"/>
            <a:ext cx="7620000" cy="1253218"/>
          </a:xfrm>
        </p:spPr>
        <p:txBody>
          <a:bodyPr>
            <a:normAutofit/>
          </a:bodyPr>
          <a:lstStyle/>
          <a:p>
            <a:r>
              <a:rPr lang="en-US" sz="4800" b="1" dirty="0">
                <a:solidFill>
                  <a:schemeClr val="tx1"/>
                </a:solidFill>
                <a:latin typeface="Century Gothic" panose="020B0502020202020204" pitchFamily="34" charset="0"/>
              </a:rPr>
              <a:t>Employment First </a:t>
            </a:r>
            <a:endParaRPr lang="en-US" sz="5400" dirty="0">
              <a:solidFill>
                <a:schemeClr val="tx1"/>
              </a:solidFill>
              <a:latin typeface="Century Gothic" panose="020B050202020202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20208" y="1558154"/>
            <a:ext cx="1091039" cy="104274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90072" y="1702540"/>
            <a:ext cx="1468933" cy="753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9691129"/>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305" y="407367"/>
            <a:ext cx="9601196" cy="1303867"/>
          </a:xfrm>
        </p:spPr>
        <p:txBody>
          <a:bodyPr/>
          <a:lstStyle/>
          <a:p>
            <a:r>
              <a:rPr lang="en-US" b="1" dirty="0">
                <a:solidFill>
                  <a:srgbClr val="0000FF"/>
                </a:solidFill>
                <a:latin typeface="Arial" panose="020B0604020202020204" pitchFamily="34" charset="0"/>
                <a:cs typeface="Arial" panose="020B0604020202020204" pitchFamily="34" charset="0"/>
              </a:rPr>
              <a:t>Employment Nationally</a:t>
            </a:r>
          </a:p>
        </p:txBody>
      </p:sp>
      <p:sp>
        <p:nvSpPr>
          <p:cNvPr id="3" name="Content Placeholder 2"/>
          <p:cNvSpPr>
            <a:spLocks noGrp="1"/>
          </p:cNvSpPr>
          <p:nvPr>
            <p:ph idx="1"/>
          </p:nvPr>
        </p:nvSpPr>
        <p:spPr>
          <a:xfrm>
            <a:off x="814251" y="1664043"/>
            <a:ext cx="10358846" cy="4444657"/>
          </a:xfrm>
        </p:spPr>
        <p:txBody>
          <a:bodyPr>
            <a:normAutofit/>
          </a:bodyPr>
          <a:lstStyle/>
          <a:p>
            <a:r>
              <a:rPr lang="en-US" b="1" dirty="0">
                <a:latin typeface="Arial" panose="020B0604020202020204" pitchFamily="34" charset="0"/>
                <a:cs typeface="Arial" panose="020B0604020202020204" pitchFamily="34" charset="0"/>
              </a:rPr>
              <a:t>Department of Justice </a:t>
            </a:r>
            <a:r>
              <a:rPr lang="en-US" b="1" dirty="0" smtClean="0">
                <a:latin typeface="Arial" panose="020B0604020202020204" pitchFamily="34" charset="0"/>
                <a:cs typeface="Arial" panose="020B0604020202020204" pitchFamily="34" charset="0"/>
              </a:rPr>
              <a:t>sued states </a:t>
            </a:r>
            <a:r>
              <a:rPr lang="en-US" b="1" dirty="0">
                <a:latin typeface="Arial" panose="020B0604020202020204" pitchFamily="34" charset="0"/>
                <a:cs typeface="Arial" panose="020B0604020202020204" pitchFamily="34" charset="0"/>
              </a:rPr>
              <a:t>to close sheltered workshops and segregated day programs:</a:t>
            </a:r>
          </a:p>
          <a:p>
            <a:pPr lvl="1"/>
            <a:r>
              <a:rPr lang="en-US" b="1" dirty="0">
                <a:latin typeface="Arial" panose="020B0604020202020204" pitchFamily="34" charset="0"/>
                <a:cs typeface="Arial" panose="020B0604020202020204" pitchFamily="34" charset="0"/>
              </a:rPr>
              <a:t>Oregon</a:t>
            </a:r>
          </a:p>
          <a:p>
            <a:pPr lvl="1"/>
            <a:r>
              <a:rPr lang="en-US" b="1" dirty="0">
                <a:latin typeface="Arial" panose="020B0604020202020204" pitchFamily="34" charset="0"/>
                <a:cs typeface="Arial" panose="020B0604020202020204" pitchFamily="34" charset="0"/>
              </a:rPr>
              <a:t>Delaware</a:t>
            </a:r>
          </a:p>
          <a:p>
            <a:pPr lvl="1"/>
            <a:r>
              <a:rPr lang="en-US" b="1" dirty="0">
                <a:latin typeface="Arial" panose="020B0604020202020204" pitchFamily="34" charset="0"/>
                <a:cs typeface="Arial" panose="020B0604020202020204" pitchFamily="34" charset="0"/>
              </a:rPr>
              <a:t>Rhode Island</a:t>
            </a:r>
          </a:p>
          <a:p>
            <a:pPr lvl="1"/>
            <a:endParaRPr lang="en-US" b="1"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46 states with some type of effort focused on Employment </a:t>
            </a:r>
            <a:r>
              <a:rPr lang="en-US" b="1" dirty="0">
                <a:latin typeface="Arial" panose="020B0604020202020204" pitchFamily="34" charset="0"/>
                <a:cs typeface="Arial" panose="020B0604020202020204" pitchFamily="34" charset="0"/>
              </a:rPr>
              <a:t>First </a:t>
            </a:r>
            <a:r>
              <a:rPr lang="en-US" dirty="0" smtClean="0">
                <a:latin typeface="Arial" panose="020B0604020202020204" pitchFamily="34" charset="0"/>
                <a:cs typeface="Arial" panose="020B0604020202020204" pitchFamily="34" charset="0"/>
              </a:rPr>
              <a:t>(up from 26 recently)</a:t>
            </a:r>
          </a:p>
          <a:p>
            <a:pPr lvl="1"/>
            <a:r>
              <a:rPr lang="en-US" b="1" dirty="0" smtClean="0">
                <a:latin typeface="Arial" panose="020B0604020202020204" pitchFamily="34" charset="0"/>
                <a:cs typeface="Arial" panose="020B0604020202020204" pitchFamily="34" charset="0"/>
              </a:rPr>
              <a:t>19 </a:t>
            </a:r>
            <a:r>
              <a:rPr lang="en-US" b="1" dirty="0">
                <a:latin typeface="Arial" panose="020B0604020202020204" pitchFamily="34" charset="0"/>
                <a:cs typeface="Arial" panose="020B0604020202020204" pitchFamily="34" charset="0"/>
              </a:rPr>
              <a:t>States have </a:t>
            </a:r>
            <a:r>
              <a:rPr lang="en-US" b="1" dirty="0" smtClean="0">
                <a:latin typeface="Arial" panose="020B0604020202020204" pitchFamily="34" charset="0"/>
                <a:cs typeface="Arial" panose="020B0604020202020204" pitchFamily="34" charset="0"/>
              </a:rPr>
              <a:t>an official state policy</a:t>
            </a:r>
            <a:endParaRPr lang="en-US" b="1" dirty="0">
              <a:latin typeface="Arial" panose="020B0604020202020204" pitchFamily="34" charset="0"/>
              <a:cs typeface="Arial" panose="020B0604020202020204" pitchFamily="34" charset="0"/>
            </a:endParaRPr>
          </a:p>
          <a:p>
            <a:pPr lvl="1"/>
            <a:r>
              <a:rPr lang="en-US" b="1" dirty="0" smtClean="0">
                <a:latin typeface="Arial" panose="020B0604020202020204" pitchFamily="34" charset="0"/>
                <a:cs typeface="Arial" panose="020B0604020202020204" pitchFamily="34" charset="0"/>
              </a:rPr>
              <a:t>32 States with formal policy action</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50BFB6DF-2186-4796-A8A5-2F9CF862897A}" type="slidenum">
              <a:rPr lang="en-US" smtClean="0"/>
              <a:t>11</a:t>
            </a:fld>
            <a:endParaRPr lang="en-US" dirty="0"/>
          </a:p>
        </p:txBody>
      </p:sp>
      <p:pic>
        <p:nvPicPr>
          <p:cNvPr id="5" name="Picture 4" descr="images-1.jpe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56845" y="2403565"/>
            <a:ext cx="2700814" cy="1802675"/>
          </a:xfrm>
          <a:prstGeom prst="rect">
            <a:avLst/>
          </a:prstGeom>
        </p:spPr>
      </p:pic>
    </p:spTree>
    <p:extLst>
      <p:ext uri="{BB962C8B-B14F-4D97-AF65-F5344CB8AC3E}">
        <p14:creationId xmlns:p14="http://schemas.microsoft.com/office/powerpoint/2010/main" val="284924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Scale>
                                      <p:cBhvr>
                                        <p:cTn id="22"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3" end="3"/>
                                            </p:txEl>
                                          </p:spTgt>
                                        </p:tgtEl>
                                        <p:attrNameLst>
                                          <p:attrName>ppt_x</p:attrName>
                                          <p:attrName>ppt_y</p:attrName>
                                        </p:attrNameLst>
                                      </p:cBhvr>
                                    </p:animMotion>
                                    <p:animEffect transition="in" filter="fade">
                                      <p:cBhvr>
                                        <p:cTn id="24" dur="1000"/>
                                        <p:tgtEl>
                                          <p:spTgt spid="3">
                                            <p:txEl>
                                              <p:pRg st="3" end="3"/>
                                            </p:txEl>
                                          </p:spTgt>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Scale>
                                      <p:cBhvr>
                                        <p:cTn id="27"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xEl>
                                              <p:pRg st="5" end="5"/>
                                            </p:txEl>
                                          </p:spTgt>
                                        </p:tgtEl>
                                        <p:attrNameLst>
                                          <p:attrName>ppt_x</p:attrName>
                                          <p:attrName>ppt_y</p:attrName>
                                        </p:attrNameLst>
                                      </p:cBhvr>
                                    </p:animMotion>
                                    <p:animEffect transition="in" filter="fade">
                                      <p:cBhvr>
                                        <p:cTn id="29" dur="1000"/>
                                        <p:tgtEl>
                                          <p:spTgt spid="3">
                                            <p:txEl>
                                              <p:pRg st="5" end="5"/>
                                            </p:txEl>
                                          </p:spTgt>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Scale>
                                      <p:cBhvr>
                                        <p:cTn id="32"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xEl>
                                              <p:pRg st="6" end="6"/>
                                            </p:txEl>
                                          </p:spTgt>
                                        </p:tgtEl>
                                        <p:attrNameLst>
                                          <p:attrName>ppt_x</p:attrName>
                                          <p:attrName>ppt_y</p:attrName>
                                        </p:attrNameLst>
                                      </p:cBhvr>
                                    </p:animMotion>
                                    <p:animEffect transition="in" filter="fade">
                                      <p:cBhvr>
                                        <p:cTn id="34" dur="1000"/>
                                        <p:tgtEl>
                                          <p:spTgt spid="3">
                                            <p:txEl>
                                              <p:pRg st="6" end="6"/>
                                            </p:txEl>
                                          </p:spTgt>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Scale>
                                      <p:cBhvr>
                                        <p:cTn id="37" dur="1000" decel="50000" fill="hold">
                                          <p:stCondLst>
                                            <p:cond delay="0"/>
                                          </p:stCondLst>
                                        </p:cTn>
                                        <p:tgtEl>
                                          <p:spTgt spid="3">
                                            <p:txEl>
                                              <p:pRg st="7" end="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3">
                                            <p:txEl>
                                              <p:pRg st="7" end="7"/>
                                            </p:txEl>
                                          </p:spTgt>
                                        </p:tgtEl>
                                        <p:attrNameLst>
                                          <p:attrName>ppt_x</p:attrName>
                                          <p:attrName>ppt_y</p:attrName>
                                        </p:attrNameLst>
                                      </p:cBhvr>
                                    </p:animMotion>
                                    <p:animEffect transition="in" filter="fade">
                                      <p:cBhvr>
                                        <p:cTn id="39"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253" y="552450"/>
            <a:ext cx="9877926"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955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latin typeface="Calibri" panose="020F0502020204030204" pitchFamily="34" charset="0"/>
              </a:rPr>
              <a:t>Pre-Employment Skills</a:t>
            </a:r>
          </a:p>
        </p:txBody>
      </p:sp>
      <p:sp>
        <p:nvSpPr>
          <p:cNvPr id="3" name="Content Placeholder 2"/>
          <p:cNvSpPr>
            <a:spLocks noGrp="1"/>
          </p:cNvSpPr>
          <p:nvPr>
            <p:ph sz="half" idx="1"/>
          </p:nvPr>
        </p:nvSpPr>
        <p:spPr>
          <a:xfrm>
            <a:off x="984940" y="2560320"/>
            <a:ext cx="4718304" cy="3310128"/>
          </a:xfrm>
        </p:spPr>
        <p:txBody>
          <a:bodyPr/>
          <a:lstStyle/>
          <a:p>
            <a:r>
              <a:rPr lang="en-US" sz="3600" b="1" dirty="0">
                <a:latin typeface="Calibri" panose="020F0502020204030204" pitchFamily="34" charset="0"/>
              </a:rPr>
              <a:t>Follows Directions</a:t>
            </a:r>
          </a:p>
          <a:p>
            <a:r>
              <a:rPr lang="en-US" sz="3600" b="1" dirty="0">
                <a:latin typeface="Calibri" panose="020F0502020204030204" pitchFamily="34" charset="0"/>
              </a:rPr>
              <a:t>Dress/Hygiene</a:t>
            </a:r>
          </a:p>
          <a:p>
            <a:r>
              <a:rPr lang="en-US" sz="3600" b="1" dirty="0">
                <a:latin typeface="Calibri" panose="020F0502020204030204" pitchFamily="34" charset="0"/>
              </a:rPr>
              <a:t>Time Management</a:t>
            </a:r>
          </a:p>
          <a:p>
            <a:r>
              <a:rPr lang="en-US" sz="3600" b="1" dirty="0">
                <a:latin typeface="Calibri" panose="020F0502020204030204" pitchFamily="34" charset="0"/>
              </a:rPr>
              <a:t>Work Tasks</a:t>
            </a:r>
          </a:p>
          <a:p>
            <a:endParaRPr lang="en-US" dirty="0"/>
          </a:p>
        </p:txBody>
      </p:sp>
      <p:sp>
        <p:nvSpPr>
          <p:cNvPr id="4" name="Content Placeholder 3"/>
          <p:cNvSpPr>
            <a:spLocks noGrp="1"/>
          </p:cNvSpPr>
          <p:nvPr>
            <p:ph sz="half" idx="2"/>
          </p:nvPr>
        </p:nvSpPr>
        <p:spPr>
          <a:xfrm>
            <a:off x="5324421" y="2560320"/>
            <a:ext cx="6301522" cy="3310128"/>
          </a:xfrm>
        </p:spPr>
        <p:txBody>
          <a:bodyPr>
            <a:noAutofit/>
          </a:bodyPr>
          <a:lstStyle/>
          <a:p>
            <a:r>
              <a:rPr lang="en-US" sz="3600" b="1" dirty="0">
                <a:latin typeface="Calibri" panose="020F0502020204030204" pitchFamily="34" charset="0"/>
              </a:rPr>
              <a:t>Productivity/Quality of Work</a:t>
            </a:r>
          </a:p>
          <a:p>
            <a:r>
              <a:rPr lang="en-US" sz="3600" b="1" dirty="0">
                <a:latin typeface="Calibri" panose="020F0502020204030204" pitchFamily="34" charset="0"/>
              </a:rPr>
              <a:t>Communication/Socialization</a:t>
            </a:r>
          </a:p>
          <a:p>
            <a:r>
              <a:rPr lang="en-US" sz="3600" b="1" dirty="0">
                <a:latin typeface="Calibri" panose="020F0502020204030204" pitchFamily="34" charset="0"/>
              </a:rPr>
              <a:t>Utilizing Natural Supports</a:t>
            </a:r>
          </a:p>
          <a:p>
            <a:r>
              <a:rPr lang="en-US" sz="3600" b="1" dirty="0">
                <a:latin typeface="Calibri" panose="020F0502020204030204" pitchFamily="34" charset="0"/>
              </a:rPr>
              <a:t>Mobility/Community Safety/Transportation</a:t>
            </a:r>
          </a:p>
        </p:txBody>
      </p:sp>
    </p:spTree>
    <p:extLst>
      <p:ext uri="{BB962C8B-B14F-4D97-AF65-F5344CB8AC3E}">
        <p14:creationId xmlns:p14="http://schemas.microsoft.com/office/powerpoint/2010/main" val="22518270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262" y="140677"/>
            <a:ext cx="12033738" cy="6717323"/>
          </a:xfrm>
          <a:prstGeom prst="rect">
            <a:avLst/>
          </a:prstGeom>
        </p:spPr>
      </p:pic>
    </p:spTree>
    <p:extLst>
      <p:ext uri="{BB962C8B-B14F-4D97-AF65-F5344CB8AC3E}">
        <p14:creationId xmlns:p14="http://schemas.microsoft.com/office/powerpoint/2010/main" val="790895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302" y="242371"/>
            <a:ext cx="11611779" cy="1303867"/>
          </a:xfrm>
        </p:spPr>
        <p:txBody>
          <a:bodyPr>
            <a:normAutofit fontScale="90000"/>
          </a:bodyPr>
          <a:lstStyle/>
          <a:p>
            <a:r>
              <a:rPr lang="en-US" b="1" dirty="0">
                <a:solidFill>
                  <a:srgbClr val="0000FF"/>
                </a:solidFill>
                <a:latin typeface="Arial" panose="020B0604020202020204" pitchFamily="34" charset="0"/>
                <a:cs typeface="Arial" panose="020B0604020202020204" pitchFamily="34" charset="0"/>
              </a:rPr>
              <a:t>Work-Based Learning:</a:t>
            </a:r>
            <a:br>
              <a:rPr lang="en-US" b="1" dirty="0">
                <a:solidFill>
                  <a:srgbClr val="0000FF"/>
                </a:solidFill>
                <a:latin typeface="Arial" panose="020B0604020202020204" pitchFamily="34" charset="0"/>
                <a:cs typeface="Arial" panose="020B0604020202020204" pitchFamily="34" charset="0"/>
              </a:rPr>
            </a:br>
            <a:r>
              <a:rPr lang="en-US" b="1" dirty="0">
                <a:solidFill>
                  <a:srgbClr val="0000FF"/>
                </a:solidFill>
                <a:latin typeface="Arial" panose="020B0604020202020204" pitchFamily="34" charset="0"/>
                <a:cs typeface="Arial" panose="020B0604020202020204" pitchFamily="34" charset="0"/>
              </a:rPr>
              <a:t>job shadows, volunteering, internships, etc.</a:t>
            </a:r>
          </a:p>
        </p:txBody>
      </p:sp>
      <p:pic>
        <p:nvPicPr>
          <p:cNvPr id="4" name="image17.jpeg"/>
          <p:cNvPicPr>
            <a:picLocks noGrp="1" noChangeAspect="1"/>
          </p:cNvPicPr>
          <p:nvPr>
            <p:ph idx="1"/>
          </p:nvPr>
        </p:nvPicPr>
        <p:blipFill>
          <a:blip r:embed="rId2">
            <a:extLst/>
          </a:blip>
          <a:stretch>
            <a:fillRect/>
          </a:stretch>
        </p:blipFill>
        <p:spPr>
          <a:xfrm>
            <a:off x="0" y="1732285"/>
            <a:ext cx="3646108" cy="4558345"/>
          </a:xfrm>
          <a:prstGeom prst="rect">
            <a:avLst/>
          </a:prstGeom>
          <a:ln w="12700">
            <a:miter lim="400000"/>
          </a:ln>
        </p:spPr>
      </p:pic>
      <p:pic>
        <p:nvPicPr>
          <p:cNvPr id="5" name="Picture 4"/>
          <p:cNvPicPr>
            <a:picLocks noChangeAspect="1"/>
          </p:cNvPicPr>
          <p:nvPr/>
        </p:nvPicPr>
        <p:blipFill>
          <a:blip r:embed="rId3"/>
          <a:stretch>
            <a:fillRect/>
          </a:stretch>
        </p:blipFill>
        <p:spPr>
          <a:xfrm>
            <a:off x="3795158" y="1732285"/>
            <a:ext cx="4159020" cy="4558345"/>
          </a:xfrm>
          <a:prstGeom prst="rect">
            <a:avLst/>
          </a:prstGeom>
        </p:spPr>
      </p:pic>
      <p:pic>
        <p:nvPicPr>
          <p:cNvPr id="6" name="Picture 5"/>
          <p:cNvPicPr>
            <a:picLocks noChangeAspect="1"/>
          </p:cNvPicPr>
          <p:nvPr/>
        </p:nvPicPr>
        <p:blipFill>
          <a:blip r:embed="rId4"/>
          <a:stretch>
            <a:fillRect/>
          </a:stretch>
        </p:blipFill>
        <p:spPr>
          <a:xfrm>
            <a:off x="8103228" y="1732285"/>
            <a:ext cx="4088772" cy="4558345"/>
          </a:xfrm>
          <a:prstGeom prst="rect">
            <a:avLst/>
          </a:prstGeom>
        </p:spPr>
      </p:pic>
    </p:spTree>
    <p:extLst>
      <p:ext uri="{BB962C8B-B14F-4D97-AF65-F5344CB8AC3E}">
        <p14:creationId xmlns:p14="http://schemas.microsoft.com/office/powerpoint/2010/main" val="3349502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5667" y="0"/>
            <a:ext cx="5310879" cy="6858000"/>
          </a:xfrm>
          <a:prstGeom prst="rect">
            <a:avLst/>
          </a:prstGeom>
          <a:ln w="28575">
            <a:solidFill>
              <a:schemeClr val="tx1"/>
            </a:solidFill>
          </a:ln>
        </p:spPr>
      </p:pic>
      <p:pic>
        <p:nvPicPr>
          <p:cNvPr id="3" name="Picture 2"/>
          <p:cNvPicPr>
            <a:picLocks noChangeAspect="1"/>
          </p:cNvPicPr>
          <p:nvPr/>
        </p:nvPicPr>
        <p:blipFill>
          <a:blip r:embed="rId3"/>
          <a:stretch>
            <a:fillRect/>
          </a:stretch>
        </p:blipFill>
        <p:spPr>
          <a:xfrm>
            <a:off x="6442102" y="0"/>
            <a:ext cx="5286564" cy="6858000"/>
          </a:xfrm>
          <a:prstGeom prst="rect">
            <a:avLst/>
          </a:prstGeom>
          <a:ln w="38100">
            <a:solidFill>
              <a:schemeClr val="tx1"/>
            </a:solidFill>
          </a:ln>
        </p:spPr>
      </p:pic>
    </p:spTree>
    <p:extLst>
      <p:ext uri="{BB962C8B-B14F-4D97-AF65-F5344CB8AC3E}">
        <p14:creationId xmlns:p14="http://schemas.microsoft.com/office/powerpoint/2010/main" val="597595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011" y="2211171"/>
            <a:ext cx="11081982" cy="3124200"/>
          </a:xfrm>
        </p:spPr>
        <p:txBody>
          <a:bodyPr>
            <a:normAutofit fontScale="90000"/>
          </a:bodyPr>
          <a:lstStyle/>
          <a:p>
            <a:pPr algn="ct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4800" b="1" dirty="0">
                <a:solidFill>
                  <a:schemeClr val="tx1"/>
                </a:solidFill>
              </a:rPr>
              <a:t/>
            </a:r>
            <a:br>
              <a:rPr lang="en-US" sz="4800" b="1" dirty="0">
                <a:solidFill>
                  <a:schemeClr val="tx1"/>
                </a:solidFill>
              </a:rPr>
            </a:br>
            <a:r>
              <a:rPr lang="en-US" sz="6000" b="1" dirty="0">
                <a:solidFill>
                  <a:schemeClr val="tx1"/>
                </a:solidFill>
                <a:effectLst>
                  <a:outerShdw blurRad="38100" dist="38100" dir="2700000" algn="tl">
                    <a:srgbClr val="000000">
                      <a:alpha val="43137"/>
                    </a:srgbClr>
                  </a:outerShdw>
                </a:effectLst>
              </a:rPr>
              <a:t>Employment Opportunities:</a:t>
            </a:r>
            <a:br>
              <a:rPr lang="en-US" sz="6000" b="1" dirty="0">
                <a:solidFill>
                  <a:schemeClr val="tx1"/>
                </a:solidFill>
                <a:effectLst>
                  <a:outerShdw blurRad="38100" dist="38100" dir="2700000" algn="tl">
                    <a:srgbClr val="000000">
                      <a:alpha val="43137"/>
                    </a:srgbClr>
                  </a:outerShdw>
                </a:effectLst>
              </a:rPr>
            </a:br>
            <a:r>
              <a:rPr lang="en-US" sz="6000" b="1" dirty="0">
                <a:solidFill>
                  <a:schemeClr val="tx1"/>
                </a:solidFill>
                <a:effectLst>
                  <a:outerShdw blurRad="38100" dist="38100" dir="2700000" algn="tl">
                    <a:srgbClr val="000000">
                      <a:alpha val="43137"/>
                    </a:srgbClr>
                  </a:outerShdw>
                </a:effectLst>
              </a:rPr>
              <a:t>Competitive and Integrated</a:t>
            </a:r>
            <a:r>
              <a:rPr lang="en-US" sz="6000" b="1" dirty="0">
                <a:solidFill>
                  <a:schemeClr val="tx1"/>
                </a:solidFill>
              </a:rPr>
              <a:t/>
            </a:r>
            <a:br>
              <a:rPr lang="en-US" sz="6000" b="1" dirty="0">
                <a:solidFill>
                  <a:schemeClr val="tx1"/>
                </a:solidFill>
              </a:rPr>
            </a:br>
            <a:r>
              <a:rPr lang="en-US" sz="6000" b="1" dirty="0">
                <a:solidFill>
                  <a:srgbClr val="175FD3"/>
                </a:solidFill>
              </a:rPr>
              <a:t/>
            </a:r>
            <a:br>
              <a:rPr lang="en-US" sz="6000" b="1" dirty="0">
                <a:solidFill>
                  <a:srgbClr val="175FD3"/>
                </a:solidFill>
              </a:rPr>
            </a:br>
            <a:endParaRPr lang="en-US" sz="6000" b="1" dirty="0">
              <a:solidFill>
                <a:schemeClr val="tx1"/>
              </a:solidFill>
            </a:endParaRPr>
          </a:p>
        </p:txBody>
      </p:sp>
      <p:sp>
        <p:nvSpPr>
          <p:cNvPr id="3" name="Subtitle 2"/>
          <p:cNvSpPr>
            <a:spLocks noGrp="1"/>
          </p:cNvSpPr>
          <p:nvPr>
            <p:ph type="subTitle" idx="1"/>
          </p:nvPr>
        </p:nvSpPr>
        <p:spPr>
          <a:xfrm>
            <a:off x="1016152" y="6005705"/>
            <a:ext cx="8610600" cy="609600"/>
          </a:xfrm>
        </p:spPr>
        <p:txBody>
          <a:bodyPr>
            <a:noAutofit/>
          </a:bodyPr>
          <a:lstStyle/>
          <a:p>
            <a:pPr algn="l"/>
            <a:endParaRPr lang="en-US" sz="2800" b="1" i="1" dirty="0">
              <a:solidFill>
                <a:schemeClr val="tx1"/>
              </a:solidFill>
            </a:endParaRPr>
          </a:p>
          <a:p>
            <a:pPr algn="l"/>
            <a:endParaRPr lang="en-US" sz="1800" b="1" i="1" dirty="0">
              <a:solidFill>
                <a:schemeClr val="tx1"/>
              </a:solidFill>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tint val="75000"/>
                </a:prstClr>
              </a:solidFill>
              <a:effectLst/>
              <a:uLnTx/>
              <a:uFillTx/>
              <a:latin typeface="Candara"/>
              <a:ea typeface="+mn-ea"/>
              <a:cs typeface="+mn-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81201" y="498095"/>
            <a:ext cx="1091039" cy="1042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166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7355" y="1905000"/>
            <a:ext cx="8594723" cy="5410200"/>
          </a:xfrm>
        </p:spPr>
        <p:txBody>
          <a:bodyPr>
            <a:normAutofit/>
          </a:bodyPr>
          <a:lstStyle/>
          <a:p>
            <a:pPr marL="0" indent="0">
              <a:buNone/>
              <a:defRPr/>
            </a:pPr>
            <a:r>
              <a:rPr lang="en-US" b="1" dirty="0">
                <a:latin typeface="Arial" panose="020B0604020202020204" pitchFamily="34" charset="0"/>
                <a:cs typeface="Arial" panose="020B0604020202020204" pitchFamily="34" charset="0"/>
              </a:rPr>
              <a:t>                             </a:t>
            </a:r>
          </a:p>
          <a:p>
            <a:pPr marL="0" indent="0">
              <a:buNone/>
              <a:defRPr/>
            </a:pPr>
            <a:r>
              <a:rPr lang="en-US" b="1" dirty="0">
                <a:solidFill>
                  <a:schemeClr val="tx2">
                    <a:lumMod val="50000"/>
                  </a:schemeClr>
                </a:solidFill>
                <a:latin typeface="Calibri" panose="020F0502020204030204" pitchFamily="34" charset="0"/>
                <a:cs typeface="Calibri" panose="020F0502020204030204" pitchFamily="34" charset="0"/>
              </a:rPr>
              <a:t>                                     </a:t>
            </a:r>
            <a:r>
              <a:rPr lang="en-US" sz="2800" b="1" u="sng" dirty="0">
                <a:solidFill>
                  <a:schemeClr val="tx2">
                    <a:lumMod val="50000"/>
                  </a:schemeClr>
                </a:solidFill>
                <a:latin typeface="Calibri" panose="020F0502020204030204" pitchFamily="34" charset="0"/>
                <a:cs typeface="Calibri" panose="020F0502020204030204" pitchFamily="34" charset="0"/>
              </a:rPr>
              <a:t>With Disability         Without Disability</a:t>
            </a:r>
            <a:endParaRPr lang="en-US" sz="2800" u="sng" dirty="0">
              <a:solidFill>
                <a:schemeClr val="tx2">
                  <a:lumMod val="50000"/>
                </a:schemeClr>
              </a:solidFill>
              <a:latin typeface="Calibri" panose="020F0502020204030204" pitchFamily="34" charset="0"/>
              <a:cs typeface="Calibri" panose="020F0502020204030204" pitchFamily="34" charset="0"/>
            </a:endParaRPr>
          </a:p>
          <a:p>
            <a:pPr marL="0" indent="0">
              <a:buNone/>
              <a:defRPr/>
            </a:pPr>
            <a:endParaRPr lang="en-US" sz="2800" b="1" dirty="0">
              <a:solidFill>
                <a:schemeClr val="tx1"/>
              </a:solidFill>
              <a:latin typeface="Calibri" panose="020F0502020204030204" pitchFamily="34" charset="0"/>
              <a:cs typeface="Calibri" panose="020F0502020204030204" pitchFamily="34" charset="0"/>
            </a:endParaRPr>
          </a:p>
          <a:p>
            <a:pPr marL="0" indent="0">
              <a:buNone/>
              <a:defRPr/>
            </a:pPr>
            <a:r>
              <a:rPr lang="en-US" sz="2800" b="1" dirty="0">
                <a:solidFill>
                  <a:schemeClr val="tx1"/>
                </a:solidFill>
                <a:latin typeface="Calibri" panose="020F0502020204030204" pitchFamily="34" charset="0"/>
                <a:cs typeface="Calibri" panose="020F0502020204030204" pitchFamily="34" charset="0"/>
              </a:rPr>
              <a:t>Age 16 to 19</a:t>
            </a:r>
            <a:r>
              <a:rPr lang="en-US" sz="2800" dirty="0">
                <a:solidFill>
                  <a:schemeClr val="tx1"/>
                </a:solidFill>
                <a:latin typeface="Calibri" panose="020F0502020204030204" pitchFamily="34" charset="0"/>
                <a:cs typeface="Calibri" panose="020F0502020204030204" pitchFamily="34" charset="0"/>
              </a:rPr>
              <a:t>                </a:t>
            </a:r>
            <a:r>
              <a:rPr lang="en-US" sz="2800" b="1" dirty="0">
                <a:solidFill>
                  <a:schemeClr val="tx1"/>
                </a:solidFill>
                <a:latin typeface="Calibri" panose="020F0502020204030204" pitchFamily="34" charset="0"/>
                <a:cs typeface="Calibri" panose="020F0502020204030204" pitchFamily="34" charset="0"/>
              </a:rPr>
              <a:t>16.6%</a:t>
            </a:r>
            <a:r>
              <a:rPr lang="en-US" sz="2800" dirty="0">
                <a:solidFill>
                  <a:schemeClr val="tx1"/>
                </a:solidFill>
                <a:latin typeface="Calibri" panose="020F0502020204030204" pitchFamily="34" charset="0"/>
                <a:cs typeface="Calibri" panose="020F0502020204030204" pitchFamily="34" charset="0"/>
              </a:rPr>
              <a:t>                        </a:t>
            </a:r>
            <a:r>
              <a:rPr lang="en-US" sz="2800" b="1" dirty="0">
                <a:solidFill>
                  <a:schemeClr val="tx1"/>
                </a:solidFill>
                <a:latin typeface="Calibri" panose="020F0502020204030204" pitchFamily="34" charset="0"/>
                <a:cs typeface="Calibri" panose="020F0502020204030204" pitchFamily="34" charset="0"/>
              </a:rPr>
              <a:t>29.9%</a:t>
            </a:r>
          </a:p>
          <a:p>
            <a:pPr marL="0" indent="0">
              <a:buNone/>
              <a:defRPr/>
            </a:pPr>
            <a:endParaRPr lang="en-US" sz="2800" dirty="0">
              <a:solidFill>
                <a:schemeClr val="tx1"/>
              </a:solidFill>
              <a:latin typeface="Calibri" panose="020F0502020204030204" pitchFamily="34" charset="0"/>
              <a:cs typeface="Calibri" panose="020F0502020204030204" pitchFamily="34" charset="0"/>
            </a:endParaRPr>
          </a:p>
          <a:p>
            <a:pPr marL="0" indent="0">
              <a:buNone/>
              <a:defRPr/>
            </a:pPr>
            <a:r>
              <a:rPr lang="en-US" sz="2800" b="1" dirty="0">
                <a:solidFill>
                  <a:schemeClr val="tx1"/>
                </a:solidFill>
                <a:latin typeface="Calibri" panose="020F0502020204030204" pitchFamily="34" charset="0"/>
                <a:cs typeface="Calibri" panose="020F0502020204030204" pitchFamily="34" charset="0"/>
              </a:rPr>
              <a:t>Age 20 to 24</a:t>
            </a:r>
            <a:r>
              <a:rPr lang="en-US" sz="2800" dirty="0">
                <a:solidFill>
                  <a:schemeClr val="tx1"/>
                </a:solidFill>
                <a:latin typeface="Calibri" panose="020F0502020204030204" pitchFamily="34" charset="0"/>
                <a:cs typeface="Calibri" panose="020F0502020204030204" pitchFamily="34" charset="0"/>
              </a:rPr>
              <a:t>               </a:t>
            </a:r>
            <a:r>
              <a:rPr lang="en-US" sz="2800" b="1" dirty="0">
                <a:solidFill>
                  <a:schemeClr val="tx1"/>
                </a:solidFill>
                <a:latin typeface="Calibri" panose="020F0502020204030204" pitchFamily="34" charset="0"/>
                <a:cs typeface="Calibri" panose="020F0502020204030204" pitchFamily="34" charset="0"/>
              </a:rPr>
              <a:t>31.6%</a:t>
            </a:r>
            <a:r>
              <a:rPr lang="en-US" sz="2800" dirty="0">
                <a:solidFill>
                  <a:schemeClr val="tx1"/>
                </a:solidFill>
                <a:latin typeface="Calibri" panose="020F0502020204030204" pitchFamily="34" charset="0"/>
                <a:cs typeface="Calibri" panose="020F0502020204030204" pitchFamily="34" charset="0"/>
              </a:rPr>
              <a:t>                        </a:t>
            </a:r>
            <a:r>
              <a:rPr lang="en-US" sz="2800" b="1" dirty="0">
                <a:solidFill>
                  <a:schemeClr val="tx1"/>
                </a:solidFill>
                <a:latin typeface="Calibri" panose="020F0502020204030204" pitchFamily="34" charset="0"/>
                <a:cs typeface="Calibri" panose="020F0502020204030204" pitchFamily="34" charset="0"/>
              </a:rPr>
              <a:t>65%</a:t>
            </a:r>
          </a:p>
          <a:p>
            <a:pPr marL="109537" indent="0">
              <a:buNone/>
              <a:defRPr/>
            </a:pPr>
            <a:endParaRPr lang="en-US" sz="2000" dirty="0">
              <a:solidFill>
                <a:schemeClr val="tx1"/>
              </a:solidFill>
              <a:latin typeface="Lucida Bright" panose="02040602050505020304" pitchFamily="18" charset="0"/>
              <a:cs typeface="Arial" panose="020B0604020202020204" pitchFamily="34" charset="0"/>
            </a:endParaRPr>
          </a:p>
          <a:p>
            <a:pPr marL="109537" indent="0">
              <a:buNone/>
              <a:defRPr/>
            </a:pPr>
            <a:r>
              <a:rPr lang="en-US" sz="2000" b="1" dirty="0">
                <a:solidFill>
                  <a:schemeClr val="tx1"/>
                </a:solidFill>
                <a:latin typeface="Lucida Bright" panose="02040602050505020304" pitchFamily="18" charset="0"/>
                <a:cs typeface="Arial" panose="020B0604020202020204" pitchFamily="34" charset="0"/>
              </a:rPr>
              <a:t>Source: </a:t>
            </a:r>
            <a:r>
              <a:rPr lang="en-US" sz="1800" b="1" dirty="0">
                <a:solidFill>
                  <a:schemeClr val="tx1"/>
                </a:solidFill>
                <a:latin typeface="Lucida Bright" panose="02040602050505020304" pitchFamily="18" charset="0"/>
                <a:cs typeface="Arial" panose="020B0604020202020204" pitchFamily="34" charset="0"/>
              </a:rPr>
              <a:t>US Department of Labor, Office of Disability Employment Policy, August 2014</a:t>
            </a:r>
            <a:endParaRPr lang="en-US" sz="1800" b="1" dirty="0">
              <a:solidFill>
                <a:schemeClr val="tx1"/>
              </a:solidFill>
              <a:latin typeface="Lucida Bright" panose="02040602050505020304" pitchFamily="18" charset="0"/>
            </a:endParaRPr>
          </a:p>
        </p:txBody>
      </p:sp>
      <p:sp>
        <p:nvSpPr>
          <p:cNvPr id="8" name="Title 7"/>
          <p:cNvSpPr>
            <a:spLocks noGrp="1"/>
          </p:cNvSpPr>
          <p:nvPr>
            <p:ph type="title"/>
          </p:nvPr>
        </p:nvSpPr>
        <p:spPr>
          <a:xfrm>
            <a:off x="2743200" y="381000"/>
            <a:ext cx="6858000" cy="1295400"/>
          </a:xfrm>
          <a:solidFill>
            <a:schemeClr val="accent1">
              <a:lumMod val="40000"/>
              <a:lumOff val="60000"/>
            </a:schemeClr>
          </a:solidFill>
          <a:ln w="38100">
            <a:solidFill>
              <a:schemeClr val="tx1"/>
            </a:solidFill>
          </a:ln>
        </p:spPr>
        <p:txBody>
          <a:bodyPr>
            <a:normAutofit fontScale="90000"/>
          </a:bodyPr>
          <a:lstStyle/>
          <a:p>
            <a:r>
              <a:rPr lang="en-US" sz="4000" b="1" dirty="0">
                <a:solidFill>
                  <a:srgbClr val="0070C0"/>
                </a:solidFill>
                <a:latin typeface="Calibri" panose="020F0502020204030204" pitchFamily="34" charset="0"/>
                <a:cs typeface="Calibri" panose="020F0502020204030204" pitchFamily="34" charset="0"/>
              </a:rPr>
              <a:t>Employment Rates for Youth with Disabilities</a:t>
            </a:r>
            <a:br>
              <a:rPr lang="en-US" sz="4000" b="1" dirty="0">
                <a:solidFill>
                  <a:srgbClr val="0070C0"/>
                </a:solidFill>
                <a:latin typeface="Calibri" panose="020F0502020204030204" pitchFamily="34" charset="0"/>
                <a:cs typeface="Calibri" panose="020F0502020204030204" pitchFamily="34" charset="0"/>
              </a:rPr>
            </a:br>
            <a:r>
              <a:rPr lang="en-US" sz="4000" b="1" dirty="0">
                <a:solidFill>
                  <a:srgbClr val="0070C0"/>
                </a:solidFill>
                <a:latin typeface="Calibri" panose="020F0502020204030204" pitchFamily="34" charset="0"/>
                <a:cs typeface="Calibri" panose="020F0502020204030204" pitchFamily="34" charset="0"/>
              </a:rPr>
              <a:t/>
            </a:r>
            <a:br>
              <a:rPr lang="en-US" sz="4000" b="1" dirty="0">
                <a:solidFill>
                  <a:srgbClr val="0070C0"/>
                </a:solidFill>
                <a:latin typeface="Calibri" panose="020F0502020204030204" pitchFamily="34" charset="0"/>
                <a:cs typeface="Calibri" panose="020F0502020204030204" pitchFamily="34" charset="0"/>
              </a:rPr>
            </a:br>
            <a:r>
              <a:rPr lang="en-US" sz="4000" b="1" dirty="0">
                <a:solidFill>
                  <a:srgbClr val="0000FF"/>
                </a:solidFill>
                <a:latin typeface="Calibri" panose="020F0502020204030204" pitchFamily="34" charset="0"/>
                <a:cs typeface="Calibri" panose="020F0502020204030204" pitchFamily="34" charset="0"/>
              </a:rPr>
              <a:t/>
            </a:r>
            <a:br>
              <a:rPr lang="en-US" sz="4000" b="1" dirty="0">
                <a:solidFill>
                  <a:srgbClr val="0000FF"/>
                </a:solidFill>
                <a:latin typeface="Calibri" panose="020F0502020204030204" pitchFamily="34" charset="0"/>
                <a:cs typeface="Calibri" panose="020F0502020204030204" pitchFamily="34" charset="0"/>
              </a:rPr>
            </a:br>
            <a:r>
              <a:rPr lang="en-US" sz="4000" b="1" dirty="0">
                <a:solidFill>
                  <a:srgbClr val="0070C0"/>
                </a:solidFill>
                <a:latin typeface="Calibri" panose="020F0502020204030204" pitchFamily="34" charset="0"/>
                <a:cs typeface="Calibri" panose="020F0502020204030204" pitchFamily="34" charset="0"/>
              </a:rPr>
              <a:t>Employment Rates for Youth with Disabilities</a:t>
            </a:r>
            <a:br>
              <a:rPr lang="en-US" sz="4000" b="1" dirty="0">
                <a:solidFill>
                  <a:srgbClr val="0070C0"/>
                </a:solidFill>
                <a:latin typeface="Calibri" panose="020F0502020204030204" pitchFamily="34" charset="0"/>
                <a:cs typeface="Calibri" panose="020F0502020204030204" pitchFamily="34" charset="0"/>
              </a:rPr>
            </a:br>
            <a:r>
              <a:rPr lang="en-US" sz="4000" b="1" dirty="0">
                <a:solidFill>
                  <a:srgbClr val="0070C0"/>
                </a:solidFill>
                <a:latin typeface="Calibri" panose="020F0502020204030204" pitchFamily="34" charset="0"/>
                <a:cs typeface="Calibri" panose="020F0502020204030204" pitchFamily="34" charset="0"/>
              </a:rPr>
              <a:t/>
            </a:r>
            <a:br>
              <a:rPr lang="en-US" sz="4000" b="1" dirty="0">
                <a:solidFill>
                  <a:srgbClr val="0070C0"/>
                </a:solidFill>
                <a:latin typeface="Calibri" panose="020F0502020204030204" pitchFamily="34" charset="0"/>
                <a:cs typeface="Calibri" panose="020F0502020204030204" pitchFamily="34" charset="0"/>
              </a:rPr>
            </a:br>
            <a:r>
              <a:rPr lang="en-US" sz="4000" b="1" dirty="0">
                <a:solidFill>
                  <a:srgbClr val="0070C0"/>
                </a:solidFill>
                <a:latin typeface="Calibri" panose="020F0502020204030204" pitchFamily="34" charset="0"/>
                <a:cs typeface="Calibri" panose="020F0502020204030204" pitchFamily="34" charset="0"/>
              </a:rPr>
              <a:t> </a:t>
            </a:r>
            <a:r>
              <a:rPr lang="en-US" sz="4000" b="1" dirty="0">
                <a:solidFill>
                  <a:srgbClr val="0626C6"/>
                </a:solidFill>
                <a:latin typeface="Calibri" panose="020F0502020204030204" pitchFamily="34" charset="0"/>
                <a:cs typeface="Calibri" panose="020F0502020204030204" pitchFamily="34" charset="0"/>
              </a:rPr>
              <a:t> </a:t>
            </a:r>
            <a:br>
              <a:rPr lang="en-US" sz="4000" b="1" dirty="0">
                <a:solidFill>
                  <a:srgbClr val="0626C6"/>
                </a:solidFill>
                <a:latin typeface="Calibri" panose="020F0502020204030204" pitchFamily="34" charset="0"/>
                <a:cs typeface="Calibri" panose="020F0502020204030204" pitchFamily="34" charset="0"/>
              </a:rPr>
            </a:b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dirty="0"/>
              <a:t> </a:t>
            </a:r>
          </a:p>
        </p:txBody>
      </p:sp>
      <p:sp>
        <p:nvSpPr>
          <p:cNvPr id="14" name="Content Placeholder 2"/>
          <p:cNvSpPr txBox="1">
            <a:spLocks/>
          </p:cNvSpPr>
          <p:nvPr/>
        </p:nvSpPr>
        <p:spPr bwMode="auto">
          <a:xfrm>
            <a:off x="8839200" y="6019800"/>
            <a:ext cx="1676400" cy="762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0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a:solidFill>
                  <a:schemeClr val="tx1"/>
                </a:solidFill>
                <a:latin typeface="+mn-lt"/>
                <a:ea typeface="+mn-ea"/>
                <a:cs typeface="ヒラギノ角ゴ Pro W3"/>
              </a:defRPr>
            </a:lvl3pPr>
            <a:lvl4pPr marL="1600200" indent="-228600" algn="l" rtl="0" eaLnBrk="0" fontAlgn="base" hangingPunct="0">
              <a:spcBef>
                <a:spcPct val="20000"/>
              </a:spcBef>
              <a:spcAft>
                <a:spcPct val="0"/>
              </a:spcAft>
              <a:defRPr>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1600">
                <a:solidFill>
                  <a:schemeClr val="tx1"/>
                </a:solidFill>
                <a:latin typeface="+mn-lt"/>
                <a:ea typeface="+mn-ea"/>
                <a:cs typeface="ヒラギノ角ゴ Pro W3"/>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0" i="0" u="none" strike="noStrike" kern="0" cap="none" spc="0" normalizeH="0" baseline="0" noProof="0" dirty="0">
              <a:ln>
                <a:noFill/>
              </a:ln>
              <a:solidFill>
                <a:prstClr val="black"/>
              </a:solidFill>
              <a:effectLst/>
              <a:uLnTx/>
              <a:uFillTx/>
              <a:latin typeface="Lucida Bright" panose="02040602050505020304" pitchFamily="18" charset="0"/>
              <a:ea typeface="+mn-ea"/>
            </a:endParaRPr>
          </a:p>
        </p:txBody>
      </p:sp>
    </p:spTree>
    <p:extLst>
      <p:ext uri="{BB962C8B-B14F-4D97-AF65-F5344CB8AC3E}">
        <p14:creationId xmlns:p14="http://schemas.microsoft.com/office/powerpoint/2010/main" val="971451220"/>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577" y="1447804"/>
            <a:ext cx="11155680" cy="5392617"/>
          </a:xfrm>
        </p:spPr>
        <p:txBody>
          <a:bodyPr>
            <a:normAutofit/>
          </a:bodyPr>
          <a:lstStyle/>
          <a:p>
            <a:pPr marL="109537" indent="0">
              <a:buNone/>
              <a:defRPr/>
            </a:pPr>
            <a:endParaRPr lang="en-US" sz="1200" dirty="0">
              <a:solidFill>
                <a:srgbClr val="0000FF"/>
              </a:solidFill>
              <a:latin typeface="Arial" panose="020B0604020202020204" pitchFamily="34" charset="0"/>
              <a:cs typeface="Arial" panose="020B0604020202020204" pitchFamily="34" charset="0"/>
            </a:endParaRPr>
          </a:p>
          <a:p>
            <a:pPr marL="109537" indent="0">
              <a:buNone/>
              <a:defRPr/>
            </a:pPr>
            <a:endParaRPr lang="en-US" sz="1200" dirty="0">
              <a:latin typeface="Arial" panose="020B0604020202020204" pitchFamily="34" charset="0"/>
              <a:cs typeface="Arial" panose="020B0604020202020204" pitchFamily="34" charset="0"/>
            </a:endParaRPr>
          </a:p>
          <a:p>
            <a:pPr marL="109537" indent="0">
              <a:buNone/>
              <a:defRPr/>
            </a:pPr>
            <a:endParaRPr lang="en-US" sz="4000" dirty="0">
              <a:solidFill>
                <a:schemeClr val="tx1"/>
              </a:solidFill>
              <a:latin typeface="Arial" panose="020B0604020202020204" pitchFamily="34" charset="0"/>
              <a:cs typeface="Arial" panose="020B0604020202020204" pitchFamily="34" charset="0"/>
            </a:endParaRPr>
          </a:p>
          <a:p>
            <a:pPr marL="109537" indent="0">
              <a:buNone/>
              <a:defRPr/>
            </a:pPr>
            <a:r>
              <a:rPr lang="en-US" sz="4000" dirty="0">
                <a:solidFill>
                  <a:schemeClr val="tx1"/>
                </a:solidFill>
                <a:latin typeface="Arial" panose="020B0604020202020204" pitchFamily="34" charset="0"/>
                <a:cs typeface="Arial" panose="020B0604020202020204" pitchFamily="34" charset="0"/>
              </a:rPr>
              <a:t>In California </a:t>
            </a:r>
            <a:r>
              <a:rPr lang="en-US" sz="4000" b="1" dirty="0">
                <a:solidFill>
                  <a:srgbClr val="FF0000"/>
                </a:solidFill>
                <a:latin typeface="Arial" panose="020B0604020202020204" pitchFamily="34" charset="0"/>
                <a:cs typeface="Arial" panose="020B0604020202020204" pitchFamily="34" charset="0"/>
              </a:rPr>
              <a:t>13% </a:t>
            </a:r>
            <a:r>
              <a:rPr lang="en-US" sz="4000" dirty="0">
                <a:solidFill>
                  <a:schemeClr val="tx1"/>
                </a:solidFill>
                <a:latin typeface="Arial" panose="020B0604020202020204" pitchFamily="34" charset="0"/>
                <a:cs typeface="Arial" panose="020B0604020202020204" pitchFamily="34" charset="0"/>
              </a:rPr>
              <a:t>of working age adults with intellectual developmental disabilities get a paycheck.  Their average earnings are $5,818 </a:t>
            </a:r>
          </a:p>
          <a:p>
            <a:pPr marL="109537" indent="0">
              <a:buNone/>
              <a:defRPr/>
            </a:pPr>
            <a:r>
              <a:rPr lang="en-US" sz="4000" dirty="0">
                <a:solidFill>
                  <a:schemeClr val="tx1"/>
                </a:solidFill>
                <a:latin typeface="Arial" panose="020B0604020202020204" pitchFamily="34" charset="0"/>
                <a:cs typeface="Arial" panose="020B0604020202020204" pitchFamily="34" charset="0"/>
              </a:rPr>
              <a:t>a year.</a:t>
            </a:r>
          </a:p>
          <a:p>
            <a:pPr marL="109537" indent="0">
              <a:buNone/>
              <a:defRPr/>
            </a:pPr>
            <a:endParaRPr lang="en-US" sz="1200" dirty="0">
              <a:latin typeface="Arial" panose="020B0604020202020204" pitchFamily="34" charset="0"/>
              <a:cs typeface="Arial" panose="020B0604020202020204" pitchFamily="34" charset="0"/>
            </a:endParaRPr>
          </a:p>
          <a:p>
            <a:pPr marL="109537" indent="0">
              <a:buNone/>
              <a:defRPr/>
            </a:pPr>
            <a:endParaRPr lang="en-US" sz="1500" b="1" dirty="0">
              <a:solidFill>
                <a:srgbClr val="0000FF"/>
              </a:solidFill>
              <a:latin typeface="Arial" panose="020B0604020202020204" pitchFamily="34" charset="0"/>
              <a:cs typeface="Arial" panose="020B0604020202020204" pitchFamily="34" charset="0"/>
            </a:endParaRPr>
          </a:p>
          <a:p>
            <a:pPr marL="109537" indent="0">
              <a:buNone/>
              <a:defRPr/>
            </a:pPr>
            <a:r>
              <a:rPr lang="en-US" sz="1500" b="1" dirty="0">
                <a:solidFill>
                  <a:srgbClr val="0000FF"/>
                </a:solidFill>
                <a:latin typeface="Arial" panose="020B0604020202020204" pitchFamily="34" charset="0"/>
                <a:cs typeface="Arial" panose="020B0604020202020204" pitchFamily="34" charset="0"/>
              </a:rPr>
              <a:t>CA Department of Developmental Services, 2013</a:t>
            </a:r>
            <a:endParaRPr lang="en-US" sz="1500" b="1" dirty="0">
              <a:solidFill>
                <a:srgbClr val="0000FF"/>
              </a:solidFill>
            </a:endParaRPr>
          </a:p>
        </p:txBody>
      </p:sp>
      <p:sp>
        <p:nvSpPr>
          <p:cNvPr id="2" name="Title 1"/>
          <p:cNvSpPr>
            <a:spLocks noGrp="1"/>
          </p:cNvSpPr>
          <p:nvPr>
            <p:ph type="title"/>
          </p:nvPr>
        </p:nvSpPr>
        <p:spPr>
          <a:xfrm>
            <a:off x="2438400" y="152400"/>
            <a:ext cx="6743700" cy="1676400"/>
          </a:xfrm>
        </p:spPr>
        <p:txBody>
          <a:bodyPr>
            <a:normAutofit/>
          </a:bodyPr>
          <a:lstStyle/>
          <a:p>
            <a:pPr>
              <a:defRPr/>
            </a:pPr>
            <a:r>
              <a:rPr lang="en-US" b="1" dirty="0">
                <a:solidFill>
                  <a:schemeClr val="tx1"/>
                </a:solidFill>
              </a:rPr>
              <a:t>Employment Rates in California  </a:t>
            </a:r>
          </a:p>
        </p:txBody>
      </p:sp>
    </p:spTree>
    <p:extLst>
      <p:ext uri="{BB962C8B-B14F-4D97-AF65-F5344CB8AC3E}">
        <p14:creationId xmlns:p14="http://schemas.microsoft.com/office/powerpoint/2010/main" val="2533248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238466"/>
            <a:ext cx="9601196" cy="1303867"/>
          </a:xfrm>
        </p:spPr>
        <p:txBody>
          <a:bodyPr>
            <a:normAutofit fontScale="90000"/>
          </a:bodyPr>
          <a:lstStyle/>
          <a:p>
            <a:r>
              <a:rPr lang="en-US" dirty="0">
                <a:latin typeface="Arial Black" panose="020B0A04020102020204" pitchFamily="34" charset="0"/>
              </a:rPr>
              <a:t/>
            </a:r>
            <a:br>
              <a:rPr lang="en-US" dirty="0">
                <a:latin typeface="Arial Black" panose="020B0A04020102020204" pitchFamily="34" charset="0"/>
              </a:rPr>
            </a:br>
            <a:r>
              <a:rPr lang="en-US" dirty="0">
                <a:latin typeface="Arial Black" panose="020B0A04020102020204" pitchFamily="34" charset="0"/>
              </a:rPr>
              <a:t>Presenters</a:t>
            </a:r>
          </a:p>
        </p:txBody>
      </p:sp>
      <p:sp>
        <p:nvSpPr>
          <p:cNvPr id="4" name="Content Placeholder 3"/>
          <p:cNvSpPr>
            <a:spLocks noGrp="1"/>
          </p:cNvSpPr>
          <p:nvPr>
            <p:ph sz="half" idx="2"/>
          </p:nvPr>
        </p:nvSpPr>
        <p:spPr>
          <a:xfrm>
            <a:off x="846170" y="2736035"/>
            <a:ext cx="11044616" cy="2973352"/>
          </a:xfrm>
        </p:spPr>
        <p:txBody>
          <a:bodyPr>
            <a:noAutofit/>
          </a:bodyPr>
          <a:lstStyle/>
          <a:p>
            <a:pPr marL="231775" indent="-231775">
              <a:buFont typeface="Arial" panose="020B0604020202020204" pitchFamily="34" charset="0"/>
              <a:buChar char="•"/>
            </a:pPr>
            <a:r>
              <a:rPr lang="en-US" sz="2800" b="1" dirty="0">
                <a:solidFill>
                  <a:srgbClr val="0000FF"/>
                </a:solidFill>
                <a:latin typeface="Calibri" panose="020F0502020204030204" pitchFamily="34" charset="0"/>
              </a:rPr>
              <a:t>Linda O’Neal, M.A., </a:t>
            </a:r>
            <a:r>
              <a:rPr lang="en-US" sz="2800" b="1" dirty="0">
                <a:latin typeface="Calibri" panose="020F0502020204030204" pitchFamily="34" charset="0"/>
              </a:rPr>
              <a:t>Consultant, RCOC &amp; SDSU Program Specialist</a:t>
            </a:r>
          </a:p>
          <a:p>
            <a:pPr marL="231775" indent="-231775">
              <a:buFont typeface="Arial" panose="020B0604020202020204" pitchFamily="34" charset="0"/>
              <a:buChar char="•"/>
            </a:pPr>
            <a:endParaRPr lang="en-US" sz="1200" b="1" dirty="0">
              <a:latin typeface="Calibri" panose="020F0502020204030204" pitchFamily="34" charset="0"/>
            </a:endParaRPr>
          </a:p>
          <a:p>
            <a:pPr marL="231775" indent="-231775">
              <a:buFont typeface="Arial" panose="020B0604020202020204" pitchFamily="34" charset="0"/>
              <a:buChar char="•"/>
            </a:pPr>
            <a:r>
              <a:rPr lang="en-US" sz="2800" b="1" dirty="0">
                <a:solidFill>
                  <a:srgbClr val="0000FF"/>
                </a:solidFill>
                <a:latin typeface="Calibri" panose="020F0502020204030204" pitchFamily="34" charset="0"/>
                <a:cs typeface="Calibri" panose="020F0502020204030204" pitchFamily="34" charset="0"/>
              </a:rPr>
              <a:t>Janis White, Ed.D., </a:t>
            </a:r>
            <a:r>
              <a:rPr lang="en-US" sz="2800" b="1" dirty="0">
                <a:latin typeface="Calibri" panose="020F0502020204030204" pitchFamily="34" charset="0"/>
                <a:cs typeface="Calibri" panose="020F0502020204030204" pitchFamily="34" charset="0"/>
              </a:rPr>
              <a:t>Chief Operating Officer, Regional Center of Orange County</a:t>
            </a:r>
          </a:p>
          <a:p>
            <a:pPr marL="0" indent="0">
              <a:buNone/>
            </a:pPr>
            <a:endParaRPr lang="en-US" sz="1200" b="1" dirty="0">
              <a:latin typeface="Calibri" panose="020F0502020204030204" pitchFamily="34" charset="0"/>
              <a:cs typeface="Calibri" panose="020F0502020204030204" pitchFamily="34" charset="0"/>
            </a:endParaRPr>
          </a:p>
          <a:p>
            <a:pPr marL="231775" indent="-231775">
              <a:buFont typeface="Arial" panose="020B0604020202020204" pitchFamily="34" charset="0"/>
              <a:buChar char="•"/>
            </a:pPr>
            <a:r>
              <a:rPr lang="en-US" sz="2800" b="1" dirty="0">
                <a:solidFill>
                  <a:srgbClr val="0000FF"/>
                </a:solidFill>
                <a:latin typeface="Calibri" panose="020F0502020204030204" pitchFamily="34" charset="0"/>
                <a:cs typeface="Calibri" panose="020F0502020204030204" pitchFamily="34" charset="0"/>
              </a:rPr>
              <a:t>Arturo Cazares, </a:t>
            </a:r>
            <a:r>
              <a:rPr lang="en-US" sz="2800" b="1" dirty="0">
                <a:latin typeface="Calibri" panose="020F0502020204030204" pitchFamily="34" charset="0"/>
                <a:cs typeface="Calibri" panose="020F0502020204030204" pitchFamily="34" charset="0"/>
              </a:rPr>
              <a:t>Employment &amp; Day Services Manager, Regional Center of Orange County </a:t>
            </a:r>
          </a:p>
          <a:p>
            <a:pPr>
              <a:buFont typeface="Arial" panose="020B0604020202020204" pitchFamily="34" charset="0"/>
              <a:buChar char="•"/>
            </a:pPr>
            <a:endParaRPr lang="en-US" sz="2800" b="1" dirty="0">
              <a:latin typeface="Calibri" panose="020F0502020204030204" pitchFamily="34" charset="0"/>
            </a:endParaRPr>
          </a:p>
          <a:p>
            <a:pPr>
              <a:buFont typeface="Arial" panose="020B0604020202020204" pitchFamily="34" charset="0"/>
              <a:buChar char="•"/>
            </a:pPr>
            <a:endParaRPr lang="en-US" sz="2000" b="1" dirty="0">
              <a:latin typeface="Calibri" panose="020F0502020204030204"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993686" y="365193"/>
            <a:ext cx="2218762" cy="1497569"/>
          </a:xfrm>
          <a:prstGeom prst="rect">
            <a:avLst/>
          </a:prstGeom>
        </p:spPr>
      </p:pic>
    </p:spTree>
    <p:extLst>
      <p:ext uri="{BB962C8B-B14F-4D97-AF65-F5344CB8AC3E}">
        <p14:creationId xmlns:p14="http://schemas.microsoft.com/office/powerpoint/2010/main" val="2179633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9626" y="2370909"/>
            <a:ext cx="9472748" cy="3840163"/>
          </a:xfrm>
        </p:spPr>
        <p:txBody>
          <a:bodyPr>
            <a:noAutofit/>
          </a:bodyPr>
          <a:lstStyle/>
          <a:p>
            <a:pPr>
              <a:buFont typeface="Wingdings" panose="05000000000000000000" pitchFamily="2" charset="2"/>
              <a:buChar char="q"/>
            </a:pPr>
            <a:r>
              <a:rPr lang="en-US" b="1" dirty="0">
                <a:solidFill>
                  <a:schemeClr val="tx1"/>
                </a:solidFill>
                <a:latin typeface="Calibri" pitchFamily="34" charset="0"/>
              </a:rPr>
              <a:t> </a:t>
            </a:r>
            <a:r>
              <a:rPr lang="en-US" sz="3600" b="1" dirty="0">
                <a:latin typeface="Calibri" pitchFamily="34" charset="0"/>
              </a:rPr>
              <a:t>New rules through Center for Medicare and Medicaid Services (CMS)</a:t>
            </a:r>
          </a:p>
          <a:p>
            <a:pPr marL="0" indent="0">
              <a:buNone/>
            </a:pPr>
            <a:endParaRPr lang="en-US" sz="3600" dirty="0">
              <a:latin typeface="Calibri" pitchFamily="34" charset="0"/>
            </a:endParaRPr>
          </a:p>
          <a:p>
            <a:pPr>
              <a:buFont typeface="Wingdings" panose="05000000000000000000" pitchFamily="2" charset="2"/>
              <a:buChar char="q"/>
            </a:pPr>
            <a:r>
              <a:rPr lang="en-US" sz="3600" b="1" dirty="0">
                <a:latin typeface="Calibri" pitchFamily="34" charset="0"/>
              </a:rPr>
              <a:t>Workforce Innovation and Opportunities Act </a:t>
            </a:r>
            <a:r>
              <a:rPr lang="en-US" sz="3600" dirty="0">
                <a:latin typeface="Calibri" pitchFamily="34" charset="0"/>
              </a:rPr>
              <a:t>(</a:t>
            </a:r>
            <a:r>
              <a:rPr lang="en-US" sz="3600" b="1" dirty="0">
                <a:latin typeface="Calibri" pitchFamily="34" charset="0"/>
              </a:rPr>
              <a:t>WIOA</a:t>
            </a:r>
            <a:r>
              <a:rPr lang="en-US" sz="3600" dirty="0">
                <a:latin typeface="Calibri" pitchFamily="34" charset="0"/>
              </a:rPr>
              <a:t>)  (7/22/14)</a:t>
            </a:r>
          </a:p>
          <a:p>
            <a:pPr>
              <a:buFont typeface="Wingdings" panose="05000000000000000000" pitchFamily="2" charset="2"/>
              <a:buChar char="q"/>
            </a:pPr>
            <a:endParaRPr lang="en-US" sz="3600" dirty="0">
              <a:latin typeface="Calibri" pitchFamily="34" charset="0"/>
            </a:endParaRPr>
          </a:p>
          <a:p>
            <a:pPr>
              <a:buFont typeface="Wingdings" panose="05000000000000000000" pitchFamily="2" charset="2"/>
              <a:buChar char="q"/>
            </a:pPr>
            <a:r>
              <a:rPr lang="en-US" sz="3600" dirty="0">
                <a:latin typeface="Calibri" pitchFamily="34" charset="0"/>
              </a:rPr>
              <a:t>RCOC’s </a:t>
            </a:r>
            <a:r>
              <a:rPr lang="en-US" sz="3600" b="1" dirty="0">
                <a:latin typeface="Calibri" pitchFamily="34" charset="0"/>
              </a:rPr>
              <a:t>Employment First Policy </a:t>
            </a:r>
            <a:r>
              <a:rPr lang="en-US" sz="3600" dirty="0">
                <a:latin typeface="Calibri" pitchFamily="34" charset="0"/>
              </a:rPr>
              <a:t>(3/2014)</a:t>
            </a:r>
          </a:p>
          <a:p>
            <a:pPr marL="0" indent="0">
              <a:buNone/>
            </a:pPr>
            <a:endParaRPr lang="en-US" dirty="0">
              <a:solidFill>
                <a:schemeClr val="tx1"/>
              </a:solidFill>
              <a:latin typeface="Calibri" pitchFamily="34" charset="0"/>
            </a:endParaRPr>
          </a:p>
        </p:txBody>
      </p:sp>
      <p:sp>
        <p:nvSpPr>
          <p:cNvPr id="3" name="Title 2"/>
          <p:cNvSpPr>
            <a:spLocks noGrp="1"/>
          </p:cNvSpPr>
          <p:nvPr>
            <p:ph type="title"/>
          </p:nvPr>
        </p:nvSpPr>
        <p:spPr>
          <a:xfrm>
            <a:off x="1981200" y="338328"/>
            <a:ext cx="8229600" cy="1642872"/>
          </a:xfrm>
        </p:spPr>
        <p:txBody>
          <a:bodyPr>
            <a:noAutofit/>
          </a:bodyPr>
          <a:lstStyle/>
          <a:p>
            <a:r>
              <a:rPr lang="en-US" sz="4800" b="1" dirty="0">
                <a:solidFill>
                  <a:schemeClr val="tx1"/>
                </a:solidFill>
                <a:effectLst>
                  <a:outerShdw blurRad="38100" dist="38100" dir="2700000" algn="tl">
                    <a:srgbClr val="000000">
                      <a:alpha val="43137"/>
                    </a:srgbClr>
                  </a:outerShdw>
                </a:effectLst>
              </a:rPr>
              <a:t>Employment Related Legislation/Rules/Policies</a:t>
            </a:r>
          </a:p>
        </p:txBody>
      </p:sp>
    </p:spTree>
    <p:extLst>
      <p:ext uri="{BB962C8B-B14F-4D97-AF65-F5344CB8AC3E}">
        <p14:creationId xmlns:p14="http://schemas.microsoft.com/office/powerpoint/2010/main" val="4106820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0343" y="2667002"/>
            <a:ext cx="10472057" cy="3903616"/>
          </a:xfrm>
        </p:spPr>
        <p:txBody>
          <a:bodyPr>
            <a:noAutofit/>
          </a:bodyPr>
          <a:lstStyle/>
          <a:p>
            <a:pPr marL="0" indent="0">
              <a:buNone/>
            </a:pPr>
            <a:r>
              <a:rPr lang="en-US" sz="2800" b="1" dirty="0"/>
              <a:t>“</a:t>
            </a:r>
            <a:r>
              <a:rPr lang="en-US" sz="3600" b="1" dirty="0"/>
              <a:t>In work in a setting typically found in the community in which individuals interact with individuals without disabilities other than those who are providing services to those individuals, to the same extent that individuals without disabilities in comparable positions interact with other person.”</a:t>
            </a:r>
          </a:p>
        </p:txBody>
      </p:sp>
      <p:sp>
        <p:nvSpPr>
          <p:cNvPr id="3" name="Title 2"/>
          <p:cNvSpPr>
            <a:spLocks noGrp="1"/>
          </p:cNvSpPr>
          <p:nvPr>
            <p:ph type="title"/>
          </p:nvPr>
        </p:nvSpPr>
        <p:spPr/>
        <p:txBody>
          <a:bodyPr>
            <a:normAutofit/>
          </a:bodyPr>
          <a:lstStyle/>
          <a:p>
            <a:r>
              <a:rPr lang="en-US" sz="4800" b="1" dirty="0">
                <a:solidFill>
                  <a:schemeClr val="tx1"/>
                </a:solidFill>
                <a:effectLst>
                  <a:outerShdw blurRad="38100" dist="38100" dir="2700000" algn="tl">
                    <a:srgbClr val="000000">
                      <a:alpha val="43137"/>
                    </a:srgbClr>
                  </a:outerShdw>
                </a:effectLst>
                <a:latin typeface="Century Gothic" panose="020B0502020202020204" pitchFamily="34" charset="0"/>
              </a:rPr>
              <a:t>Integrated Employment</a:t>
            </a:r>
          </a:p>
        </p:txBody>
      </p:sp>
    </p:spTree>
    <p:extLst>
      <p:ext uri="{BB962C8B-B14F-4D97-AF65-F5344CB8AC3E}">
        <p14:creationId xmlns:p14="http://schemas.microsoft.com/office/powerpoint/2010/main" val="2329443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tx1"/>
                </a:solidFill>
                <a:effectLst>
                  <a:outerShdw blurRad="38100" dist="38100" dir="2700000" algn="tl">
                    <a:srgbClr val="000000">
                      <a:alpha val="43137"/>
                    </a:srgbClr>
                  </a:outerShdw>
                </a:effectLst>
              </a:rPr>
              <a:t>Data on Integrated Employment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6747" y="1792705"/>
            <a:ext cx="10010274" cy="490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783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2149" y="2577737"/>
            <a:ext cx="10659291" cy="4419600"/>
          </a:xfrm>
        </p:spPr>
        <p:txBody>
          <a:bodyPr>
            <a:normAutofit/>
          </a:bodyPr>
          <a:lstStyle/>
          <a:p>
            <a:r>
              <a:rPr lang="en-US" sz="3000" b="1" dirty="0"/>
              <a:t>Full-time or part-time work in the competitive labor market</a:t>
            </a:r>
          </a:p>
          <a:p>
            <a:r>
              <a:rPr lang="en-US" sz="3000" b="1" dirty="0"/>
              <a:t>Integrated setting</a:t>
            </a:r>
          </a:p>
          <a:p>
            <a:r>
              <a:rPr lang="en-US" sz="3000" b="1" dirty="0"/>
              <a:t>Compensated at or above minimum wage, but not less than customary wage</a:t>
            </a:r>
          </a:p>
          <a:p>
            <a:r>
              <a:rPr lang="en-US" sz="3000" b="1" dirty="0"/>
              <a:t>Same benefits offered as individuals who do not have a disability</a:t>
            </a:r>
          </a:p>
          <a:p>
            <a:endParaRPr lang="en-US" sz="3200" b="1" dirty="0">
              <a:solidFill>
                <a:schemeClr val="tx1"/>
              </a:solidFill>
            </a:endParaRPr>
          </a:p>
          <a:p>
            <a:pPr lvl="1"/>
            <a:endParaRPr lang="en-US" dirty="0">
              <a:solidFill>
                <a:schemeClr val="tx1"/>
              </a:solidFill>
            </a:endParaRPr>
          </a:p>
          <a:p>
            <a:pPr lvl="1"/>
            <a:endParaRPr lang="en-US" dirty="0">
              <a:solidFill>
                <a:schemeClr val="tx1"/>
              </a:solidFill>
            </a:endParaRPr>
          </a:p>
        </p:txBody>
      </p:sp>
      <p:sp>
        <p:nvSpPr>
          <p:cNvPr id="3" name="Title 2"/>
          <p:cNvSpPr>
            <a:spLocks noGrp="1"/>
          </p:cNvSpPr>
          <p:nvPr>
            <p:ph type="title"/>
          </p:nvPr>
        </p:nvSpPr>
        <p:spPr>
          <a:xfrm>
            <a:off x="1981200" y="338328"/>
            <a:ext cx="8229600" cy="1719072"/>
          </a:xfrm>
        </p:spPr>
        <p:txBody>
          <a:bodyPr>
            <a:normAutofit/>
          </a:bodyPr>
          <a:lstStyle/>
          <a:p>
            <a:r>
              <a:rPr lang="en-US" sz="4800" b="1" dirty="0">
                <a:solidFill>
                  <a:schemeClr val="tx1"/>
                </a:solidFill>
                <a:effectLst>
                  <a:outerShdw blurRad="38100" dist="38100" dir="2700000" algn="tl">
                    <a:srgbClr val="000000">
                      <a:alpha val="43137"/>
                    </a:srgbClr>
                  </a:outerShdw>
                </a:effectLst>
                <a:latin typeface="Century Gothic" panose="020B0502020202020204" pitchFamily="34" charset="0"/>
              </a:rPr>
              <a:t>Competitive Employment</a:t>
            </a:r>
          </a:p>
        </p:txBody>
      </p:sp>
    </p:spTree>
    <p:extLst>
      <p:ext uri="{BB962C8B-B14F-4D97-AF65-F5344CB8AC3E}">
        <p14:creationId xmlns:p14="http://schemas.microsoft.com/office/powerpoint/2010/main" val="35021578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tx1"/>
                </a:solidFill>
                <a:effectLst>
                  <a:outerShdw blurRad="38100" dist="38100" dir="2700000" algn="tl">
                    <a:srgbClr val="000000">
                      <a:alpha val="43137"/>
                    </a:srgbClr>
                  </a:outerShdw>
                </a:effectLst>
              </a:rPr>
              <a:t>Data on Sheltered Workshop Decrease</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9254" y="1816768"/>
            <a:ext cx="9324472" cy="4788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93616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7544" y="2057401"/>
            <a:ext cx="8236866" cy="4669970"/>
          </a:xfrm>
        </p:spPr>
        <p:txBody>
          <a:bodyPr>
            <a:normAutofit/>
          </a:bodyPr>
          <a:lstStyle/>
          <a:p>
            <a:r>
              <a:rPr lang="en-US" sz="2800" b="1" dirty="0"/>
              <a:t>Following Directions</a:t>
            </a:r>
          </a:p>
          <a:p>
            <a:r>
              <a:rPr lang="en-US" sz="2800" b="1" dirty="0"/>
              <a:t>Dress/Hygiene</a:t>
            </a:r>
          </a:p>
          <a:p>
            <a:r>
              <a:rPr lang="en-US" sz="2800" b="1" dirty="0"/>
              <a:t>Time Management &amp; Employer Expectations</a:t>
            </a:r>
          </a:p>
          <a:p>
            <a:r>
              <a:rPr lang="en-US" sz="2800" b="1" dirty="0"/>
              <a:t>Work Tasks</a:t>
            </a:r>
          </a:p>
          <a:p>
            <a:r>
              <a:rPr lang="en-US" sz="2800" b="1" dirty="0"/>
              <a:t>Productivity</a:t>
            </a:r>
          </a:p>
          <a:p>
            <a:r>
              <a:rPr lang="en-US" sz="2800" b="1" dirty="0"/>
              <a:t>Quality of Work</a:t>
            </a:r>
          </a:p>
          <a:p>
            <a:r>
              <a:rPr lang="en-US" sz="2800" b="1" dirty="0"/>
              <a:t>Communication &amp; Socialization</a:t>
            </a:r>
          </a:p>
          <a:p>
            <a:r>
              <a:rPr lang="en-US" sz="2800" b="1" dirty="0"/>
              <a:t>Mobility &amp; Transportation</a:t>
            </a:r>
          </a:p>
          <a:p>
            <a:r>
              <a:rPr lang="en-US" sz="2800" b="1" dirty="0"/>
              <a:t>Community Safety</a:t>
            </a:r>
          </a:p>
        </p:txBody>
      </p:sp>
      <p:sp>
        <p:nvSpPr>
          <p:cNvPr id="3" name="Title 2"/>
          <p:cNvSpPr>
            <a:spLocks noGrp="1"/>
          </p:cNvSpPr>
          <p:nvPr>
            <p:ph type="title"/>
          </p:nvPr>
        </p:nvSpPr>
        <p:spPr/>
        <p:txBody>
          <a:bodyPr>
            <a:normAutofit/>
          </a:bodyPr>
          <a:lstStyle/>
          <a:p>
            <a:r>
              <a:rPr lang="en-US" sz="3800" b="1" dirty="0">
                <a:solidFill>
                  <a:schemeClr val="tx1"/>
                </a:solidFill>
                <a:effectLst>
                  <a:outerShdw blurRad="38100" dist="38100" dir="2700000" algn="tl">
                    <a:srgbClr val="000000">
                      <a:alpha val="43137"/>
                    </a:srgbClr>
                  </a:outerShdw>
                </a:effectLst>
                <a:latin typeface="Century Gothic" panose="020B0502020202020204" pitchFamily="34" charset="0"/>
              </a:rPr>
              <a:t>Selecting the Appropriate Support</a:t>
            </a:r>
          </a:p>
        </p:txBody>
      </p:sp>
    </p:spTree>
    <p:extLst>
      <p:ext uri="{BB962C8B-B14F-4D97-AF65-F5344CB8AC3E}">
        <p14:creationId xmlns:p14="http://schemas.microsoft.com/office/powerpoint/2010/main" val="1176707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b="1" dirty="0"/>
              <a:t>Supported Employment Programs</a:t>
            </a:r>
          </a:p>
          <a:p>
            <a:pPr lvl="1"/>
            <a:r>
              <a:rPr lang="en-US" dirty="0"/>
              <a:t>20% of hours worked per month (Individual)</a:t>
            </a:r>
          </a:p>
          <a:p>
            <a:r>
              <a:rPr lang="en-US" sz="3200" b="1" dirty="0"/>
              <a:t>Tailored Day Services</a:t>
            </a:r>
          </a:p>
          <a:p>
            <a:pPr lvl="1"/>
            <a:r>
              <a:rPr lang="en-US" dirty="0"/>
              <a:t>7 hours per week</a:t>
            </a:r>
          </a:p>
          <a:p>
            <a:r>
              <a:rPr lang="en-US" sz="3200" b="1" dirty="0"/>
              <a:t>Employment First Programs</a:t>
            </a:r>
          </a:p>
          <a:p>
            <a:pPr lvl="1"/>
            <a:r>
              <a:rPr lang="en-US" dirty="0"/>
              <a:t>100% support</a:t>
            </a:r>
          </a:p>
        </p:txBody>
      </p:sp>
      <p:sp>
        <p:nvSpPr>
          <p:cNvPr id="3" name="Title 2"/>
          <p:cNvSpPr>
            <a:spLocks noGrp="1"/>
          </p:cNvSpPr>
          <p:nvPr>
            <p:ph type="title"/>
          </p:nvPr>
        </p:nvSpPr>
        <p:spPr/>
        <p:txBody>
          <a:bodyPr>
            <a:normAutofit/>
          </a:bodyPr>
          <a:lstStyle/>
          <a:p>
            <a:r>
              <a:rPr lang="en-US" sz="4800" b="1" dirty="0">
                <a:solidFill>
                  <a:schemeClr val="tx1"/>
                </a:solidFill>
                <a:effectLst>
                  <a:outerShdw blurRad="38100" dist="38100" dir="2700000" algn="tl">
                    <a:srgbClr val="000000">
                      <a:alpha val="43137"/>
                    </a:srgbClr>
                  </a:outerShdw>
                </a:effectLst>
                <a:latin typeface="Century Gothic" panose="020B0502020202020204" pitchFamily="34" charset="0"/>
              </a:rPr>
              <a:t>Employment Support</a:t>
            </a:r>
          </a:p>
        </p:txBody>
      </p:sp>
      <p:pic>
        <p:nvPicPr>
          <p:cNvPr id="3074" name="Picture 2" descr="C:\Users\acazares\AppData\Local\Microsoft\Windows\Temporary Internet Files\Content.IE5\24JRLLB2\5302862115_8533bbb77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2516" y="4191037"/>
            <a:ext cx="2429867" cy="193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956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rial" panose="020B0604020202020204" pitchFamily="34" charset="0"/>
                <a:cs typeface="Arial" panose="020B0604020202020204" pitchFamily="34" charset="0"/>
              </a:rPr>
              <a:t>Working with Job Coach Support</a:t>
            </a:r>
          </a:p>
        </p:txBody>
      </p:sp>
      <p:pic>
        <p:nvPicPr>
          <p:cNvPr id="7" name="Content Placeholder 6"/>
          <p:cNvPicPr>
            <a:picLocks noGrp="1" noChangeAspect="1"/>
          </p:cNvPicPr>
          <p:nvPr>
            <p:ph sz="half" idx="2"/>
          </p:nvPr>
        </p:nvPicPr>
        <p:blipFill>
          <a:blip r:embed="rId2"/>
          <a:stretch>
            <a:fillRect/>
          </a:stretch>
        </p:blipFill>
        <p:spPr>
          <a:xfrm>
            <a:off x="1556320" y="2586790"/>
            <a:ext cx="4289169" cy="3165438"/>
          </a:xfrm>
        </p:spPr>
      </p:pic>
      <p:pic>
        <p:nvPicPr>
          <p:cNvPr id="9"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5156" y="2700807"/>
            <a:ext cx="2976223" cy="3170604"/>
          </a:xfrm>
          <a:prstGeom prst="rect">
            <a:avLst/>
          </a:prstGeom>
        </p:spPr>
      </p:pic>
    </p:spTree>
    <p:extLst>
      <p:ext uri="{BB962C8B-B14F-4D97-AF65-F5344CB8AC3E}">
        <p14:creationId xmlns:p14="http://schemas.microsoft.com/office/powerpoint/2010/main" val="720240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931536"/>
          </a:xfrm>
        </p:spPr>
        <p:txBody>
          <a:bodyPr>
            <a:normAutofit/>
          </a:bodyPr>
          <a:lstStyle/>
          <a:p>
            <a:r>
              <a:rPr lang="en-US" sz="8000" dirty="0">
                <a:latin typeface="Arial "/>
              </a:rPr>
              <a:t>Employees</a:t>
            </a: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157507" y="2678111"/>
            <a:ext cx="3758277" cy="3851779"/>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stretch>
            <a:fillRect/>
          </a:stretch>
        </p:blipFill>
        <p:spPr>
          <a:xfrm>
            <a:off x="4219434" y="2678110"/>
            <a:ext cx="3517980" cy="3851779"/>
          </a:xfrm>
        </p:spPr>
      </p:pic>
      <p:pic>
        <p:nvPicPr>
          <p:cNvPr id="9" name="Picture 8"/>
          <p:cNvPicPr>
            <a:picLocks noChangeAspect="1"/>
          </p:cNvPicPr>
          <p:nvPr/>
        </p:nvPicPr>
        <p:blipFill>
          <a:blip r:embed="rId4"/>
          <a:stretch>
            <a:fillRect/>
          </a:stretch>
        </p:blipFill>
        <p:spPr>
          <a:xfrm>
            <a:off x="8249236" y="2678110"/>
            <a:ext cx="3476599" cy="3851779"/>
          </a:xfrm>
          <a:prstGeom prst="rect">
            <a:avLst/>
          </a:prstGeom>
        </p:spPr>
      </p:pic>
    </p:spTree>
    <p:extLst>
      <p:ext uri="{BB962C8B-B14F-4D97-AF65-F5344CB8AC3E}">
        <p14:creationId xmlns:p14="http://schemas.microsoft.com/office/powerpoint/2010/main" val="2570892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16" y="943472"/>
            <a:ext cx="2947482" cy="4960440"/>
          </a:xfrm>
        </p:spPr>
        <p:txBody>
          <a:bodyPr>
            <a:normAutofit/>
          </a:bodyPr>
          <a:lstStyle/>
          <a:p>
            <a:r>
              <a:rPr lang="en-US" sz="2700" b="1" dirty="0">
                <a:solidFill>
                  <a:srgbClr val="0000FF"/>
                </a:solidFill>
                <a:latin typeface="Arial "/>
              </a:rPr>
              <a:t>Person-Centered </a:t>
            </a:r>
            <a:r>
              <a:rPr lang="en-US" sz="2700" b="1" dirty="0">
                <a:solidFill>
                  <a:srgbClr val="0000FF"/>
                </a:solidFill>
              </a:rPr>
              <a:t>Planning and Interagency Collaboration builds hope, self-confidence and trust … </a:t>
            </a:r>
            <a:r>
              <a:rPr lang="en-US" sz="2700" b="1" dirty="0">
                <a:solidFill>
                  <a:srgbClr val="008000"/>
                </a:solidFill>
              </a:rPr>
              <a:t>ultimately yields quality </a:t>
            </a:r>
            <a:br>
              <a:rPr lang="en-US" sz="2700" b="1" dirty="0">
                <a:solidFill>
                  <a:srgbClr val="008000"/>
                </a:solidFill>
              </a:rPr>
            </a:br>
            <a:r>
              <a:rPr lang="en-US" sz="2700" b="1" dirty="0">
                <a:solidFill>
                  <a:srgbClr val="008000"/>
                </a:solidFill>
              </a:rPr>
              <a:t>outcomes in Adult life!</a:t>
            </a:r>
            <a:br>
              <a:rPr lang="en-US" sz="2700" b="1" dirty="0">
                <a:solidFill>
                  <a:srgbClr val="008000"/>
                </a:solidFill>
              </a:rPr>
            </a:br>
            <a:endParaRPr lang="en-US" sz="2700" dirty="0"/>
          </a:p>
        </p:txBody>
      </p:sp>
      <p:sp>
        <p:nvSpPr>
          <p:cNvPr id="3" name="Text Placeholder 2"/>
          <p:cNvSpPr>
            <a:spLocks noGrp="1"/>
          </p:cNvSpPr>
          <p:nvPr>
            <p:ph type="body" sz="quarter" idx="1"/>
          </p:nvPr>
        </p:nvSpPr>
        <p:spPr>
          <a:xfrm>
            <a:off x="3772071" y="340068"/>
            <a:ext cx="3474722" cy="1567537"/>
          </a:xfrm>
        </p:spPr>
        <p:txBody>
          <a:bodyPr>
            <a:normAutofit fontScale="70000" lnSpcReduction="20000"/>
          </a:bodyPr>
          <a:lstStyle/>
          <a:p>
            <a:pPr algn="ctr">
              <a:defRPr sz="3200"/>
            </a:pPr>
            <a:r>
              <a:rPr lang="en-US" b="1" dirty="0"/>
              <a:t>Gillman</a:t>
            </a:r>
          </a:p>
          <a:p>
            <a:pPr algn="ctr">
              <a:defRPr sz="3200"/>
            </a:pPr>
            <a:r>
              <a:rPr lang="en-US" b="1" dirty="0"/>
              <a:t>Project Search </a:t>
            </a:r>
          </a:p>
          <a:p>
            <a:pPr algn="ctr">
              <a:defRPr sz="3200"/>
            </a:pPr>
            <a:r>
              <a:rPr lang="en-US" b="1" dirty="0"/>
              <a:t>Children’s Hospital Orange County</a:t>
            </a:r>
          </a:p>
          <a:p>
            <a:pPr algn="ctr">
              <a:defRPr sz="3200"/>
            </a:pPr>
            <a:r>
              <a:rPr lang="en-US" b="1" dirty="0"/>
              <a:t> </a:t>
            </a:r>
            <a:endParaRPr lang="en-US" dirty="0"/>
          </a:p>
        </p:txBody>
      </p:sp>
      <p:sp>
        <p:nvSpPr>
          <p:cNvPr id="4" name="Text Placeholder 3"/>
          <p:cNvSpPr>
            <a:spLocks noGrp="1"/>
          </p:cNvSpPr>
          <p:nvPr>
            <p:ph type="body" sz="quarter" idx="13"/>
          </p:nvPr>
        </p:nvSpPr>
        <p:spPr>
          <a:xfrm>
            <a:off x="7818463" y="487215"/>
            <a:ext cx="3474721" cy="1496689"/>
          </a:xfrm>
        </p:spPr>
        <p:txBody>
          <a:bodyPr>
            <a:normAutofit fontScale="85000" lnSpcReduction="10000"/>
          </a:bodyPr>
          <a:lstStyle/>
          <a:p>
            <a:pPr marL="0" indent="0" algn="ctr">
              <a:spcBef>
                <a:spcPts val="0"/>
              </a:spcBef>
              <a:buClrTx/>
              <a:buSzTx/>
              <a:buFontTx/>
              <a:buNone/>
              <a:defRPr sz="2800">
                <a:solidFill>
                  <a:srgbClr val="897D5D"/>
                </a:solidFill>
              </a:defRPr>
            </a:pPr>
            <a:r>
              <a:rPr lang="en-US" b="1" dirty="0">
                <a:solidFill>
                  <a:srgbClr val="008000"/>
                </a:solidFill>
              </a:rPr>
              <a:t>C.I.E</a:t>
            </a:r>
          </a:p>
          <a:p>
            <a:pPr marL="0" indent="0" algn="ctr">
              <a:spcBef>
                <a:spcPts val="0"/>
              </a:spcBef>
              <a:buClrTx/>
              <a:buSzTx/>
              <a:buFontTx/>
              <a:buNone/>
              <a:defRPr sz="2800">
                <a:solidFill>
                  <a:srgbClr val="897D5D"/>
                </a:solidFill>
              </a:defRPr>
            </a:pPr>
            <a:r>
              <a:rPr lang="en-US" b="1" dirty="0"/>
              <a:t>Competitive Integrated Employment &amp; Work-Based Learning</a:t>
            </a:r>
          </a:p>
          <a:p>
            <a:endParaRPr lang="en-US" dirty="0"/>
          </a:p>
        </p:txBody>
      </p:sp>
      <p:sp>
        <p:nvSpPr>
          <p:cNvPr id="5" name="Rectangle 4"/>
          <p:cNvSpPr/>
          <p:nvPr/>
        </p:nvSpPr>
        <p:spPr>
          <a:xfrm>
            <a:off x="8194339" y="1880902"/>
            <a:ext cx="3997661" cy="4801314"/>
          </a:xfrm>
          <a:prstGeom prst="rect">
            <a:avLst/>
          </a:prstGeom>
        </p:spPr>
        <p:txBody>
          <a:bodyPr wrap="square">
            <a:spAutoFit/>
          </a:bodyPr>
          <a:lstStyle/>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Young Adults with IDD</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Family </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CHOC Staff</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Gillman Family Trust</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Regional Center of Orange County</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Integrated Resources Institute</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Santiago Canyon College</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UCI Technology in the Workplace Program</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Department of Rehabilitation</a:t>
            </a:r>
          </a:p>
          <a:p>
            <a:pPr marL="342900" indent="-342900" defTabSz="914400">
              <a:lnSpc>
                <a:spcPct val="90000"/>
              </a:lnSpc>
              <a:spcBef>
                <a:spcPts val="1200"/>
              </a:spcBef>
              <a:buClr>
                <a:schemeClr val="accent1"/>
              </a:buClr>
              <a:buSzPct val="100000"/>
              <a:buFont typeface="Wingdings" panose="05000000000000000000" pitchFamily="2" charset="2"/>
              <a:buChar char="q"/>
              <a:defRPr sz="2000">
                <a:solidFill>
                  <a:srgbClr val="A47B38"/>
                </a:solidFill>
              </a:defRPr>
            </a:pPr>
            <a:r>
              <a:rPr lang="en-US" b="1" dirty="0"/>
              <a:t>Transportation Options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215" y="1820965"/>
            <a:ext cx="4242186" cy="44303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63" y="166840"/>
            <a:ext cx="1442877" cy="77747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9466" y="6251329"/>
            <a:ext cx="3511684" cy="630960"/>
          </a:xfrm>
          <a:prstGeom prst="rect">
            <a:avLst/>
          </a:prstGeom>
        </p:spPr>
      </p:pic>
    </p:spTree>
    <p:extLst>
      <p:ext uri="{BB962C8B-B14F-4D97-AF65-F5344CB8AC3E}">
        <p14:creationId xmlns:p14="http://schemas.microsoft.com/office/powerpoint/2010/main" val="224363857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62869" y="401266"/>
            <a:ext cx="8229600" cy="792162"/>
          </a:xfrm>
        </p:spPr>
        <p:txBody>
          <a:bodyPr/>
          <a:lstStyle/>
          <a:p>
            <a:pPr>
              <a:defRPr/>
            </a:pPr>
            <a:r>
              <a:rPr lang="en-US" b="1" dirty="0">
                <a:solidFill>
                  <a:srgbClr val="0000FF"/>
                </a:solidFill>
                <a:latin typeface="Arial" panose="020B0604020202020204" pitchFamily="34" charset="0"/>
                <a:cs typeface="Arial" panose="020B0604020202020204" pitchFamily="34" charset="0"/>
              </a:rPr>
              <a:t>AGENDA</a:t>
            </a:r>
          </a:p>
        </p:txBody>
      </p:sp>
      <p:sp>
        <p:nvSpPr>
          <p:cNvPr id="12291" name="Content Placeholder 1"/>
          <p:cNvSpPr>
            <a:spLocks noGrp="1"/>
          </p:cNvSpPr>
          <p:nvPr>
            <p:ph idx="1"/>
          </p:nvPr>
        </p:nvSpPr>
        <p:spPr>
          <a:xfrm>
            <a:off x="841810" y="1374392"/>
            <a:ext cx="8763896" cy="4835477"/>
          </a:xfrm>
        </p:spPr>
        <p:txBody>
          <a:bodyPr>
            <a:normAutofit fontScale="85000" lnSpcReduction="20000"/>
          </a:bodyPr>
          <a:lstStyle/>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Welcome</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Webinar Procedures</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Defining Competitive Integrated Employment</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National Statistics</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OC Pre-Employment Skills Development</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Employment Skills Development Chart</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CIE Opportunities</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Supplemental Security Benefits</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SSA Work Incentives </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Benefits Planning</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Questions</a:t>
            </a:r>
          </a:p>
          <a:p>
            <a:pPr marL="365125" indent="-255588">
              <a:buFont typeface="Wingdings 3" panose="05040102010807070707" pitchFamily="18" charset="2"/>
              <a:buChar char=""/>
            </a:pPr>
            <a:r>
              <a:rPr lang="en-US" altLang="en-US" b="1" dirty="0">
                <a:latin typeface="Arial" panose="020B0604020202020204" pitchFamily="34" charset="0"/>
                <a:cs typeface="Arial" panose="020B0604020202020204" pitchFamily="34" charset="0"/>
              </a:rPr>
              <a:t>Survey Completion</a:t>
            </a:r>
          </a:p>
          <a:p>
            <a:pPr marL="365125" indent="-255588">
              <a:buFont typeface="Wingdings 3" panose="05040102010807070707" pitchFamily="18" charset="2"/>
              <a:buChar char=""/>
            </a:pPr>
            <a:endParaRPr lang="en-US" altLang="en-US" b="1" dirty="0"/>
          </a:p>
        </p:txBody>
      </p:sp>
      <p:sp>
        <p:nvSpPr>
          <p:cNvPr id="12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9F96A3BD-D3B8-4ABB-A4B3-DD974573F25C}" type="slidenum">
              <a:rPr lang="en-US" altLang="en-US" sz="1400"/>
              <a:pPr>
                <a:spcBef>
                  <a:spcPct val="0"/>
                </a:spcBef>
                <a:buClrTx/>
                <a:buSzTx/>
                <a:buFontTx/>
                <a:buNone/>
              </a:pPr>
              <a:t>3</a:t>
            </a:fld>
            <a:endParaRPr lang="en-US" altLang="en-US" sz="1400" dirty="0"/>
          </a:p>
        </p:txBody>
      </p:sp>
      <p:grpSp>
        <p:nvGrpSpPr>
          <p:cNvPr id="12293" name="Group 4"/>
          <p:cNvGrpSpPr>
            <a:grpSpLocks/>
          </p:cNvGrpSpPr>
          <p:nvPr/>
        </p:nvGrpSpPr>
        <p:grpSpPr bwMode="auto">
          <a:xfrm>
            <a:off x="8310949" y="2757125"/>
            <a:ext cx="2042952" cy="2067390"/>
            <a:chOff x="5120" y="2689"/>
            <a:chExt cx="3835" cy="3152"/>
          </a:xfrm>
        </p:grpSpPr>
        <p:pic>
          <p:nvPicPr>
            <p:cNvPr id="12294" name="Picture 5" descr="epz1d2z_[1]"/>
            <p:cNvPicPr>
              <a:picLocks noChangeAspect="1" noChangeArrowheads="1"/>
            </p:cNvPicPr>
            <p:nvPr/>
          </p:nvPicPr>
          <p:blipFill>
            <a:blip r:embed="rId3">
              <a:extLst>
                <a:ext uri="{28A0092B-C50C-407E-A947-70E740481C1C}">
                  <a14:useLocalDpi xmlns:a14="http://schemas.microsoft.com/office/drawing/2010/main" val="0"/>
                </a:ext>
              </a:extLst>
            </a:blip>
            <a:srcRect t="16348" b="18256"/>
            <a:stretch>
              <a:fillRect/>
            </a:stretch>
          </p:blipFill>
          <p:spPr bwMode="auto">
            <a:xfrm>
              <a:off x="6876" y="2915"/>
              <a:ext cx="1444"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6"/>
            <p:cNvGrpSpPr>
              <a:grpSpLocks/>
            </p:cNvGrpSpPr>
            <p:nvPr/>
          </p:nvGrpSpPr>
          <p:grpSpPr bwMode="auto">
            <a:xfrm>
              <a:off x="5120" y="2689"/>
              <a:ext cx="3835" cy="3152"/>
              <a:chOff x="5120" y="2689"/>
              <a:chExt cx="3835" cy="3152"/>
            </a:xfrm>
          </p:grpSpPr>
          <p:pic>
            <p:nvPicPr>
              <p:cNvPr id="12296" name="Picture 7" descr="j_1syifb[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 y="3828"/>
                <a:ext cx="2728" cy="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WordArt 8"/>
              <p:cNvSpPr>
                <a:spLocks noChangeArrowheads="1" noChangeShapeType="1" noTextEdit="1"/>
              </p:cNvSpPr>
              <p:nvPr/>
            </p:nvSpPr>
            <p:spPr bwMode="auto">
              <a:xfrm>
                <a:off x="8193" y="5374"/>
                <a:ext cx="572" cy="224"/>
              </a:xfrm>
              <a:prstGeom prst="rect">
                <a:avLst/>
              </a:prstGeom>
            </p:spPr>
            <p:txBody>
              <a:bodyPr wrap="none" fromWordArt="1">
                <a:prstTxWarp prst="textPlain">
                  <a:avLst>
                    <a:gd name="adj" fmla="val 50000"/>
                  </a:avLst>
                </a:prstTxWarp>
              </a:bodyPr>
              <a:lstStyle/>
              <a:p>
                <a:pPr algn="ctr"/>
                <a:r>
                  <a:rPr lang="en-US" sz="800" kern="10" dirty="0">
                    <a:ln w="9525">
                      <a:solidFill>
                        <a:srgbClr val="000000"/>
                      </a:solidFill>
                      <a:round/>
                      <a:headEnd/>
                      <a:tailEnd/>
                    </a:ln>
                    <a:solidFill>
                      <a:srgbClr val="000000"/>
                    </a:solidFill>
                    <a:latin typeface="Arial" panose="020B0604020202020204" pitchFamily="34" charset="0"/>
                    <a:cs typeface="Arial" panose="020B0604020202020204" pitchFamily="34" charset="0"/>
                  </a:rPr>
                  <a:t>Home</a:t>
                </a:r>
              </a:p>
            </p:txBody>
          </p:sp>
          <p:pic>
            <p:nvPicPr>
              <p:cNvPr id="12298" name="Picture 9" descr="ugpabhfg[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 y="3362"/>
                <a:ext cx="1143" cy="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0" descr="lbbl2wb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8" y="2915"/>
                <a:ext cx="952" cy="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1" descr="1m3swna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9618">
                <a:off x="5397" y="4913"/>
                <a:ext cx="1078"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2" descr="dtvyrvaj[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0" y="3596"/>
                <a:ext cx="1206"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WordArt 13"/>
              <p:cNvSpPr>
                <a:spLocks noChangeArrowheads="1" noChangeShapeType="1" noTextEdit="1"/>
              </p:cNvSpPr>
              <p:nvPr/>
            </p:nvSpPr>
            <p:spPr bwMode="auto">
              <a:xfrm rot="20904029">
                <a:off x="5246" y="3370"/>
                <a:ext cx="832" cy="540"/>
              </a:xfrm>
              <a:prstGeom prst="rect">
                <a:avLst/>
              </a:prstGeom>
            </p:spPr>
            <p:txBody>
              <a:bodyPr spcFirstLastPara="1" wrap="none" fromWordArt="1">
                <a:prstTxWarp prst="textArchUp">
                  <a:avLst>
                    <a:gd name="adj" fmla="val 10800004"/>
                  </a:avLst>
                </a:prstTxWarp>
              </a:bodyPr>
              <a:lstStyle/>
              <a:p>
                <a:pPr algn="ctr"/>
                <a:r>
                  <a:rPr lang="en-US" sz="900" kern="10" dirty="0">
                    <a:ln w="9525">
                      <a:solidFill>
                        <a:srgbClr val="000000"/>
                      </a:solidFill>
                      <a:round/>
                      <a:headEnd/>
                      <a:tailEnd/>
                    </a:ln>
                    <a:solidFill>
                      <a:srgbClr val="000000"/>
                    </a:solidFill>
                    <a:latin typeface="Arial" panose="020B0604020202020204" pitchFamily="34" charset="0"/>
                    <a:cs typeface="Arial" panose="020B0604020202020204" pitchFamily="34" charset="0"/>
                  </a:rPr>
                  <a:t>Agencies</a:t>
                </a:r>
              </a:p>
            </p:txBody>
          </p:sp>
          <p:sp>
            <p:nvSpPr>
              <p:cNvPr id="12303" name="WordArt 14"/>
              <p:cNvSpPr>
                <a:spLocks noChangeArrowheads="1" noChangeShapeType="1" noTextEdit="1"/>
              </p:cNvSpPr>
              <p:nvPr/>
            </p:nvSpPr>
            <p:spPr bwMode="auto">
              <a:xfrm rot="5400000">
                <a:off x="8231" y="3880"/>
                <a:ext cx="805" cy="237"/>
              </a:xfrm>
              <a:prstGeom prst="rect">
                <a:avLst/>
              </a:prstGeom>
            </p:spPr>
            <p:txBody>
              <a:bodyPr vert="wordArtVert" wrap="none" fromWordArt="1">
                <a:prstTxWarp prst="textPlain">
                  <a:avLst>
                    <a:gd name="adj" fmla="val 50060"/>
                  </a:avLst>
                </a:prstTxWarp>
              </a:bodyPr>
              <a:lstStyle/>
              <a:p>
                <a:pPr algn="ctr" fontAlgn="auto"/>
                <a:r>
                  <a:rPr lang="en-US" sz="900" kern="10" dirty="0">
                    <a:ln w="9525">
                      <a:solidFill>
                        <a:srgbClr val="000000"/>
                      </a:solidFill>
                      <a:round/>
                      <a:headEnd/>
                      <a:tailEnd/>
                    </a:ln>
                    <a:solidFill>
                      <a:srgbClr val="000000"/>
                    </a:solidFill>
                    <a:latin typeface="Arial" panose="020B0604020202020204" pitchFamily="34" charset="0"/>
                    <a:cs typeface="Arial" panose="020B0604020202020204" pitchFamily="34" charset="0"/>
                  </a:rPr>
                  <a:t>Work</a:t>
                </a:r>
              </a:p>
            </p:txBody>
          </p:sp>
          <p:sp>
            <p:nvSpPr>
              <p:cNvPr id="12304" name="WordArt 15"/>
              <p:cNvSpPr>
                <a:spLocks noChangeArrowheads="1" noChangeShapeType="1" noTextEdit="1"/>
              </p:cNvSpPr>
              <p:nvPr/>
            </p:nvSpPr>
            <p:spPr bwMode="auto">
              <a:xfrm rot="1112512">
                <a:off x="7558" y="2915"/>
                <a:ext cx="1080" cy="432"/>
              </a:xfrm>
              <a:prstGeom prst="rect">
                <a:avLst/>
              </a:prstGeom>
            </p:spPr>
            <p:txBody>
              <a:bodyPr spcFirstLastPara="1" wrap="none" fromWordArt="1">
                <a:prstTxWarp prst="textArchUp">
                  <a:avLst>
                    <a:gd name="adj" fmla="val 10800004"/>
                  </a:avLst>
                </a:prstTxWarp>
              </a:bodyPr>
              <a:lstStyle/>
              <a:p>
                <a:pPr algn="ctr"/>
                <a:r>
                  <a:rPr lang="en-US" sz="900" kern="10" dirty="0">
                    <a:ln w="9525">
                      <a:solidFill>
                        <a:srgbClr val="000000"/>
                      </a:solidFill>
                      <a:round/>
                      <a:headEnd/>
                      <a:tailEnd/>
                    </a:ln>
                    <a:solidFill>
                      <a:srgbClr val="000000"/>
                    </a:solidFill>
                    <a:latin typeface="Arial" panose="020B0604020202020204" pitchFamily="34" charset="0"/>
                    <a:cs typeface="Arial" panose="020B0604020202020204" pitchFamily="34" charset="0"/>
                  </a:rPr>
                  <a:t>Recreation</a:t>
                </a:r>
              </a:p>
            </p:txBody>
          </p:sp>
          <p:sp>
            <p:nvSpPr>
              <p:cNvPr id="12305" name="WordArt 16"/>
              <p:cNvSpPr>
                <a:spLocks noChangeArrowheads="1" noChangeShapeType="1" noTextEdit="1"/>
              </p:cNvSpPr>
              <p:nvPr/>
            </p:nvSpPr>
            <p:spPr bwMode="auto">
              <a:xfrm rot="21459038">
                <a:off x="6166" y="2689"/>
                <a:ext cx="983" cy="503"/>
              </a:xfrm>
              <a:prstGeom prst="rect">
                <a:avLst/>
              </a:prstGeom>
            </p:spPr>
            <p:txBody>
              <a:bodyPr spcFirstLastPara="1" wrap="none" fromWordArt="1">
                <a:prstTxWarp prst="textArchUp">
                  <a:avLst>
                    <a:gd name="adj" fmla="val 11108916"/>
                  </a:avLst>
                </a:prstTxWarp>
              </a:bodyPr>
              <a:lstStyle/>
              <a:p>
                <a:pPr algn="ctr"/>
                <a:r>
                  <a:rPr lang="en-US" sz="900" kern="10" dirty="0">
                    <a:ln w="9525">
                      <a:solidFill>
                        <a:srgbClr val="000000"/>
                      </a:solidFill>
                      <a:round/>
                      <a:headEnd/>
                      <a:tailEnd/>
                    </a:ln>
                    <a:solidFill>
                      <a:srgbClr val="000000"/>
                    </a:solidFill>
                    <a:latin typeface="Arial" panose="020B0604020202020204" pitchFamily="34" charset="0"/>
                    <a:cs typeface="Arial" panose="020B0604020202020204" pitchFamily="34" charset="0"/>
                  </a:rPr>
                  <a:t>Education</a:t>
                </a:r>
              </a:p>
            </p:txBody>
          </p:sp>
          <p:sp>
            <p:nvSpPr>
              <p:cNvPr id="12306" name="WordArt 17"/>
              <p:cNvSpPr>
                <a:spLocks noChangeArrowheads="1" noChangeShapeType="1" noTextEdit="1"/>
              </p:cNvSpPr>
              <p:nvPr/>
            </p:nvSpPr>
            <p:spPr bwMode="auto">
              <a:xfrm rot="21467698">
                <a:off x="5120" y="4559"/>
                <a:ext cx="911" cy="371"/>
              </a:xfrm>
              <a:prstGeom prst="rect">
                <a:avLst/>
              </a:prstGeom>
            </p:spPr>
            <p:txBody>
              <a:bodyPr spcFirstLastPara="1" wrap="none" fromWordArt="1">
                <a:prstTxWarp prst="textArchUp">
                  <a:avLst>
                    <a:gd name="adj" fmla="val 11980074"/>
                  </a:avLst>
                </a:prstTxWarp>
              </a:bodyPr>
              <a:lstStyle/>
              <a:p>
                <a:pPr algn="ctr"/>
                <a:r>
                  <a:rPr lang="en-US" sz="900" kern="10" dirty="0">
                    <a:ln w="9525">
                      <a:solidFill>
                        <a:srgbClr val="000000"/>
                      </a:solidFill>
                      <a:round/>
                      <a:headEnd/>
                      <a:tailEnd/>
                    </a:ln>
                    <a:solidFill>
                      <a:srgbClr val="000000"/>
                    </a:solidFill>
                    <a:latin typeface="Arial" panose="020B0604020202020204" pitchFamily="34" charset="0"/>
                    <a:cs typeface="Arial" panose="020B0604020202020204" pitchFamily="34" charset="0"/>
                  </a:rPr>
                  <a:t>Mobility</a:t>
                </a:r>
              </a:p>
            </p:txBody>
          </p:sp>
          <p:grpSp>
            <p:nvGrpSpPr>
              <p:cNvPr id="12307" name="Group 18"/>
              <p:cNvGrpSpPr>
                <a:grpSpLocks noChangeAspect="1"/>
              </p:cNvGrpSpPr>
              <p:nvPr/>
            </p:nvGrpSpPr>
            <p:grpSpPr bwMode="auto">
              <a:xfrm>
                <a:off x="8130" y="4480"/>
                <a:ext cx="825" cy="894"/>
                <a:chOff x="7041" y="2525"/>
                <a:chExt cx="929" cy="902"/>
              </a:xfrm>
            </p:grpSpPr>
            <p:sp>
              <p:nvSpPr>
                <p:cNvPr id="12308" name="AutoShape 19"/>
                <p:cNvSpPr>
                  <a:spLocks noChangeAspect="1" noChangeArrowheads="1"/>
                </p:cNvSpPr>
                <p:nvPr/>
              </p:nvSpPr>
              <p:spPr bwMode="auto">
                <a:xfrm>
                  <a:off x="7041" y="2525"/>
                  <a:ext cx="929"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endParaRPr lang="en-US" altLang="en-US" sz="1800" dirty="0">
                    <a:latin typeface="Lucida Sans Unicode" panose="020B0602030504020204" pitchFamily="34" charset="0"/>
                  </a:endParaRPr>
                </a:p>
              </p:txBody>
            </p:sp>
            <p:sp>
              <p:nvSpPr>
                <p:cNvPr id="12309" name="Freeform 20"/>
                <p:cNvSpPr>
                  <a:spLocks/>
                </p:cNvSpPr>
                <p:nvPr/>
              </p:nvSpPr>
              <p:spPr bwMode="auto">
                <a:xfrm>
                  <a:off x="7184" y="2525"/>
                  <a:ext cx="457" cy="734"/>
                </a:xfrm>
                <a:custGeom>
                  <a:avLst/>
                  <a:gdLst>
                    <a:gd name="T0" fmla="*/ 0 w 1370"/>
                    <a:gd name="T1" fmla="*/ 0 h 2202"/>
                    <a:gd name="T2" fmla="*/ 0 w 1370"/>
                    <a:gd name="T3" fmla="*/ 0 h 2202"/>
                    <a:gd name="T4" fmla="*/ 0 w 1370"/>
                    <a:gd name="T5" fmla="*/ 0 h 2202"/>
                    <a:gd name="T6" fmla="*/ 0 w 1370"/>
                    <a:gd name="T7" fmla="*/ 0 h 2202"/>
                    <a:gd name="T8" fmla="*/ 0 w 1370"/>
                    <a:gd name="T9" fmla="*/ 0 h 2202"/>
                    <a:gd name="T10" fmla="*/ 0 w 1370"/>
                    <a:gd name="T11" fmla="*/ 0 h 2202"/>
                    <a:gd name="T12" fmla="*/ 0 w 1370"/>
                    <a:gd name="T13" fmla="*/ 0 h 2202"/>
                    <a:gd name="T14" fmla="*/ 0 w 1370"/>
                    <a:gd name="T15" fmla="*/ 0 h 2202"/>
                    <a:gd name="T16" fmla="*/ 0 w 1370"/>
                    <a:gd name="T17" fmla="*/ 0 h 2202"/>
                    <a:gd name="T18" fmla="*/ 0 w 1370"/>
                    <a:gd name="T19" fmla="*/ 0 h 2202"/>
                    <a:gd name="T20" fmla="*/ 0 w 1370"/>
                    <a:gd name="T21" fmla="*/ 0 h 22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0"/>
                    <a:gd name="T34" fmla="*/ 0 h 2202"/>
                    <a:gd name="T35" fmla="*/ 1370 w 1370"/>
                    <a:gd name="T36" fmla="*/ 2202 h 22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0" h="2202">
                      <a:moveTo>
                        <a:pt x="677" y="0"/>
                      </a:moveTo>
                      <a:lnTo>
                        <a:pt x="0" y="641"/>
                      </a:lnTo>
                      <a:lnTo>
                        <a:pt x="24" y="2202"/>
                      </a:lnTo>
                      <a:lnTo>
                        <a:pt x="1370" y="2202"/>
                      </a:lnTo>
                      <a:lnTo>
                        <a:pt x="1370" y="712"/>
                      </a:lnTo>
                      <a:lnTo>
                        <a:pt x="1292" y="525"/>
                      </a:lnTo>
                      <a:lnTo>
                        <a:pt x="1309" y="175"/>
                      </a:lnTo>
                      <a:lnTo>
                        <a:pt x="1117" y="181"/>
                      </a:lnTo>
                      <a:lnTo>
                        <a:pt x="1105" y="374"/>
                      </a:lnTo>
                      <a:lnTo>
                        <a:pt x="67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0" name="Freeform 21"/>
                <p:cNvSpPr>
                  <a:spLocks/>
                </p:cNvSpPr>
                <p:nvPr/>
              </p:nvSpPr>
              <p:spPr bwMode="auto">
                <a:xfrm>
                  <a:off x="7348" y="3095"/>
                  <a:ext cx="85" cy="229"/>
                </a:xfrm>
                <a:custGeom>
                  <a:avLst/>
                  <a:gdLst>
                    <a:gd name="T0" fmla="*/ 0 w 256"/>
                    <a:gd name="T1" fmla="*/ 0 h 686"/>
                    <a:gd name="T2" fmla="*/ 0 w 256"/>
                    <a:gd name="T3" fmla="*/ 0 h 686"/>
                    <a:gd name="T4" fmla="*/ 0 w 256"/>
                    <a:gd name="T5" fmla="*/ 0 h 686"/>
                    <a:gd name="T6" fmla="*/ 0 w 256"/>
                    <a:gd name="T7" fmla="*/ 0 h 686"/>
                    <a:gd name="T8" fmla="*/ 0 w 256"/>
                    <a:gd name="T9" fmla="*/ 0 h 686"/>
                    <a:gd name="T10" fmla="*/ 0 w 256"/>
                    <a:gd name="T11" fmla="*/ 0 h 686"/>
                    <a:gd name="T12" fmla="*/ 0 60000 65536"/>
                    <a:gd name="T13" fmla="*/ 0 60000 65536"/>
                    <a:gd name="T14" fmla="*/ 0 60000 65536"/>
                    <a:gd name="T15" fmla="*/ 0 60000 65536"/>
                    <a:gd name="T16" fmla="*/ 0 60000 65536"/>
                    <a:gd name="T17" fmla="*/ 0 60000 65536"/>
                    <a:gd name="T18" fmla="*/ 0 w 256"/>
                    <a:gd name="T19" fmla="*/ 0 h 686"/>
                    <a:gd name="T20" fmla="*/ 256 w 256"/>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256" h="686">
                      <a:moveTo>
                        <a:pt x="5" y="0"/>
                      </a:moveTo>
                      <a:lnTo>
                        <a:pt x="0" y="686"/>
                      </a:lnTo>
                      <a:lnTo>
                        <a:pt x="256" y="686"/>
                      </a:lnTo>
                      <a:lnTo>
                        <a:pt x="240" y="6"/>
                      </a:lnTo>
                      <a:lnTo>
                        <a:pt x="5" y="0"/>
                      </a:lnTo>
                      <a:close/>
                    </a:path>
                  </a:pathLst>
                </a:custGeom>
                <a:solidFill>
                  <a:srgbClr val="B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1" name="Freeform 22"/>
                <p:cNvSpPr>
                  <a:spLocks/>
                </p:cNvSpPr>
                <p:nvPr/>
              </p:nvSpPr>
              <p:spPr bwMode="auto">
                <a:xfrm>
                  <a:off x="7324" y="2809"/>
                  <a:ext cx="136" cy="120"/>
                </a:xfrm>
                <a:custGeom>
                  <a:avLst/>
                  <a:gdLst>
                    <a:gd name="T0" fmla="*/ 0 w 410"/>
                    <a:gd name="T1" fmla="*/ 0 h 360"/>
                    <a:gd name="T2" fmla="*/ 0 w 410"/>
                    <a:gd name="T3" fmla="*/ 0 h 360"/>
                    <a:gd name="T4" fmla="*/ 0 w 410"/>
                    <a:gd name="T5" fmla="*/ 0 h 360"/>
                    <a:gd name="T6" fmla="*/ 0 w 410"/>
                    <a:gd name="T7" fmla="*/ 0 h 360"/>
                    <a:gd name="T8" fmla="*/ 0 w 410"/>
                    <a:gd name="T9" fmla="*/ 0 h 360"/>
                    <a:gd name="T10" fmla="*/ 0 w 410"/>
                    <a:gd name="T11" fmla="*/ 0 h 360"/>
                    <a:gd name="T12" fmla="*/ 0 60000 65536"/>
                    <a:gd name="T13" fmla="*/ 0 60000 65536"/>
                    <a:gd name="T14" fmla="*/ 0 60000 65536"/>
                    <a:gd name="T15" fmla="*/ 0 60000 65536"/>
                    <a:gd name="T16" fmla="*/ 0 60000 65536"/>
                    <a:gd name="T17" fmla="*/ 0 60000 65536"/>
                    <a:gd name="T18" fmla="*/ 0 w 410"/>
                    <a:gd name="T19" fmla="*/ 0 h 360"/>
                    <a:gd name="T20" fmla="*/ 410 w 410"/>
                    <a:gd name="T21" fmla="*/ 360 h 360"/>
                  </a:gdLst>
                  <a:ahLst/>
                  <a:cxnLst>
                    <a:cxn ang="T12">
                      <a:pos x="T0" y="T1"/>
                    </a:cxn>
                    <a:cxn ang="T13">
                      <a:pos x="T2" y="T3"/>
                    </a:cxn>
                    <a:cxn ang="T14">
                      <a:pos x="T4" y="T5"/>
                    </a:cxn>
                    <a:cxn ang="T15">
                      <a:pos x="T6" y="T7"/>
                    </a:cxn>
                    <a:cxn ang="T16">
                      <a:pos x="T8" y="T9"/>
                    </a:cxn>
                    <a:cxn ang="T17">
                      <a:pos x="T10" y="T11"/>
                    </a:cxn>
                  </a:cxnLst>
                  <a:rect l="T18" t="T19" r="T20" b="T21"/>
                  <a:pathLst>
                    <a:path w="410" h="360">
                      <a:moveTo>
                        <a:pt x="9" y="5"/>
                      </a:moveTo>
                      <a:lnTo>
                        <a:pt x="0" y="360"/>
                      </a:lnTo>
                      <a:lnTo>
                        <a:pt x="410" y="353"/>
                      </a:lnTo>
                      <a:lnTo>
                        <a:pt x="401" y="0"/>
                      </a:lnTo>
                      <a:lnTo>
                        <a:pt x="9" y="5"/>
                      </a:lnTo>
                      <a:close/>
                    </a:path>
                  </a:pathLst>
                </a:custGeom>
                <a:solidFill>
                  <a:srgbClr val="BFB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2" name="Freeform 23"/>
                <p:cNvSpPr>
                  <a:spLocks/>
                </p:cNvSpPr>
                <p:nvPr/>
              </p:nvSpPr>
              <p:spPr bwMode="auto">
                <a:xfrm>
                  <a:off x="7096" y="2547"/>
                  <a:ext cx="588" cy="346"/>
                </a:xfrm>
                <a:custGeom>
                  <a:avLst/>
                  <a:gdLst>
                    <a:gd name="T0" fmla="*/ 0 w 1763"/>
                    <a:gd name="T1" fmla="*/ 0 h 1040"/>
                    <a:gd name="T2" fmla="*/ 0 w 1763"/>
                    <a:gd name="T3" fmla="*/ 0 h 1040"/>
                    <a:gd name="T4" fmla="*/ 0 w 1763"/>
                    <a:gd name="T5" fmla="*/ 0 h 1040"/>
                    <a:gd name="T6" fmla="*/ 0 w 1763"/>
                    <a:gd name="T7" fmla="*/ 0 h 1040"/>
                    <a:gd name="T8" fmla="*/ 0 w 1763"/>
                    <a:gd name="T9" fmla="*/ 0 h 1040"/>
                    <a:gd name="T10" fmla="*/ 0 w 1763"/>
                    <a:gd name="T11" fmla="*/ 0 h 1040"/>
                    <a:gd name="T12" fmla="*/ 0 w 1763"/>
                    <a:gd name="T13" fmla="*/ 0 h 1040"/>
                    <a:gd name="T14" fmla="*/ 0 w 1763"/>
                    <a:gd name="T15" fmla="*/ 0 h 1040"/>
                    <a:gd name="T16" fmla="*/ 0 60000 65536"/>
                    <a:gd name="T17" fmla="*/ 0 60000 65536"/>
                    <a:gd name="T18" fmla="*/ 0 60000 65536"/>
                    <a:gd name="T19" fmla="*/ 0 60000 65536"/>
                    <a:gd name="T20" fmla="*/ 0 60000 65536"/>
                    <a:gd name="T21" fmla="*/ 0 60000 65536"/>
                    <a:gd name="T22" fmla="*/ 0 60000 65536"/>
                    <a:gd name="T23" fmla="*/ 0 60000 65536"/>
                    <a:gd name="T24" fmla="*/ 0 w 1763"/>
                    <a:gd name="T25" fmla="*/ 0 h 1040"/>
                    <a:gd name="T26" fmla="*/ 1763 w 1763"/>
                    <a:gd name="T27" fmla="*/ 1040 h 10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3" h="1040">
                      <a:moveTo>
                        <a:pt x="870" y="0"/>
                      </a:moveTo>
                      <a:lnTo>
                        <a:pt x="0" y="913"/>
                      </a:lnTo>
                      <a:lnTo>
                        <a:pt x="105" y="1028"/>
                      </a:lnTo>
                      <a:lnTo>
                        <a:pt x="898" y="204"/>
                      </a:lnTo>
                      <a:lnTo>
                        <a:pt x="1668" y="1040"/>
                      </a:lnTo>
                      <a:lnTo>
                        <a:pt x="1763" y="913"/>
                      </a:lnTo>
                      <a:lnTo>
                        <a:pt x="87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3" name="Freeform 24"/>
                <p:cNvSpPr>
                  <a:spLocks/>
                </p:cNvSpPr>
                <p:nvPr/>
              </p:nvSpPr>
              <p:spPr bwMode="auto">
                <a:xfrm>
                  <a:off x="7520" y="2635"/>
                  <a:ext cx="97" cy="163"/>
                </a:xfrm>
                <a:custGeom>
                  <a:avLst/>
                  <a:gdLst>
                    <a:gd name="T0" fmla="*/ 0 w 290"/>
                    <a:gd name="T1" fmla="*/ 0 h 488"/>
                    <a:gd name="T2" fmla="*/ 0 w 290"/>
                    <a:gd name="T3" fmla="*/ 0 h 488"/>
                    <a:gd name="T4" fmla="*/ 0 w 290"/>
                    <a:gd name="T5" fmla="*/ 0 h 488"/>
                    <a:gd name="T6" fmla="*/ 0 w 290"/>
                    <a:gd name="T7" fmla="*/ 0 h 488"/>
                    <a:gd name="T8" fmla="*/ 0 w 290"/>
                    <a:gd name="T9" fmla="*/ 0 h 488"/>
                    <a:gd name="T10" fmla="*/ 0 w 290"/>
                    <a:gd name="T11" fmla="*/ 0 h 488"/>
                    <a:gd name="T12" fmla="*/ 0 w 290"/>
                    <a:gd name="T13" fmla="*/ 0 h 488"/>
                    <a:gd name="T14" fmla="*/ 0 w 290"/>
                    <a:gd name="T15" fmla="*/ 0 h 488"/>
                    <a:gd name="T16" fmla="*/ 0 w 290"/>
                    <a:gd name="T17" fmla="*/ 0 h 488"/>
                    <a:gd name="T18" fmla="*/ 0 w 290"/>
                    <a:gd name="T19" fmla="*/ 0 h 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
                    <a:gd name="T31" fmla="*/ 0 h 488"/>
                    <a:gd name="T32" fmla="*/ 290 w 290"/>
                    <a:gd name="T33" fmla="*/ 488 h 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 h="488">
                      <a:moveTo>
                        <a:pt x="8" y="209"/>
                      </a:moveTo>
                      <a:lnTo>
                        <a:pt x="0" y="0"/>
                      </a:lnTo>
                      <a:lnTo>
                        <a:pt x="290" y="0"/>
                      </a:lnTo>
                      <a:lnTo>
                        <a:pt x="290" y="488"/>
                      </a:lnTo>
                      <a:lnTo>
                        <a:pt x="197" y="398"/>
                      </a:lnTo>
                      <a:lnTo>
                        <a:pt x="197" y="85"/>
                      </a:lnTo>
                      <a:lnTo>
                        <a:pt x="109" y="85"/>
                      </a:lnTo>
                      <a:lnTo>
                        <a:pt x="109" y="326"/>
                      </a:lnTo>
                      <a:lnTo>
                        <a:pt x="8" y="2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4" name="Freeform 25"/>
                <p:cNvSpPr>
                  <a:spLocks/>
                </p:cNvSpPr>
                <p:nvPr/>
              </p:nvSpPr>
              <p:spPr bwMode="auto">
                <a:xfrm>
                  <a:off x="7316" y="2800"/>
                  <a:ext cx="156" cy="138"/>
                </a:xfrm>
                <a:custGeom>
                  <a:avLst/>
                  <a:gdLst>
                    <a:gd name="T0" fmla="*/ 0 w 466"/>
                    <a:gd name="T1" fmla="*/ 0 h 412"/>
                    <a:gd name="T2" fmla="*/ 0 w 466"/>
                    <a:gd name="T3" fmla="*/ 0 h 412"/>
                    <a:gd name="T4" fmla="*/ 0 w 466"/>
                    <a:gd name="T5" fmla="*/ 0 h 412"/>
                    <a:gd name="T6" fmla="*/ 0 w 466"/>
                    <a:gd name="T7" fmla="*/ 0 h 412"/>
                    <a:gd name="T8" fmla="*/ 0 w 466"/>
                    <a:gd name="T9" fmla="*/ 0 h 412"/>
                    <a:gd name="T10" fmla="*/ 0 w 466"/>
                    <a:gd name="T11" fmla="*/ 0 h 412"/>
                    <a:gd name="T12" fmla="*/ 0 w 466"/>
                    <a:gd name="T13" fmla="*/ 0 h 412"/>
                    <a:gd name="T14" fmla="*/ 0 w 466"/>
                    <a:gd name="T15" fmla="*/ 0 h 412"/>
                    <a:gd name="T16" fmla="*/ 0 w 466"/>
                    <a:gd name="T17" fmla="*/ 0 h 412"/>
                    <a:gd name="T18" fmla="*/ 0 w 466"/>
                    <a:gd name="T19" fmla="*/ 0 h 4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66"/>
                    <a:gd name="T31" fmla="*/ 0 h 412"/>
                    <a:gd name="T32" fmla="*/ 466 w 466"/>
                    <a:gd name="T33" fmla="*/ 412 h 4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66" h="412">
                      <a:moveTo>
                        <a:pt x="0" y="0"/>
                      </a:moveTo>
                      <a:lnTo>
                        <a:pt x="466" y="0"/>
                      </a:lnTo>
                      <a:lnTo>
                        <a:pt x="466" y="412"/>
                      </a:lnTo>
                      <a:lnTo>
                        <a:pt x="9" y="412"/>
                      </a:lnTo>
                      <a:lnTo>
                        <a:pt x="9" y="360"/>
                      </a:lnTo>
                      <a:lnTo>
                        <a:pt x="396" y="360"/>
                      </a:lnTo>
                      <a:lnTo>
                        <a:pt x="396" y="62"/>
                      </a:lnTo>
                      <a:lnTo>
                        <a:pt x="55"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5" name="Freeform 26"/>
                <p:cNvSpPr>
                  <a:spLocks/>
                </p:cNvSpPr>
                <p:nvPr/>
              </p:nvSpPr>
              <p:spPr bwMode="auto">
                <a:xfrm>
                  <a:off x="7316" y="2800"/>
                  <a:ext cx="24" cy="137"/>
                </a:xfrm>
                <a:custGeom>
                  <a:avLst/>
                  <a:gdLst>
                    <a:gd name="T0" fmla="*/ 0 w 71"/>
                    <a:gd name="T1" fmla="*/ 0 h 411"/>
                    <a:gd name="T2" fmla="*/ 0 w 71"/>
                    <a:gd name="T3" fmla="*/ 0 h 411"/>
                    <a:gd name="T4" fmla="*/ 0 w 71"/>
                    <a:gd name="T5" fmla="*/ 0 h 411"/>
                    <a:gd name="T6" fmla="*/ 0 w 71"/>
                    <a:gd name="T7" fmla="*/ 0 h 411"/>
                    <a:gd name="T8" fmla="*/ 0 w 71"/>
                    <a:gd name="T9" fmla="*/ 0 h 411"/>
                    <a:gd name="T10" fmla="*/ 0 w 71"/>
                    <a:gd name="T11" fmla="*/ 0 h 411"/>
                    <a:gd name="T12" fmla="*/ 0 60000 65536"/>
                    <a:gd name="T13" fmla="*/ 0 60000 65536"/>
                    <a:gd name="T14" fmla="*/ 0 60000 65536"/>
                    <a:gd name="T15" fmla="*/ 0 60000 65536"/>
                    <a:gd name="T16" fmla="*/ 0 60000 65536"/>
                    <a:gd name="T17" fmla="*/ 0 60000 65536"/>
                    <a:gd name="T18" fmla="*/ 0 w 71"/>
                    <a:gd name="T19" fmla="*/ 0 h 411"/>
                    <a:gd name="T20" fmla="*/ 71 w 71"/>
                    <a:gd name="T21" fmla="*/ 411 h 411"/>
                  </a:gdLst>
                  <a:ahLst/>
                  <a:cxnLst>
                    <a:cxn ang="T12">
                      <a:pos x="T0" y="T1"/>
                    </a:cxn>
                    <a:cxn ang="T13">
                      <a:pos x="T2" y="T3"/>
                    </a:cxn>
                    <a:cxn ang="T14">
                      <a:pos x="T4" y="T5"/>
                    </a:cxn>
                    <a:cxn ang="T15">
                      <a:pos x="T6" y="T7"/>
                    </a:cxn>
                    <a:cxn ang="T16">
                      <a:pos x="T8" y="T9"/>
                    </a:cxn>
                    <a:cxn ang="T17">
                      <a:pos x="T10" y="T11"/>
                    </a:cxn>
                  </a:cxnLst>
                  <a:rect l="T18" t="T19" r="T20" b="T21"/>
                  <a:pathLst>
                    <a:path w="71" h="411">
                      <a:moveTo>
                        <a:pt x="0" y="0"/>
                      </a:moveTo>
                      <a:lnTo>
                        <a:pt x="0" y="411"/>
                      </a:lnTo>
                      <a:lnTo>
                        <a:pt x="71" y="411"/>
                      </a:lnTo>
                      <a:lnTo>
                        <a:pt x="71" y="5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6" name="Freeform 27"/>
                <p:cNvSpPr>
                  <a:spLocks/>
                </p:cNvSpPr>
                <p:nvPr/>
              </p:nvSpPr>
              <p:spPr bwMode="auto">
                <a:xfrm>
                  <a:off x="7324" y="2862"/>
                  <a:ext cx="140" cy="21"/>
                </a:xfrm>
                <a:custGeom>
                  <a:avLst/>
                  <a:gdLst>
                    <a:gd name="T0" fmla="*/ 0 w 420"/>
                    <a:gd name="T1" fmla="*/ 0 h 62"/>
                    <a:gd name="T2" fmla="*/ 0 w 420"/>
                    <a:gd name="T3" fmla="*/ 0 h 62"/>
                    <a:gd name="T4" fmla="*/ 0 w 420"/>
                    <a:gd name="T5" fmla="*/ 0 h 62"/>
                    <a:gd name="T6" fmla="*/ 0 w 420"/>
                    <a:gd name="T7" fmla="*/ 0 h 62"/>
                    <a:gd name="T8" fmla="*/ 0 w 420"/>
                    <a:gd name="T9" fmla="*/ 0 h 62"/>
                    <a:gd name="T10" fmla="*/ 0 w 420"/>
                    <a:gd name="T11" fmla="*/ 0 h 62"/>
                    <a:gd name="T12" fmla="*/ 0 60000 65536"/>
                    <a:gd name="T13" fmla="*/ 0 60000 65536"/>
                    <a:gd name="T14" fmla="*/ 0 60000 65536"/>
                    <a:gd name="T15" fmla="*/ 0 60000 65536"/>
                    <a:gd name="T16" fmla="*/ 0 60000 65536"/>
                    <a:gd name="T17" fmla="*/ 0 60000 65536"/>
                    <a:gd name="T18" fmla="*/ 0 w 420"/>
                    <a:gd name="T19" fmla="*/ 0 h 62"/>
                    <a:gd name="T20" fmla="*/ 420 w 420"/>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420" h="62">
                      <a:moveTo>
                        <a:pt x="0" y="0"/>
                      </a:moveTo>
                      <a:lnTo>
                        <a:pt x="420" y="0"/>
                      </a:lnTo>
                      <a:lnTo>
                        <a:pt x="420" y="62"/>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7" name="Freeform 28"/>
                <p:cNvSpPr>
                  <a:spLocks/>
                </p:cNvSpPr>
                <p:nvPr/>
              </p:nvSpPr>
              <p:spPr bwMode="auto">
                <a:xfrm>
                  <a:off x="7382" y="2811"/>
                  <a:ext cx="21" cy="120"/>
                </a:xfrm>
                <a:custGeom>
                  <a:avLst/>
                  <a:gdLst>
                    <a:gd name="T0" fmla="*/ 0 w 62"/>
                    <a:gd name="T1" fmla="*/ 0 h 360"/>
                    <a:gd name="T2" fmla="*/ 0 w 62"/>
                    <a:gd name="T3" fmla="*/ 0 h 360"/>
                    <a:gd name="T4" fmla="*/ 0 w 62"/>
                    <a:gd name="T5" fmla="*/ 0 h 360"/>
                    <a:gd name="T6" fmla="*/ 0 w 62"/>
                    <a:gd name="T7" fmla="*/ 0 h 360"/>
                    <a:gd name="T8" fmla="*/ 0 w 62"/>
                    <a:gd name="T9" fmla="*/ 0 h 360"/>
                    <a:gd name="T10" fmla="*/ 0 w 62"/>
                    <a:gd name="T11" fmla="*/ 0 h 360"/>
                    <a:gd name="T12" fmla="*/ 0 60000 65536"/>
                    <a:gd name="T13" fmla="*/ 0 60000 65536"/>
                    <a:gd name="T14" fmla="*/ 0 60000 65536"/>
                    <a:gd name="T15" fmla="*/ 0 60000 65536"/>
                    <a:gd name="T16" fmla="*/ 0 60000 65536"/>
                    <a:gd name="T17" fmla="*/ 0 60000 65536"/>
                    <a:gd name="T18" fmla="*/ 0 w 62"/>
                    <a:gd name="T19" fmla="*/ 0 h 360"/>
                    <a:gd name="T20" fmla="*/ 62 w 62"/>
                    <a:gd name="T21" fmla="*/ 360 h 360"/>
                  </a:gdLst>
                  <a:ahLst/>
                  <a:cxnLst>
                    <a:cxn ang="T12">
                      <a:pos x="T0" y="T1"/>
                    </a:cxn>
                    <a:cxn ang="T13">
                      <a:pos x="T2" y="T3"/>
                    </a:cxn>
                    <a:cxn ang="T14">
                      <a:pos x="T4" y="T5"/>
                    </a:cxn>
                    <a:cxn ang="T15">
                      <a:pos x="T6" y="T7"/>
                    </a:cxn>
                    <a:cxn ang="T16">
                      <a:pos x="T8" y="T9"/>
                    </a:cxn>
                    <a:cxn ang="T17">
                      <a:pos x="T10" y="T11"/>
                    </a:cxn>
                  </a:cxnLst>
                  <a:rect l="T18" t="T19" r="T20" b="T21"/>
                  <a:pathLst>
                    <a:path w="62" h="360">
                      <a:moveTo>
                        <a:pt x="0" y="0"/>
                      </a:moveTo>
                      <a:lnTo>
                        <a:pt x="0" y="360"/>
                      </a:lnTo>
                      <a:lnTo>
                        <a:pt x="62" y="360"/>
                      </a:lnTo>
                      <a:lnTo>
                        <a:pt x="6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8" name="Freeform 29"/>
                <p:cNvSpPr>
                  <a:spLocks/>
                </p:cNvSpPr>
                <p:nvPr/>
              </p:nvSpPr>
              <p:spPr bwMode="auto">
                <a:xfrm>
                  <a:off x="7041" y="2810"/>
                  <a:ext cx="732" cy="522"/>
                </a:xfrm>
                <a:custGeom>
                  <a:avLst/>
                  <a:gdLst>
                    <a:gd name="T0" fmla="*/ 0 w 2196"/>
                    <a:gd name="T1" fmla="*/ 0 h 1567"/>
                    <a:gd name="T2" fmla="*/ 0 w 2196"/>
                    <a:gd name="T3" fmla="*/ 0 h 1567"/>
                    <a:gd name="T4" fmla="*/ 0 w 2196"/>
                    <a:gd name="T5" fmla="*/ 0 h 1567"/>
                    <a:gd name="T6" fmla="*/ 0 w 2196"/>
                    <a:gd name="T7" fmla="*/ 0 h 1567"/>
                    <a:gd name="T8" fmla="*/ 0 w 2196"/>
                    <a:gd name="T9" fmla="*/ 0 h 1567"/>
                    <a:gd name="T10" fmla="*/ 0 w 2196"/>
                    <a:gd name="T11" fmla="*/ 0 h 1567"/>
                    <a:gd name="T12" fmla="*/ 0 w 2196"/>
                    <a:gd name="T13" fmla="*/ 0 h 1567"/>
                    <a:gd name="T14" fmla="*/ 0 w 2196"/>
                    <a:gd name="T15" fmla="*/ 0 h 1567"/>
                    <a:gd name="T16" fmla="*/ 0 w 2196"/>
                    <a:gd name="T17" fmla="*/ 0 h 1567"/>
                    <a:gd name="T18" fmla="*/ 0 w 2196"/>
                    <a:gd name="T19" fmla="*/ 0 h 1567"/>
                    <a:gd name="T20" fmla="*/ 0 w 2196"/>
                    <a:gd name="T21" fmla="*/ 0 h 1567"/>
                    <a:gd name="T22" fmla="*/ 0 w 2196"/>
                    <a:gd name="T23" fmla="*/ 0 h 1567"/>
                    <a:gd name="T24" fmla="*/ 0 w 2196"/>
                    <a:gd name="T25" fmla="*/ 0 h 1567"/>
                    <a:gd name="T26" fmla="*/ 0 w 2196"/>
                    <a:gd name="T27" fmla="*/ 0 h 15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96"/>
                    <a:gd name="T43" fmla="*/ 0 h 1567"/>
                    <a:gd name="T44" fmla="*/ 2196 w 2196"/>
                    <a:gd name="T45" fmla="*/ 1567 h 15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96" h="1567">
                      <a:moveTo>
                        <a:pt x="344" y="142"/>
                      </a:moveTo>
                      <a:lnTo>
                        <a:pt x="344" y="1438"/>
                      </a:lnTo>
                      <a:lnTo>
                        <a:pt x="0" y="1438"/>
                      </a:lnTo>
                      <a:lnTo>
                        <a:pt x="0" y="1567"/>
                      </a:lnTo>
                      <a:lnTo>
                        <a:pt x="2196" y="1567"/>
                      </a:lnTo>
                      <a:lnTo>
                        <a:pt x="2196" y="1474"/>
                      </a:lnTo>
                      <a:lnTo>
                        <a:pt x="1795" y="1474"/>
                      </a:lnTo>
                      <a:lnTo>
                        <a:pt x="1795" y="145"/>
                      </a:lnTo>
                      <a:lnTo>
                        <a:pt x="1693" y="43"/>
                      </a:lnTo>
                      <a:lnTo>
                        <a:pt x="1693" y="1469"/>
                      </a:lnTo>
                      <a:lnTo>
                        <a:pt x="431" y="1469"/>
                      </a:lnTo>
                      <a:lnTo>
                        <a:pt x="431" y="0"/>
                      </a:lnTo>
                      <a:lnTo>
                        <a:pt x="344"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19" name="Freeform 30"/>
                <p:cNvSpPr>
                  <a:spLocks/>
                </p:cNvSpPr>
                <p:nvPr/>
              </p:nvSpPr>
              <p:spPr bwMode="auto">
                <a:xfrm>
                  <a:off x="7335" y="3081"/>
                  <a:ext cx="109" cy="242"/>
                </a:xfrm>
                <a:custGeom>
                  <a:avLst/>
                  <a:gdLst>
                    <a:gd name="T0" fmla="*/ 0 w 329"/>
                    <a:gd name="T1" fmla="*/ 0 h 725"/>
                    <a:gd name="T2" fmla="*/ 0 w 329"/>
                    <a:gd name="T3" fmla="*/ 0 h 725"/>
                    <a:gd name="T4" fmla="*/ 0 w 329"/>
                    <a:gd name="T5" fmla="*/ 0 h 725"/>
                    <a:gd name="T6" fmla="*/ 0 w 329"/>
                    <a:gd name="T7" fmla="*/ 0 h 725"/>
                    <a:gd name="T8" fmla="*/ 0 w 329"/>
                    <a:gd name="T9" fmla="*/ 0 h 725"/>
                    <a:gd name="T10" fmla="*/ 0 w 329"/>
                    <a:gd name="T11" fmla="*/ 0 h 725"/>
                    <a:gd name="T12" fmla="*/ 0 w 329"/>
                    <a:gd name="T13" fmla="*/ 0 h 725"/>
                    <a:gd name="T14" fmla="*/ 0 w 329"/>
                    <a:gd name="T15" fmla="*/ 0 h 725"/>
                    <a:gd name="T16" fmla="*/ 0 w 329"/>
                    <a:gd name="T17" fmla="*/ 0 h 725"/>
                    <a:gd name="T18" fmla="*/ 0 w 329"/>
                    <a:gd name="T19" fmla="*/ 0 h 7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9"/>
                    <a:gd name="T31" fmla="*/ 0 h 725"/>
                    <a:gd name="T32" fmla="*/ 329 w 329"/>
                    <a:gd name="T33" fmla="*/ 725 h 7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9" h="725">
                      <a:moveTo>
                        <a:pt x="0" y="5"/>
                      </a:moveTo>
                      <a:lnTo>
                        <a:pt x="0" y="725"/>
                      </a:lnTo>
                      <a:lnTo>
                        <a:pt x="82" y="725"/>
                      </a:lnTo>
                      <a:lnTo>
                        <a:pt x="82" y="83"/>
                      </a:lnTo>
                      <a:lnTo>
                        <a:pt x="247" y="83"/>
                      </a:lnTo>
                      <a:lnTo>
                        <a:pt x="247" y="709"/>
                      </a:lnTo>
                      <a:lnTo>
                        <a:pt x="329" y="709"/>
                      </a:lnTo>
                      <a:lnTo>
                        <a:pt x="329" y="0"/>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2320" name="Freeform 31"/>
                <p:cNvSpPr>
                  <a:spLocks/>
                </p:cNvSpPr>
                <p:nvPr/>
              </p:nvSpPr>
              <p:spPr bwMode="auto">
                <a:xfrm>
                  <a:off x="7557" y="2525"/>
                  <a:ext cx="296" cy="120"/>
                </a:xfrm>
                <a:custGeom>
                  <a:avLst/>
                  <a:gdLst>
                    <a:gd name="T0" fmla="*/ 0 w 889"/>
                    <a:gd name="T1" fmla="*/ 0 h 360"/>
                    <a:gd name="T2" fmla="*/ 0 w 889"/>
                    <a:gd name="T3" fmla="*/ 0 h 360"/>
                    <a:gd name="T4" fmla="*/ 0 w 889"/>
                    <a:gd name="T5" fmla="*/ 0 h 360"/>
                    <a:gd name="T6" fmla="*/ 0 w 889"/>
                    <a:gd name="T7" fmla="*/ 0 h 360"/>
                    <a:gd name="T8" fmla="*/ 0 w 889"/>
                    <a:gd name="T9" fmla="*/ 0 h 360"/>
                    <a:gd name="T10" fmla="*/ 0 w 889"/>
                    <a:gd name="T11" fmla="*/ 0 h 360"/>
                    <a:gd name="T12" fmla="*/ 0 w 889"/>
                    <a:gd name="T13" fmla="*/ 0 h 360"/>
                    <a:gd name="T14" fmla="*/ 0 w 889"/>
                    <a:gd name="T15" fmla="*/ 0 h 360"/>
                    <a:gd name="T16" fmla="*/ 0 w 889"/>
                    <a:gd name="T17" fmla="*/ 0 h 360"/>
                    <a:gd name="T18" fmla="*/ 0 w 889"/>
                    <a:gd name="T19" fmla="*/ 0 h 360"/>
                    <a:gd name="T20" fmla="*/ 0 w 889"/>
                    <a:gd name="T21" fmla="*/ 0 h 360"/>
                    <a:gd name="T22" fmla="*/ 0 w 889"/>
                    <a:gd name="T23" fmla="*/ 0 h 360"/>
                    <a:gd name="T24" fmla="*/ 0 w 889"/>
                    <a:gd name="T25" fmla="*/ 0 h 360"/>
                    <a:gd name="T26" fmla="*/ 0 w 889"/>
                    <a:gd name="T27" fmla="*/ 0 h 360"/>
                    <a:gd name="T28" fmla="*/ 0 w 889"/>
                    <a:gd name="T29" fmla="*/ 0 h 360"/>
                    <a:gd name="T30" fmla="*/ 0 w 889"/>
                    <a:gd name="T31" fmla="*/ 0 h 360"/>
                    <a:gd name="T32" fmla="*/ 0 w 889"/>
                    <a:gd name="T33" fmla="*/ 0 h 360"/>
                    <a:gd name="T34" fmla="*/ 0 w 889"/>
                    <a:gd name="T35" fmla="*/ 0 h 360"/>
                    <a:gd name="T36" fmla="*/ 0 w 889"/>
                    <a:gd name="T37" fmla="*/ 0 h 360"/>
                    <a:gd name="T38" fmla="*/ 0 w 889"/>
                    <a:gd name="T39" fmla="*/ 0 h 360"/>
                    <a:gd name="T40" fmla="*/ 0 w 889"/>
                    <a:gd name="T41" fmla="*/ 0 h 360"/>
                    <a:gd name="T42" fmla="*/ 0 w 889"/>
                    <a:gd name="T43" fmla="*/ 0 h 360"/>
                    <a:gd name="T44" fmla="*/ 0 w 889"/>
                    <a:gd name="T45" fmla="*/ 0 h 360"/>
                    <a:gd name="T46" fmla="*/ 0 w 889"/>
                    <a:gd name="T47" fmla="*/ 0 h 360"/>
                    <a:gd name="T48" fmla="*/ 0 w 889"/>
                    <a:gd name="T49" fmla="*/ 0 h 360"/>
                    <a:gd name="T50" fmla="*/ 0 w 889"/>
                    <a:gd name="T51" fmla="*/ 0 h 360"/>
                    <a:gd name="T52" fmla="*/ 0 w 889"/>
                    <a:gd name="T53" fmla="*/ 0 h 360"/>
                    <a:gd name="T54" fmla="*/ 0 w 889"/>
                    <a:gd name="T55" fmla="*/ 0 h 360"/>
                    <a:gd name="T56" fmla="*/ 0 w 889"/>
                    <a:gd name="T57" fmla="*/ 0 h 360"/>
                    <a:gd name="T58" fmla="*/ 0 w 889"/>
                    <a:gd name="T59" fmla="*/ 0 h 360"/>
                    <a:gd name="T60" fmla="*/ 0 w 889"/>
                    <a:gd name="T61" fmla="*/ 0 h 360"/>
                    <a:gd name="T62" fmla="*/ 0 w 889"/>
                    <a:gd name="T63" fmla="*/ 0 h 360"/>
                    <a:gd name="T64" fmla="*/ 0 w 889"/>
                    <a:gd name="T65" fmla="*/ 0 h 360"/>
                    <a:gd name="T66" fmla="*/ 0 w 889"/>
                    <a:gd name="T67" fmla="*/ 0 h 360"/>
                    <a:gd name="T68" fmla="*/ 0 w 889"/>
                    <a:gd name="T69" fmla="*/ 0 h 360"/>
                    <a:gd name="T70" fmla="*/ 0 w 889"/>
                    <a:gd name="T71" fmla="*/ 0 h 360"/>
                    <a:gd name="T72" fmla="*/ 0 w 889"/>
                    <a:gd name="T73" fmla="*/ 0 h 3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89"/>
                    <a:gd name="T112" fmla="*/ 0 h 360"/>
                    <a:gd name="T113" fmla="*/ 889 w 889"/>
                    <a:gd name="T114" fmla="*/ 360 h 3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89" h="360">
                      <a:moveTo>
                        <a:pt x="0" y="353"/>
                      </a:moveTo>
                      <a:lnTo>
                        <a:pt x="10" y="244"/>
                      </a:lnTo>
                      <a:lnTo>
                        <a:pt x="56" y="154"/>
                      </a:lnTo>
                      <a:lnTo>
                        <a:pt x="134" y="54"/>
                      </a:lnTo>
                      <a:lnTo>
                        <a:pt x="212" y="12"/>
                      </a:lnTo>
                      <a:lnTo>
                        <a:pt x="312" y="0"/>
                      </a:lnTo>
                      <a:lnTo>
                        <a:pt x="358" y="38"/>
                      </a:lnTo>
                      <a:lnTo>
                        <a:pt x="374" y="126"/>
                      </a:lnTo>
                      <a:lnTo>
                        <a:pt x="444" y="46"/>
                      </a:lnTo>
                      <a:lnTo>
                        <a:pt x="514" y="31"/>
                      </a:lnTo>
                      <a:lnTo>
                        <a:pt x="588" y="54"/>
                      </a:lnTo>
                      <a:lnTo>
                        <a:pt x="630" y="97"/>
                      </a:lnTo>
                      <a:lnTo>
                        <a:pt x="699" y="34"/>
                      </a:lnTo>
                      <a:lnTo>
                        <a:pt x="769" y="19"/>
                      </a:lnTo>
                      <a:lnTo>
                        <a:pt x="844" y="46"/>
                      </a:lnTo>
                      <a:lnTo>
                        <a:pt x="882" y="126"/>
                      </a:lnTo>
                      <a:lnTo>
                        <a:pt x="889" y="216"/>
                      </a:lnTo>
                      <a:lnTo>
                        <a:pt x="859" y="282"/>
                      </a:lnTo>
                      <a:lnTo>
                        <a:pt x="785" y="251"/>
                      </a:lnTo>
                      <a:lnTo>
                        <a:pt x="785" y="188"/>
                      </a:lnTo>
                      <a:lnTo>
                        <a:pt x="766" y="119"/>
                      </a:lnTo>
                      <a:lnTo>
                        <a:pt x="711" y="109"/>
                      </a:lnTo>
                      <a:lnTo>
                        <a:pt x="633" y="161"/>
                      </a:lnTo>
                      <a:lnTo>
                        <a:pt x="594" y="266"/>
                      </a:lnTo>
                      <a:lnTo>
                        <a:pt x="502" y="232"/>
                      </a:lnTo>
                      <a:lnTo>
                        <a:pt x="514" y="122"/>
                      </a:lnTo>
                      <a:lnTo>
                        <a:pt x="436" y="145"/>
                      </a:lnTo>
                      <a:lnTo>
                        <a:pt x="378" y="220"/>
                      </a:lnTo>
                      <a:lnTo>
                        <a:pt x="347" y="301"/>
                      </a:lnTo>
                      <a:lnTo>
                        <a:pt x="274" y="282"/>
                      </a:lnTo>
                      <a:lnTo>
                        <a:pt x="271" y="181"/>
                      </a:lnTo>
                      <a:lnTo>
                        <a:pt x="243" y="100"/>
                      </a:lnTo>
                      <a:lnTo>
                        <a:pt x="174" y="126"/>
                      </a:lnTo>
                      <a:lnTo>
                        <a:pt x="111" y="197"/>
                      </a:lnTo>
                      <a:lnTo>
                        <a:pt x="80" y="360"/>
                      </a:lnTo>
                      <a:lnTo>
                        <a:pt x="0" y="3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grpSp>
      <p:sp>
        <p:nvSpPr>
          <p:cNvPr id="2" name="TextBox 1"/>
          <p:cNvSpPr txBox="1"/>
          <p:nvPr/>
        </p:nvSpPr>
        <p:spPr>
          <a:xfrm>
            <a:off x="7976263" y="4900747"/>
            <a:ext cx="3104349" cy="369332"/>
          </a:xfrm>
          <a:prstGeom prst="rect">
            <a:avLst/>
          </a:prstGeom>
          <a:no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TRANSITION PLANNING</a:t>
            </a:r>
          </a:p>
        </p:txBody>
      </p:sp>
    </p:spTree>
    <p:extLst>
      <p:ext uri="{BB962C8B-B14F-4D97-AF65-F5344CB8AC3E}">
        <p14:creationId xmlns:p14="http://schemas.microsoft.com/office/powerpoint/2010/main" val="2539904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912" b="15121"/>
          <a:stretch/>
        </p:blipFill>
        <p:spPr>
          <a:xfrm>
            <a:off x="4448909" y="404446"/>
            <a:ext cx="7403122" cy="60666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50BFB6DF-2186-4796-A8A5-2F9CF862897A}" type="slidenum">
              <a:rPr lang="en-US" smtClean="0"/>
              <a:pPr/>
              <a:t>30</a:t>
            </a:fld>
            <a:endParaRPr lang="en-US" dirty="0"/>
          </a:p>
        </p:txBody>
      </p:sp>
      <p:sp>
        <p:nvSpPr>
          <p:cNvPr id="2" name="Title 1"/>
          <p:cNvSpPr>
            <a:spLocks noGrp="1"/>
          </p:cNvSpPr>
          <p:nvPr>
            <p:ph type="title"/>
          </p:nvPr>
        </p:nvSpPr>
        <p:spPr>
          <a:xfrm>
            <a:off x="2403894" y="4613858"/>
            <a:ext cx="10972800" cy="1252728"/>
          </a:xfrm>
        </p:spPr>
        <p:txBody>
          <a:bodyPr>
            <a:normAutofit/>
          </a:bodyPr>
          <a:lstStyle/>
          <a:p>
            <a:r>
              <a:rPr lang="en-US" sz="7200" dirty="0">
                <a:solidFill>
                  <a:schemeClr val="bg1"/>
                </a:solidFill>
              </a:rPr>
              <a:t>Happy </a:t>
            </a:r>
            <a:r>
              <a:rPr lang="en-US" sz="4400" dirty="0">
                <a:solidFill>
                  <a:schemeClr val="bg1"/>
                </a:solidFill>
              </a:rPr>
              <a:t>Co-Workers!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52" y="3012409"/>
            <a:ext cx="3511684" cy="8507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24" y="429205"/>
            <a:ext cx="1776046" cy="956996"/>
          </a:xfrm>
          <a:prstGeom prst="rect">
            <a:avLst/>
          </a:prstGeom>
        </p:spPr>
      </p:pic>
    </p:spTree>
    <p:extLst>
      <p:ext uri="{BB962C8B-B14F-4D97-AF65-F5344CB8AC3E}">
        <p14:creationId xmlns:p14="http://schemas.microsoft.com/office/powerpoint/2010/main" val="18985092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p:nvPr>
        </p:nvSpPr>
        <p:spPr>
          <a:xfrm>
            <a:off x="296050" y="1353112"/>
            <a:ext cx="3096032" cy="4601185"/>
          </a:xfrm>
          <a:prstGeom prst="rect">
            <a:avLst/>
          </a:prstGeom>
        </p:spPr>
        <p:txBody>
          <a:bodyPr>
            <a:normAutofit fontScale="90000"/>
          </a:bodyPr>
          <a:lstStyle/>
          <a:p>
            <a:pPr defTabSz="886968">
              <a:defRPr sz="3104" spc="-97">
                <a:solidFill>
                  <a:srgbClr val="0000FF"/>
                </a:solidFill>
              </a:defRPr>
            </a:pPr>
            <a:r>
              <a:rPr b="1" dirty="0"/>
              <a:t>Person-Centered Planning and Interagency Collaboration builds hope, self-confidence and trust …</a:t>
            </a:r>
            <a:r>
              <a:rPr b="1" dirty="0">
                <a:solidFill>
                  <a:srgbClr val="FFFFFF"/>
                </a:solidFill>
              </a:rPr>
              <a:t> </a:t>
            </a:r>
            <a:r>
              <a:rPr b="1" dirty="0">
                <a:solidFill>
                  <a:srgbClr val="008000"/>
                </a:solidFill>
              </a:rPr>
              <a:t>ultimately yields quality </a:t>
            </a:r>
            <a:br>
              <a:rPr b="1" dirty="0">
                <a:solidFill>
                  <a:srgbClr val="008000"/>
                </a:solidFill>
              </a:rPr>
            </a:br>
            <a:r>
              <a:rPr b="1" dirty="0">
                <a:solidFill>
                  <a:srgbClr val="008000"/>
                </a:solidFill>
              </a:rPr>
              <a:t>outcomes in Adult life!</a:t>
            </a:r>
            <a:br>
              <a:rPr b="1" dirty="0">
                <a:solidFill>
                  <a:srgbClr val="008000"/>
                </a:solidFill>
              </a:rPr>
            </a:br>
            <a:endParaRPr b="1" dirty="0">
              <a:solidFill>
                <a:srgbClr val="008000"/>
              </a:solidFill>
            </a:endParaRPr>
          </a:p>
        </p:txBody>
      </p:sp>
      <p:sp>
        <p:nvSpPr>
          <p:cNvPr id="409" name="Shape 409"/>
          <p:cNvSpPr>
            <a:spLocks noGrp="1"/>
          </p:cNvSpPr>
          <p:nvPr>
            <p:ph type="body" sz="quarter" idx="1"/>
          </p:nvPr>
        </p:nvSpPr>
        <p:spPr>
          <a:xfrm>
            <a:off x="3602047" y="396815"/>
            <a:ext cx="3740585" cy="1425866"/>
          </a:xfrm>
          <a:prstGeom prst="rect">
            <a:avLst/>
          </a:prstGeom>
        </p:spPr>
        <p:txBody>
          <a:bodyPr>
            <a:normAutofit lnSpcReduction="10000"/>
          </a:bodyPr>
          <a:lstStyle/>
          <a:p>
            <a:pPr algn="ctr">
              <a:defRPr sz="3200"/>
            </a:pPr>
            <a:r>
              <a:rPr b="1" dirty="0"/>
              <a:t>Project Search Medtronic</a:t>
            </a:r>
          </a:p>
          <a:p>
            <a:pPr algn="ctr">
              <a:defRPr sz="3200"/>
            </a:pPr>
            <a:r>
              <a:rPr b="1" dirty="0"/>
              <a:t> Travis</a:t>
            </a:r>
          </a:p>
        </p:txBody>
      </p:sp>
      <p:sp>
        <p:nvSpPr>
          <p:cNvPr id="410" name="Shape 410"/>
          <p:cNvSpPr>
            <a:spLocks noGrp="1"/>
          </p:cNvSpPr>
          <p:nvPr>
            <p:ph type="body" idx="13"/>
          </p:nvPr>
        </p:nvSpPr>
        <p:spPr>
          <a:xfrm>
            <a:off x="7457360" y="319177"/>
            <a:ext cx="4179675" cy="1755807"/>
          </a:xfrm>
          <a:prstGeom prst="rect">
            <a:avLst/>
          </a:prstGeom>
          <a:extLst>
            <a:ext uri="{C572A759-6A51-4108-AA02-DFA0A04FC94B}">
              <ma14:wrappingTextBoxFlag xmlns="" xmlns:ma14="http://schemas.microsoft.com/office/mac/drawingml/2011/main" val="1"/>
            </a:ext>
          </a:extLst>
        </p:spPr>
        <p:txBody>
          <a:bodyPr>
            <a:noAutofit/>
          </a:bodyPr>
          <a:lstStyle/>
          <a:p>
            <a:pPr marL="0" indent="0" algn="ctr">
              <a:spcBef>
                <a:spcPts val="0"/>
              </a:spcBef>
              <a:buClrTx/>
              <a:buSzTx/>
              <a:buFontTx/>
              <a:buNone/>
              <a:defRPr sz="2800">
                <a:solidFill>
                  <a:srgbClr val="897D5D"/>
                </a:solidFill>
              </a:defRPr>
            </a:pPr>
            <a:r>
              <a:rPr sz="3600" b="1" dirty="0" smtClean="0">
                <a:solidFill>
                  <a:schemeClr val="tx1">
                    <a:lumMod val="95000"/>
                    <a:lumOff val="5000"/>
                  </a:schemeClr>
                </a:solidFill>
              </a:rPr>
              <a:t>Competitive </a:t>
            </a:r>
            <a:r>
              <a:rPr sz="3600" b="1" dirty="0">
                <a:solidFill>
                  <a:schemeClr val="tx1">
                    <a:lumMod val="95000"/>
                    <a:lumOff val="5000"/>
                  </a:schemeClr>
                </a:solidFill>
              </a:rPr>
              <a:t>Integrated Employment</a:t>
            </a:r>
          </a:p>
        </p:txBody>
      </p:sp>
      <p:sp>
        <p:nvSpPr>
          <p:cNvPr id="411" name="Shape 411"/>
          <p:cNvSpPr/>
          <p:nvPr/>
        </p:nvSpPr>
        <p:spPr>
          <a:xfrm>
            <a:off x="7836046" y="1930936"/>
            <a:ext cx="4148252" cy="478638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defTabSz="914400">
              <a:lnSpc>
                <a:spcPct val="90000"/>
              </a:lnSpc>
              <a:spcBef>
                <a:spcPts val="1200"/>
              </a:spcBef>
              <a:defRPr sz="2000">
                <a:solidFill>
                  <a:srgbClr val="6F664C"/>
                </a:solidFill>
              </a:defRPr>
            </a:pPr>
            <a:endParaRPr dirty="0"/>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r>
              <a:rPr sz="2400" b="1" dirty="0"/>
              <a:t>Family </a:t>
            </a:r>
            <a:endParaRPr sz="2400" b="1" dirty="0">
              <a:solidFill>
                <a:srgbClr val="6F664C"/>
              </a:solidFill>
            </a:endParaRPr>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r>
              <a:rPr sz="2400" b="1" dirty="0"/>
              <a:t>Medtronic </a:t>
            </a:r>
            <a:endParaRPr sz="2400" b="1" dirty="0">
              <a:solidFill>
                <a:srgbClr val="6F664C"/>
              </a:solidFill>
            </a:endParaRPr>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r>
              <a:rPr sz="2400" b="1" dirty="0"/>
              <a:t>Regional Center of Orange County</a:t>
            </a:r>
            <a:endParaRPr sz="2400" b="1" dirty="0">
              <a:solidFill>
                <a:srgbClr val="6F664C"/>
              </a:solidFill>
            </a:endParaRPr>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r>
              <a:rPr sz="2400" b="1" dirty="0"/>
              <a:t>Irvine Unified School District</a:t>
            </a:r>
            <a:endParaRPr sz="2400" b="1" dirty="0">
              <a:solidFill>
                <a:srgbClr val="6F664C"/>
              </a:solidFill>
            </a:endParaRPr>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r>
              <a:rPr sz="2400" b="1" dirty="0"/>
              <a:t>Department of Rehabilitation</a:t>
            </a:r>
            <a:endParaRPr sz="2400" b="1" dirty="0">
              <a:solidFill>
                <a:srgbClr val="6F664C"/>
              </a:solidFill>
            </a:endParaRPr>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r>
              <a:rPr sz="2400" b="1" dirty="0"/>
              <a:t>Transportation Options</a:t>
            </a:r>
            <a:endParaRPr sz="2400" b="1" dirty="0">
              <a:solidFill>
                <a:srgbClr val="6F664C"/>
              </a:solidFill>
            </a:endParaRPr>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r>
              <a:rPr sz="2400" b="1" dirty="0"/>
              <a:t>ABLE Account</a:t>
            </a:r>
            <a:endParaRPr lang="en-US" sz="2400" b="1" dirty="0"/>
          </a:p>
          <a:p>
            <a:pPr marL="182879" indent="-182879" defTabSz="914400">
              <a:lnSpc>
                <a:spcPct val="90000"/>
              </a:lnSpc>
              <a:spcBef>
                <a:spcPts val="1200"/>
              </a:spcBef>
              <a:buClr>
                <a:schemeClr val="accent1"/>
              </a:buClr>
              <a:buSzPct val="100000"/>
              <a:buFont typeface="Wingdings 2"/>
              <a:buChar char="●"/>
              <a:defRPr sz="2000">
                <a:solidFill>
                  <a:srgbClr val="A47B38"/>
                </a:solidFill>
              </a:defRPr>
            </a:pPr>
            <a:endParaRPr sz="2400" b="1" dirty="0"/>
          </a:p>
        </p:txBody>
      </p:sp>
      <p:pic>
        <p:nvPicPr>
          <p:cNvPr id="412" name="image19.jpeg"/>
          <p:cNvPicPr>
            <a:picLocks noChangeAspect="1"/>
          </p:cNvPicPr>
          <p:nvPr/>
        </p:nvPicPr>
        <p:blipFill>
          <a:blip r:embed="rId2">
            <a:extLst/>
          </a:blip>
          <a:stretch>
            <a:fillRect/>
          </a:stretch>
        </p:blipFill>
        <p:spPr>
          <a:xfrm>
            <a:off x="3770768" y="1930935"/>
            <a:ext cx="3963980" cy="4893279"/>
          </a:xfrm>
          <a:prstGeom prst="rect">
            <a:avLst/>
          </a:prstGeom>
          <a:ln w="12700">
            <a:miter lim="400000"/>
          </a:ln>
        </p:spPr>
      </p:pic>
    </p:spTree>
    <p:extLst>
      <p:ext uri="{BB962C8B-B14F-4D97-AF65-F5344CB8AC3E}">
        <p14:creationId xmlns:p14="http://schemas.microsoft.com/office/powerpoint/2010/main" val="3601016490"/>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262" y="0"/>
            <a:ext cx="11904784" cy="6858000"/>
          </a:xfrm>
          <a:prstGeom prst="rect">
            <a:avLst/>
          </a:prstGeom>
        </p:spPr>
      </p:pic>
    </p:spTree>
    <p:extLst>
      <p:ext uri="{BB962C8B-B14F-4D97-AF65-F5344CB8AC3E}">
        <p14:creationId xmlns:p14="http://schemas.microsoft.com/office/powerpoint/2010/main" val="3449826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06510" y="152402"/>
            <a:ext cx="4378084" cy="609599"/>
          </a:xfrm>
        </p:spPr>
        <p:txBody>
          <a:bodyPr>
            <a:noAutofit/>
          </a:bodyPr>
          <a:lstStyle/>
          <a:p>
            <a:r>
              <a:rPr lang="en-US" b="1" dirty="0">
                <a:effectLst>
                  <a:outerShdw blurRad="38100" dist="38100" dir="2700000" algn="tl">
                    <a:srgbClr val="000000">
                      <a:alpha val="43137"/>
                    </a:srgbClr>
                  </a:outerShdw>
                </a:effectLst>
                <a:latin typeface="Times New Roman" panose="02020603050405020304" pitchFamily="18" charset="0"/>
              </a:rPr>
              <a:t>Top Employers</a:t>
            </a:r>
          </a:p>
        </p:txBody>
      </p:sp>
      <p:sp>
        <p:nvSpPr>
          <p:cNvPr id="3" name="Subtitle 2"/>
          <p:cNvSpPr>
            <a:spLocks noGrp="1"/>
          </p:cNvSpPr>
          <p:nvPr>
            <p:ph type="subTitle" idx="1"/>
          </p:nvPr>
        </p:nvSpPr>
        <p:spPr>
          <a:xfrm>
            <a:off x="1828801" y="6629398"/>
            <a:ext cx="107051" cy="76202"/>
          </a:xfrm>
        </p:spPr>
        <p:txBody>
          <a:bodyPr>
            <a:normAutofit fontScale="25000" lnSpcReduction="20000"/>
          </a:bodyPr>
          <a:lstStyle/>
          <a:p>
            <a:endParaRPr lang="en-US" dirty="0"/>
          </a:p>
        </p:txBody>
      </p:sp>
      <p:pic>
        <p:nvPicPr>
          <p:cNvPr id="1026" name="Picture 2" descr="C:\Users\Jknudsen\AppData\Local\Microsoft\Windows\Temporary Internet Files\Content.Outlook\0L2HEHT3\Regal Entertainment Gro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34" y="426727"/>
            <a:ext cx="168592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283" y="2112906"/>
            <a:ext cx="161925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883" y="718707"/>
            <a:ext cx="1585027"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C:\Users\Jknudsen\AppData\Local\Microsoft\Windows\Temporary Internet Files\Content.Outlook\0L2HEHT3\Sear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5223" y="1760481"/>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Jknudsen\AppData\Local\Microsoft\Windows\Temporary Internet Files\Content.Outlook\0L2HEHT3\McDonalds (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3454" y="1184219"/>
            <a:ext cx="15240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Jknudsen\AppData\Local\Microsoft\Windows\Temporary Internet Files\Content.Outlook\0L2HEHT3\Sprout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6873" y="1899807"/>
            <a:ext cx="2095789" cy="148911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Jknudsen\AppData\Local\Microsoft\Windows\Temporary Internet Files\Content.Outlook\0L2HEHT3\Stater Bro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6386" y="516143"/>
            <a:ext cx="1285876" cy="12752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Jknudsen\AppData\Local\Microsoft\Windows\Temporary Internet Files\Content.Outlook\0L2HEHT3\TJ Max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33037" y="4885113"/>
            <a:ext cx="1419225"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Jknudsen\AppData\Local\Microsoft\Windows\Temporary Internet Files\Content.Outlook\0L2HEHT3\vons pavillions (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319" y="3733041"/>
            <a:ext cx="1905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Jknudsen\AppData\Local\Microsoft\Windows\Temporary Internet Files\Content.Outlook\0L2HEHT3\Walmar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2980229"/>
            <a:ext cx="32766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Jknudsen\AppData\Local\Microsoft\Windows\Temporary Internet Files\Content.Outlook\0L2HEHT3\Trader Jo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4736" y="3284829"/>
            <a:ext cx="11811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Jknudsen\AppData\Local\Microsoft\Windows\Temporary Internet Files\Content.Outlook\0L2HEHT3\Targe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29000" y="5091542"/>
            <a:ext cx="12001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Jknudsen\AppData\Local\Microsoft\Windows\Temporary Internet Files\Content.Outlook\0L2HEHT3\The Home Depot.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66287" y="5091542"/>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Jknudsen\AppData\Local\Microsoft\Windows\Temporary Internet Files\Content.Outlook\0L2HEHT3\Del Tac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78368" y="3177113"/>
            <a:ext cx="1464281" cy="1464281"/>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Jknudsen\AppData\Local\Microsoft\Windows\Temporary Internet Files\Content.Outlook\0L2HEHT3\Carl's Jr.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7687" y="4374978"/>
            <a:ext cx="2038512" cy="152888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Jknudsen\AppData\Local\Microsoft\Windows\Temporary Internet Files\Content.Outlook\0L2HEHT3\Albertsons (2).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12808" y="4994225"/>
            <a:ext cx="162877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779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789" y="4724400"/>
            <a:ext cx="2170611"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US" sz="4800" b="1" dirty="0">
                <a:solidFill>
                  <a:schemeClr val="tx1"/>
                </a:solidFill>
                <a:effectLst>
                  <a:outerShdw blurRad="38100" dist="38100" dir="2700000" algn="tl">
                    <a:srgbClr val="000000">
                      <a:alpha val="43137"/>
                    </a:srgbClr>
                  </a:outerShdw>
                </a:effectLst>
                <a:latin typeface="Century Gothic" panose="020B0502020202020204" pitchFamily="34" charset="0"/>
              </a:rPr>
              <a:t>Next Steps?</a:t>
            </a:r>
          </a:p>
        </p:txBody>
      </p:sp>
      <p:sp>
        <p:nvSpPr>
          <p:cNvPr id="5" name="Content Placeholder 4"/>
          <p:cNvSpPr>
            <a:spLocks noGrp="1"/>
          </p:cNvSpPr>
          <p:nvPr>
            <p:ph idx="1"/>
          </p:nvPr>
        </p:nvSpPr>
        <p:spPr>
          <a:xfrm>
            <a:off x="1157111" y="2414210"/>
            <a:ext cx="9877777" cy="3450696"/>
          </a:xfrm>
        </p:spPr>
        <p:txBody>
          <a:bodyPr/>
          <a:lstStyle/>
          <a:p>
            <a:r>
              <a:rPr lang="en-US" sz="2800" b="1" dirty="0"/>
              <a:t>Invite your Service Coordinator to IEP/ITP meetings</a:t>
            </a:r>
          </a:p>
          <a:p>
            <a:r>
              <a:rPr lang="en-US" sz="2800" b="1" dirty="0"/>
              <a:t>Include employment related goals in IEP/ITP and IPP</a:t>
            </a:r>
          </a:p>
          <a:p>
            <a:r>
              <a:rPr lang="en-US" sz="2800" b="1" dirty="0"/>
              <a:t>Continue to gather information regarding available options for support and services</a:t>
            </a:r>
          </a:p>
        </p:txBody>
      </p:sp>
    </p:spTree>
    <p:extLst>
      <p:ext uri="{BB962C8B-B14F-4D97-AF65-F5344CB8AC3E}">
        <p14:creationId xmlns:p14="http://schemas.microsoft.com/office/powerpoint/2010/main" val="38135888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Title 1"/>
          <p:cNvSpPr>
            <a:spLocks/>
          </p:cNvSpPr>
          <p:nvPr/>
        </p:nvSpPr>
        <p:spPr bwMode="auto">
          <a:xfrm>
            <a:off x="2971801" y="617538"/>
            <a:ext cx="749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defTabSz="914400">
              <a:spcBef>
                <a:spcPct val="0"/>
              </a:spcBef>
              <a:buClrTx/>
              <a:buSzTx/>
              <a:buFontTx/>
              <a:buNone/>
              <a:defRPr/>
            </a:pPr>
            <a:endParaRPr lang="en-US" altLang="en-US" sz="4400" b="1" kern="0" dirty="0">
              <a:solidFill>
                <a:srgbClr val="212121"/>
              </a:solidFill>
              <a:cs typeface="Arial" panose="020B0604020202020204" pitchFamily="34" charset="0"/>
            </a:endParaRPr>
          </a:p>
        </p:txBody>
      </p:sp>
      <p:sp>
        <p:nvSpPr>
          <p:cNvPr id="424963" name="Content Placeholder 2"/>
          <p:cNvSpPr>
            <a:spLocks/>
          </p:cNvSpPr>
          <p:nvPr/>
        </p:nvSpPr>
        <p:spPr bwMode="auto">
          <a:xfrm>
            <a:off x="2706688" y="2362201"/>
            <a:ext cx="7772400"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defTabSz="914400">
              <a:buClr>
                <a:srgbClr val="CF9C5F"/>
              </a:buClr>
              <a:buSzPct val="60000"/>
              <a:buFont typeface="Wingdings" panose="05000000000000000000" pitchFamily="2" charset="2"/>
              <a:buChar char="n"/>
              <a:defRPr/>
            </a:pPr>
            <a:endParaRPr lang="en-US" altLang="en-US" sz="3200" kern="0" dirty="0">
              <a:solidFill>
                <a:prstClr val="black"/>
              </a:solidFill>
              <a:cs typeface="Arial" panose="020B0604020202020204" pitchFamily="34" charset="0"/>
            </a:endParaRPr>
          </a:p>
        </p:txBody>
      </p:sp>
      <p:sp>
        <p:nvSpPr>
          <p:cNvPr id="424965" name="Rectangle 8"/>
          <p:cNvSpPr>
            <a:spLocks noChangeArrowheads="1"/>
          </p:cNvSpPr>
          <p:nvPr/>
        </p:nvSpPr>
        <p:spPr bwMode="auto">
          <a:xfrm>
            <a:off x="362309" y="381000"/>
            <a:ext cx="11023959" cy="48936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defTabSz="914400">
              <a:spcBef>
                <a:spcPct val="0"/>
              </a:spcBef>
              <a:buClrTx/>
              <a:buSzTx/>
              <a:buFontTx/>
              <a:buNone/>
              <a:defRPr/>
            </a:pPr>
            <a:r>
              <a:rPr lang="en-US" altLang="en-US" sz="3600" b="1" kern="0" dirty="0">
                <a:solidFill>
                  <a:prstClr val="black"/>
                </a:solidFill>
                <a:cs typeface="Arial" panose="020B0604020202020204" pitchFamily="34" charset="0"/>
              </a:rPr>
              <a:t>Failure to focus on Social Security benefits during transition is just not a missed opportunity, but may also cause harm when students and family members are not educated about or prepared for the effect of earnings on cash benefits and medical insurance*</a:t>
            </a:r>
          </a:p>
          <a:p>
            <a:pPr defTabSz="914400">
              <a:spcBef>
                <a:spcPct val="0"/>
              </a:spcBef>
              <a:buClrTx/>
              <a:buSzTx/>
              <a:buFontTx/>
              <a:buNone/>
              <a:defRPr/>
            </a:pPr>
            <a:endParaRPr lang="en-US" altLang="en-US" sz="3600" b="1" kern="0" dirty="0">
              <a:solidFill>
                <a:prstClr val="black"/>
              </a:solidFill>
              <a:cs typeface="Arial" panose="020B0604020202020204" pitchFamily="34" charset="0"/>
            </a:endParaRPr>
          </a:p>
          <a:p>
            <a:pPr algn="r" defTabSz="914400">
              <a:spcBef>
                <a:spcPct val="0"/>
              </a:spcBef>
              <a:buClrTx/>
              <a:buSzTx/>
              <a:buFontTx/>
              <a:buNone/>
              <a:defRPr/>
            </a:pPr>
            <a:r>
              <a:rPr lang="en-US" altLang="en-US" sz="3600" kern="0" dirty="0">
                <a:solidFill>
                  <a:srgbClr val="3366FF"/>
                </a:solidFill>
                <a:cs typeface="Arial" panose="020B0604020202020204" pitchFamily="34" charset="0"/>
              </a:rPr>
              <a:t>*</a:t>
            </a:r>
            <a:r>
              <a:rPr lang="en-US" altLang="en-US" kern="0" dirty="0">
                <a:solidFill>
                  <a:srgbClr val="3366FF"/>
                </a:solidFill>
                <a:cs typeface="Arial" panose="020B0604020202020204" pitchFamily="34" charset="0"/>
              </a:rPr>
              <a:t>National Council on Disability   </a:t>
            </a:r>
          </a:p>
          <a:p>
            <a:pPr algn="r" defTabSz="914400">
              <a:spcBef>
                <a:spcPct val="0"/>
              </a:spcBef>
              <a:buClrTx/>
              <a:buSzTx/>
              <a:buFontTx/>
              <a:buNone/>
              <a:defRPr/>
            </a:pPr>
            <a:r>
              <a:rPr lang="en-US" altLang="en-US" kern="0" dirty="0">
                <a:solidFill>
                  <a:srgbClr val="3366FF"/>
                </a:solidFill>
                <a:cs typeface="Arial" panose="020B0604020202020204" pitchFamily="34" charset="0"/>
              </a:rPr>
              <a:t>October 28, 2008</a:t>
            </a:r>
          </a:p>
        </p:txBody>
      </p:sp>
      <p:pic>
        <p:nvPicPr>
          <p:cNvPr id="424966" name="Picture 37" descr="ssa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99" y="4209818"/>
            <a:ext cx="2323769" cy="219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23198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678499" y="663406"/>
            <a:ext cx="10920549" cy="1143000"/>
          </a:xfrm>
        </p:spPr>
        <p:txBody>
          <a:bodyPr/>
          <a:lstStyle/>
          <a:p>
            <a:pPr eaLnBrk="1" hangingPunct="1"/>
            <a:r>
              <a:rPr lang="en-US" altLang="en-US" sz="3600" b="1" dirty="0">
                <a:solidFill>
                  <a:srgbClr val="0000FF"/>
                </a:solidFill>
                <a:latin typeface="Arial" panose="020B0604020202020204" pitchFamily="34" charset="0"/>
                <a:ea typeface="ＭＳ Ｐゴシック" panose="020B0600070205080204" pitchFamily="34" charset="-128"/>
                <a:cs typeface="Arial" panose="020B0604020202020204" pitchFamily="34" charset="0"/>
              </a:rPr>
              <a:t>Supplemental Security Income (SSI) Benefits</a:t>
            </a:r>
          </a:p>
        </p:txBody>
      </p:sp>
      <p:sp>
        <p:nvSpPr>
          <p:cNvPr id="53251" name="Content Placeholder 2"/>
          <p:cNvSpPr>
            <a:spLocks noGrp="1"/>
          </p:cNvSpPr>
          <p:nvPr>
            <p:ph idx="4294967295"/>
          </p:nvPr>
        </p:nvSpPr>
        <p:spPr>
          <a:xfrm>
            <a:off x="796833" y="1852612"/>
            <a:ext cx="11090367" cy="4392613"/>
          </a:xfrm>
        </p:spPr>
        <p:txBody>
          <a:bodyPr>
            <a:normAutofit lnSpcReduction="10000"/>
          </a:bodyPr>
          <a:lstStyle/>
          <a:p>
            <a:pPr eaLnBrk="1" hangingPunct="1">
              <a:spcBef>
                <a:spcPts val="60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In 1972, federalization of state welfare programs for aged, blind and disabled</a:t>
            </a:r>
          </a:p>
          <a:p>
            <a:pPr eaLnBrk="1" hangingPunct="1">
              <a:spcBef>
                <a:spcPts val="60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Needs-based</a:t>
            </a:r>
          </a:p>
          <a:p>
            <a:pPr eaLnBrk="1" hangingPunct="1">
              <a:spcBef>
                <a:spcPts val="60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Resource limits: $2000 for individual, $3000 for couple</a:t>
            </a:r>
          </a:p>
          <a:p>
            <a:pPr eaLnBrk="1" hangingPunct="1">
              <a:spcBef>
                <a:spcPts val="60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Paid out of general federal tax dollars </a:t>
            </a:r>
          </a:p>
          <a:p>
            <a:pPr eaLnBrk="1" hangingPunct="1">
              <a:spcBef>
                <a:spcPts val="60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Monthly payment fluctuates with income</a:t>
            </a:r>
          </a:p>
          <a:p>
            <a:pPr eaLnBrk="1" hangingPunct="1">
              <a:spcBef>
                <a:spcPts val="60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Payer of last resort</a:t>
            </a:r>
          </a:p>
          <a:p>
            <a:pPr eaLnBrk="1" hangingPunct="1">
              <a:spcBef>
                <a:spcPts val="600"/>
              </a:spcBef>
            </a:pP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Medicaid (</a:t>
            </a:r>
            <a:r>
              <a:rPr lang="en-US" altLang="en-US" sz="2800" b="1" dirty="0" err="1">
                <a:latin typeface="Arial" panose="020B0604020202020204" pitchFamily="34" charset="0"/>
                <a:ea typeface="ＭＳ Ｐゴシック" panose="020B0600070205080204" pitchFamily="34" charset="-128"/>
                <a:cs typeface="Arial" panose="020B0604020202020204" pitchFamily="34" charset="0"/>
              </a:rPr>
              <a:t>Medi</a:t>
            </a:r>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-Cal): Immediate eligibility</a:t>
            </a:r>
          </a:p>
          <a:p>
            <a:pPr eaLnBrk="1" hangingPunct="1"/>
            <a:endParaRPr lang="en-US" altLang="en-US" sz="2400" dirty="0">
              <a:ea typeface="ＭＳ Ｐゴシック" panose="020B0600070205080204" pitchFamily="34" charset="-128"/>
            </a:endParaRPr>
          </a:p>
          <a:p>
            <a:pPr eaLnBrk="1" hangingPunct="1">
              <a:buFontTx/>
              <a:buNone/>
            </a:pPr>
            <a:endParaRPr lang="en-US" altLang="en-US" sz="2400" dirty="0">
              <a:ea typeface="ＭＳ Ｐゴシック" panose="020B0600070205080204" pitchFamily="34" charset="-128"/>
            </a:endParaRPr>
          </a:p>
        </p:txBody>
      </p:sp>
      <p:sp>
        <p:nvSpPr>
          <p:cNvPr id="532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defTabSz="914400">
              <a:defRPr/>
            </a:pPr>
            <a:r>
              <a:rPr lang="en-US" altLang="en-US" sz="1400" kern="0">
                <a:solidFill>
                  <a:prstClr val="black"/>
                </a:solidFill>
                <a:latin typeface="Arial" panose="020B0604020202020204" pitchFamily="34" charset="0"/>
                <a:cs typeface="Arial" panose="020B0604020202020204" pitchFamily="34" charset="0"/>
              </a:rPr>
              <a:t>23</a:t>
            </a:r>
          </a:p>
          <a:p>
            <a:pPr defTabSz="914400">
              <a:defRPr/>
            </a:pPr>
            <a:endParaRPr lang="en-US" altLang="en-US" sz="1800" kern="0">
              <a:solidFill>
                <a:prstClr val="black"/>
              </a:solidFill>
            </a:endParaRPr>
          </a:p>
        </p:txBody>
      </p:sp>
    </p:spTree>
    <p:extLst>
      <p:ext uri="{BB962C8B-B14F-4D97-AF65-F5344CB8AC3E}">
        <p14:creationId xmlns:p14="http://schemas.microsoft.com/office/powerpoint/2010/main" val="25270110"/>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p:txBody>
          <a:bodyPr/>
          <a:lstStyle/>
          <a:p>
            <a:pPr eaLnBrk="1" hangingPunct="1"/>
            <a:r>
              <a:rPr lang="en-US" altLang="en-US" sz="3600" b="1" dirty="0">
                <a:solidFill>
                  <a:srgbClr val="0000FF"/>
                </a:solidFill>
                <a:latin typeface="Arial" panose="020B0604020202020204" pitchFamily="34" charset="0"/>
                <a:ea typeface="ＭＳ Ｐゴシック" panose="020B0600070205080204" pitchFamily="34" charset="-128"/>
                <a:cs typeface="Arial" panose="020B0604020202020204" pitchFamily="34" charset="0"/>
              </a:rPr>
              <a:t>Basic Eligibility Requirements for SSI </a:t>
            </a:r>
          </a:p>
        </p:txBody>
      </p:sp>
      <p:sp>
        <p:nvSpPr>
          <p:cNvPr id="49155" name="Content Placeholder 2"/>
          <p:cNvSpPr>
            <a:spLocks noGrp="1"/>
          </p:cNvSpPr>
          <p:nvPr>
            <p:ph idx="4294967295"/>
          </p:nvPr>
        </p:nvSpPr>
        <p:spPr>
          <a:xfrm>
            <a:off x="1677148" y="2047140"/>
            <a:ext cx="8837704" cy="5060154"/>
          </a:xfrm>
        </p:spPr>
        <p:txBody>
          <a:bodyPr>
            <a:normAutofit/>
          </a:bodyPr>
          <a:lstStyle/>
          <a:p>
            <a:pPr marL="476250" indent="-457200">
              <a:spcBef>
                <a:spcPts val="600"/>
              </a:spcBef>
              <a:spcAft>
                <a:spcPts val="600"/>
              </a:spcAft>
              <a:tabLst>
                <a:tab pos="742950" algn="l"/>
              </a:tabLst>
              <a:defRPr/>
            </a:pPr>
            <a:r>
              <a:rPr lang="en-US" sz="2800" b="1" dirty="0">
                <a:latin typeface="Arial" panose="020B0604020202020204" pitchFamily="34" charset="0"/>
                <a:cs typeface="Arial" panose="020B0604020202020204" pitchFamily="34" charset="0"/>
              </a:rPr>
              <a:t>Disabled; </a:t>
            </a:r>
            <a:r>
              <a:rPr lang="en-US" sz="2800" b="1" u="sng" dirty="0">
                <a:latin typeface="Arial" panose="020B0604020202020204" pitchFamily="34" charset="0"/>
                <a:cs typeface="Arial" panose="020B0604020202020204" pitchFamily="34" charset="0"/>
              </a:rPr>
              <a:t>or </a:t>
            </a:r>
          </a:p>
          <a:p>
            <a:pPr marL="476250" indent="-457200">
              <a:spcBef>
                <a:spcPts val="600"/>
              </a:spcBef>
              <a:spcAft>
                <a:spcPts val="600"/>
              </a:spcAft>
              <a:tabLst>
                <a:tab pos="742950" algn="l"/>
              </a:tabLst>
              <a:defRPr/>
            </a:pPr>
            <a:r>
              <a:rPr lang="en-US" sz="2800" b="1" dirty="0">
                <a:latin typeface="Arial" panose="020B0604020202020204" pitchFamily="34" charset="0"/>
                <a:cs typeface="Arial" panose="020B0604020202020204" pitchFamily="34" charset="0"/>
              </a:rPr>
              <a:t>Blind (20/200 or less in better eye with glasses or field of vision less than 20 degrees); </a:t>
            </a:r>
            <a:r>
              <a:rPr lang="en-US" sz="2800" b="1" u="sng" dirty="0">
                <a:latin typeface="Arial" panose="020B0604020202020204" pitchFamily="34" charset="0"/>
                <a:cs typeface="Arial" panose="020B0604020202020204" pitchFamily="34" charset="0"/>
              </a:rPr>
              <a:t>or</a:t>
            </a:r>
            <a:r>
              <a:rPr lang="en-US" sz="2800" b="1" dirty="0">
                <a:latin typeface="Arial" panose="020B0604020202020204" pitchFamily="34" charset="0"/>
                <a:cs typeface="Arial" panose="020B0604020202020204" pitchFamily="34" charset="0"/>
              </a:rPr>
              <a:t>,</a:t>
            </a:r>
          </a:p>
          <a:p>
            <a:pPr marL="476250" indent="-457200">
              <a:spcBef>
                <a:spcPts val="600"/>
              </a:spcBef>
              <a:spcAft>
                <a:spcPts val="600"/>
              </a:spcAft>
              <a:tabLst>
                <a:tab pos="742950" algn="l"/>
              </a:tabLst>
              <a:defRPr/>
            </a:pPr>
            <a:r>
              <a:rPr lang="en-US" sz="2800" b="1" dirty="0">
                <a:latin typeface="Arial" panose="020B0604020202020204" pitchFamily="34" charset="0"/>
                <a:cs typeface="Arial" panose="020B0604020202020204" pitchFamily="34" charset="0"/>
              </a:rPr>
              <a:t>Aged 65 or older; </a:t>
            </a:r>
            <a:r>
              <a:rPr lang="en-US" sz="2800" b="1" u="sng" dirty="0">
                <a:latin typeface="Arial" panose="020B0604020202020204" pitchFamily="34" charset="0"/>
                <a:cs typeface="Arial" panose="020B0604020202020204" pitchFamily="34" charset="0"/>
              </a:rPr>
              <a:t>and</a:t>
            </a:r>
            <a:endParaRPr lang="en-US" sz="2800" b="1" dirty="0">
              <a:latin typeface="Arial" panose="020B0604020202020204" pitchFamily="34" charset="0"/>
              <a:cs typeface="Arial" panose="020B0604020202020204" pitchFamily="34" charset="0"/>
            </a:endParaRPr>
          </a:p>
          <a:p>
            <a:pPr marL="914400" lvl="1" indent="-457200">
              <a:spcBef>
                <a:spcPts val="600"/>
              </a:spcBef>
              <a:spcAft>
                <a:spcPts val="600"/>
              </a:spcAft>
              <a:tabLst>
                <a:tab pos="742950" algn="l"/>
              </a:tabLst>
              <a:defRPr/>
            </a:pPr>
            <a:r>
              <a:rPr lang="en-US" sz="2800" b="1" dirty="0">
                <a:latin typeface="Arial" panose="020B0604020202020204" pitchFamily="34" charset="0"/>
                <a:cs typeface="Arial" panose="020B0604020202020204" pitchFamily="34" charset="0"/>
              </a:rPr>
              <a:t>Meet the income and resource tests; and </a:t>
            </a:r>
          </a:p>
          <a:p>
            <a:pPr marL="914400" lvl="1" indent="-457200">
              <a:spcBef>
                <a:spcPts val="600"/>
              </a:spcBef>
              <a:spcAft>
                <a:spcPts val="600"/>
              </a:spcAft>
              <a:tabLst>
                <a:tab pos="742950" algn="l"/>
              </a:tabLst>
              <a:defRPr/>
            </a:pPr>
            <a:r>
              <a:rPr lang="en-US" sz="2800" b="1" dirty="0">
                <a:latin typeface="Arial" panose="020B0604020202020204" pitchFamily="34" charset="0"/>
                <a:cs typeface="Arial" panose="020B0604020202020204" pitchFamily="34" charset="0"/>
              </a:rPr>
              <a:t>Certain citizenship or residency requirements</a:t>
            </a:r>
          </a:p>
          <a:p>
            <a:pPr marL="914400" lvl="1" indent="-457200">
              <a:spcBef>
                <a:spcPts val="600"/>
              </a:spcBef>
              <a:spcAft>
                <a:spcPts val="600"/>
              </a:spcAft>
              <a:tabLst>
                <a:tab pos="742950" algn="l"/>
              </a:tabLst>
              <a:defRPr/>
            </a:pPr>
            <a:r>
              <a:rPr lang="en-US" sz="2800" b="1" dirty="0">
                <a:latin typeface="Arial" panose="020B0604020202020204" pitchFamily="34" charset="0"/>
                <a:cs typeface="Arial" panose="020B0604020202020204" pitchFamily="34" charset="0"/>
              </a:rPr>
              <a:t>File an application</a:t>
            </a:r>
          </a:p>
          <a:p>
            <a:pPr eaLnBrk="1" hangingPunct="1">
              <a:tabLst>
                <a:tab pos="742950" algn="l"/>
              </a:tabLst>
              <a:defRPr/>
            </a:pPr>
            <a:endParaRPr lang="en-US" sz="2800" dirty="0"/>
          </a:p>
          <a:p>
            <a:pPr eaLnBrk="1" hangingPunct="1">
              <a:buNone/>
              <a:tabLst>
                <a:tab pos="742950" algn="l"/>
              </a:tabLst>
              <a:defRPr/>
            </a:pPr>
            <a:r>
              <a:rPr lang="en-US" sz="2800" dirty="0"/>
              <a:t> </a:t>
            </a:r>
          </a:p>
        </p:txBody>
      </p:sp>
      <p:sp>
        <p:nvSpPr>
          <p:cNvPr id="5427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defTabSz="914400">
              <a:defRPr/>
            </a:pPr>
            <a:r>
              <a:rPr lang="en-US" altLang="en-US" sz="1400" kern="0">
                <a:solidFill>
                  <a:prstClr val="black"/>
                </a:solidFill>
                <a:latin typeface="Arial" panose="020B0604020202020204" pitchFamily="34" charset="0"/>
                <a:cs typeface="Arial" panose="020B0604020202020204" pitchFamily="34" charset="0"/>
              </a:rPr>
              <a:t>24</a:t>
            </a:r>
          </a:p>
          <a:p>
            <a:pPr defTabSz="914400">
              <a:defRPr/>
            </a:pPr>
            <a:endParaRPr lang="en-US" altLang="en-US" sz="1800" kern="0">
              <a:solidFill>
                <a:prstClr val="black"/>
              </a:solidFill>
            </a:endParaRPr>
          </a:p>
        </p:txBody>
      </p:sp>
      <p:pic>
        <p:nvPicPr>
          <p:cNvPr id="5" name="Picture 37" descr="ssa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25" y="982132"/>
            <a:ext cx="1129553" cy="106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6338180"/>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005698" y="1264658"/>
            <a:ext cx="8001000" cy="971550"/>
          </a:xfrm>
        </p:spPr>
        <p:txBody>
          <a:bodyPr/>
          <a:lstStyle/>
          <a:p>
            <a:r>
              <a:rPr lang="en-US" altLang="en-US" dirty="0">
                <a:ea typeface="ＭＳ Ｐゴシック" panose="020B0600070205080204" pitchFamily="34" charset="-128"/>
              </a:rPr>
              <a:t> </a:t>
            </a:r>
            <a:r>
              <a:rPr lang="en-US" altLang="en-US" sz="4800" b="1" dirty="0">
                <a:solidFill>
                  <a:srgbClr val="0000FF"/>
                </a:solidFill>
                <a:latin typeface="Arial" panose="020B0604020202020204" pitchFamily="34" charset="0"/>
                <a:ea typeface="ＭＳ Ｐゴシック" panose="020B0600070205080204" pitchFamily="34" charset="-128"/>
                <a:cs typeface="Arial" panose="020B0604020202020204" pitchFamily="34" charset="0"/>
              </a:rPr>
              <a:t>SSI and Resources</a:t>
            </a:r>
          </a:p>
        </p:txBody>
      </p:sp>
      <p:sp>
        <p:nvSpPr>
          <p:cNvPr id="55299" name="Content Placeholder 2"/>
          <p:cNvSpPr>
            <a:spLocks noGrp="1"/>
          </p:cNvSpPr>
          <p:nvPr>
            <p:ph idx="1"/>
          </p:nvPr>
        </p:nvSpPr>
        <p:spPr>
          <a:xfrm>
            <a:off x="1295400" y="2556932"/>
            <a:ext cx="10107705" cy="3318936"/>
          </a:xfrm>
        </p:spPr>
        <p:txBody>
          <a:bodyPr>
            <a:normAutofit fontScale="92500" lnSpcReduction="20000"/>
          </a:bodyPr>
          <a:lstStyle/>
          <a:p>
            <a:pPr>
              <a:spcBef>
                <a:spcPts val="600"/>
              </a:spcBef>
              <a:spcAft>
                <a:spcPts val="600"/>
              </a:spcAft>
            </a:pPr>
            <a:r>
              <a:rPr lang="en-US" altLang="en-US" sz="4000" b="1" dirty="0">
                <a:latin typeface="Arial" panose="020B0604020202020204" pitchFamily="34" charset="0"/>
                <a:ea typeface="ＭＳ Ｐゴシック" panose="020B0600070205080204" pitchFamily="34" charset="-128"/>
                <a:cs typeface="Arial" panose="020B0604020202020204" pitchFamily="34" charset="0"/>
              </a:rPr>
              <a:t>$2,000 resource limit ($3,000 for couple) to remain eligible for SSI</a:t>
            </a:r>
          </a:p>
          <a:p>
            <a:pPr lvl="1">
              <a:spcBef>
                <a:spcPts val="600"/>
              </a:spcBef>
              <a:spcAft>
                <a:spcPts val="600"/>
              </a:spcAft>
            </a:pPr>
            <a:r>
              <a:rPr lang="en-US" altLang="en-US" sz="4000" b="1" dirty="0">
                <a:latin typeface="Arial" panose="020B0604020202020204" pitchFamily="34" charset="0"/>
                <a:ea typeface="ＭＳ Ｐゴシック" panose="020B0600070205080204" pitchFamily="34" charset="-128"/>
                <a:cs typeface="Arial" panose="020B0604020202020204" pitchFamily="34" charset="0"/>
              </a:rPr>
              <a:t>Resources are counted at beginning of month</a:t>
            </a:r>
          </a:p>
          <a:p>
            <a:pPr lvl="1">
              <a:spcBef>
                <a:spcPts val="600"/>
              </a:spcBef>
              <a:spcAft>
                <a:spcPts val="600"/>
              </a:spcAft>
            </a:pPr>
            <a:r>
              <a:rPr lang="en-US" altLang="en-US" sz="4000" b="1" dirty="0">
                <a:latin typeface="Arial" panose="020B0604020202020204" pitchFamily="34" charset="0"/>
                <a:ea typeface="ＭＳ Ｐゴシック" panose="020B0600070205080204" pitchFamily="34" charset="-128"/>
                <a:cs typeface="Arial" panose="020B0604020202020204" pitchFamily="34" charset="0"/>
              </a:rPr>
              <a:t>May not be eligible to receive SSI for any month that resources exceed limit</a:t>
            </a:r>
          </a:p>
        </p:txBody>
      </p:sp>
      <p:sp>
        <p:nvSpPr>
          <p:cNvPr id="553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defTabSz="914400">
              <a:defRPr/>
            </a:pPr>
            <a:r>
              <a:rPr lang="en-US" altLang="en-US" sz="1400" kern="0">
                <a:solidFill>
                  <a:prstClr val="black"/>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2577963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SSI Cost of Living Adjustments for 2017</a:t>
            </a:r>
          </a:p>
        </p:txBody>
      </p:sp>
      <p:sp>
        <p:nvSpPr>
          <p:cNvPr id="3" name="Content Placeholder 2"/>
          <p:cNvSpPr>
            <a:spLocks noGrp="1"/>
          </p:cNvSpPr>
          <p:nvPr>
            <p:ph idx="1"/>
          </p:nvPr>
        </p:nvSpPr>
        <p:spPr>
          <a:xfrm>
            <a:off x="1295402" y="2911934"/>
            <a:ext cx="9601196" cy="3318936"/>
          </a:xfrm>
        </p:spPr>
        <p:txBody>
          <a:bodyPr>
            <a:normAutofit fontScale="77500" lnSpcReduction="20000"/>
          </a:bodyPr>
          <a:lstStyle/>
          <a:p>
            <a:pPr marL="0" indent="0">
              <a:buNone/>
            </a:pPr>
            <a:r>
              <a:rPr lang="en-US" b="1"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2016  </a:t>
            </a:r>
            <a:r>
              <a:rPr lang="en-US" b="1"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2017</a:t>
            </a:r>
          </a:p>
          <a:p>
            <a:pPr>
              <a:buFont typeface="Arial" panose="020B0604020202020204" pitchFamily="34" charset="0"/>
              <a:buChar char="•"/>
            </a:pPr>
            <a:r>
              <a:rPr lang="en-US" b="1" dirty="0">
                <a:latin typeface="Arial" panose="020B0604020202020204" pitchFamily="34" charset="0"/>
                <a:cs typeface="Arial" panose="020B0604020202020204" pitchFamily="34" charset="0"/>
              </a:rPr>
              <a:t>SSI Federal Payment Standard: Individual $  733/mo.    $  735/mo.                         </a:t>
            </a:r>
          </a:p>
          <a:p>
            <a:pPr marL="0" indent="0">
              <a:buNone/>
            </a:pPr>
            <a:r>
              <a:rPr lang="en-US" b="1" dirty="0">
                <a:latin typeface="Arial" panose="020B0604020202020204" pitchFamily="34" charset="0"/>
                <a:cs typeface="Arial" panose="020B0604020202020204" pitchFamily="34" charset="0"/>
              </a:rPr>
              <a:t>                                                      Couple           $  1,100/mo. $  1,103/mo. </a:t>
            </a:r>
          </a:p>
          <a:p>
            <a:pPr marL="0" indent="0">
              <a:buNone/>
            </a:pPr>
            <a:r>
              <a:rPr lang="en-US" b="1"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2016 </a:t>
            </a:r>
            <a:r>
              <a:rPr lang="en-US" b="1"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2017</a:t>
            </a:r>
          </a:p>
          <a:p>
            <a:r>
              <a:rPr lang="en-US" b="1" dirty="0">
                <a:latin typeface="Arial" panose="020B0604020202020204" pitchFamily="34" charset="0"/>
                <a:cs typeface="Arial" panose="020B0604020202020204" pitchFamily="34" charset="0"/>
              </a:rPr>
              <a:t>SSI Resources Limits:  Individual  $2,000   $2,000 </a:t>
            </a:r>
          </a:p>
          <a:p>
            <a:pPr marL="0" indent="0">
              <a:buNone/>
            </a:pPr>
            <a:r>
              <a:rPr lang="en-US" b="1" dirty="0">
                <a:latin typeface="Arial" panose="020B0604020202020204" pitchFamily="34" charset="0"/>
                <a:cs typeface="Arial" panose="020B0604020202020204" pitchFamily="34" charset="0"/>
              </a:rPr>
              <a:t>                                            Couple       $3,000   $3,000 </a:t>
            </a:r>
          </a:p>
          <a:p>
            <a:pPr marL="0" indent="0">
              <a:buNone/>
            </a:pPr>
            <a:r>
              <a:rPr lang="en-US" b="1"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2016      </a:t>
            </a:r>
            <a:r>
              <a:rPr lang="en-US" b="1" dirty="0">
                <a:latin typeface="Arial" panose="020B0604020202020204" pitchFamily="34" charset="0"/>
                <a:cs typeface="Arial" panose="020B0604020202020204" pitchFamily="34" charset="0"/>
              </a:rPr>
              <a:t>           </a:t>
            </a:r>
            <a:r>
              <a:rPr lang="en-US" b="1" dirty="0">
                <a:solidFill>
                  <a:srgbClr val="0000FF"/>
                </a:solidFill>
                <a:latin typeface="Arial" panose="020B0604020202020204" pitchFamily="34" charset="0"/>
                <a:cs typeface="Arial" panose="020B0604020202020204" pitchFamily="34" charset="0"/>
              </a:rPr>
              <a:t>2017</a:t>
            </a:r>
          </a:p>
          <a:p>
            <a:r>
              <a:rPr lang="en-US" b="1" dirty="0">
                <a:latin typeface="Arial" panose="020B0604020202020204" pitchFamily="34" charset="0"/>
                <a:cs typeface="Arial" panose="020B0604020202020204" pitchFamily="34" charset="0"/>
              </a:rPr>
              <a:t>SSI Student Exclusion:  Monthly limit     $1,780              $1,790  </a:t>
            </a:r>
          </a:p>
          <a:p>
            <a:pPr marL="0" indent="0">
              <a:buNone/>
            </a:pPr>
            <a:r>
              <a:rPr lang="en-US" b="1" dirty="0">
                <a:latin typeface="Arial" panose="020B0604020202020204" pitchFamily="34" charset="0"/>
                <a:cs typeface="Arial" panose="020B0604020202020204" pitchFamily="34" charset="0"/>
              </a:rPr>
              <a:t>                                              Annual limit       $7,180              $7,200 </a:t>
            </a:r>
          </a:p>
        </p:txBody>
      </p:sp>
    </p:spTree>
    <p:extLst>
      <p:ext uri="{BB962C8B-B14F-4D97-AF65-F5344CB8AC3E}">
        <p14:creationId xmlns:p14="http://schemas.microsoft.com/office/powerpoint/2010/main" val="24777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436" y="326525"/>
            <a:ext cx="9601196" cy="1303867"/>
          </a:xfrm>
        </p:spPr>
        <p:txBody>
          <a:bodyPr/>
          <a:lstStyle/>
          <a:p>
            <a:r>
              <a:rPr lang="en-US" dirty="0">
                <a:latin typeface="Arial" panose="020B0604020202020204" pitchFamily="34" charset="0"/>
                <a:cs typeface="Arial" panose="020B0604020202020204" pitchFamily="34" charset="0"/>
              </a:rPr>
              <a:t>GoToWebinar Procedures</a:t>
            </a:r>
          </a:p>
        </p:txBody>
      </p:sp>
      <p:pic>
        <p:nvPicPr>
          <p:cNvPr id="4" name="Content Placeholder 3" descr="C:\Users\linda\AppData\Local\Microsoft\Windows\INetCacheContent.Word\image001-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7770" y="1381705"/>
            <a:ext cx="3933645" cy="4865298"/>
          </a:xfrm>
          <a:prstGeom prst="rect">
            <a:avLst/>
          </a:prstGeom>
          <a:noFill/>
          <a:ln>
            <a:noFill/>
          </a:ln>
        </p:spPr>
      </p:pic>
      <p:sp>
        <p:nvSpPr>
          <p:cNvPr id="5" name="Rectangle 4"/>
          <p:cNvSpPr/>
          <p:nvPr/>
        </p:nvSpPr>
        <p:spPr>
          <a:xfrm>
            <a:off x="5676181" y="1787110"/>
            <a:ext cx="6096000" cy="3518912"/>
          </a:xfrm>
          <a:prstGeom prst="rect">
            <a:avLst/>
          </a:prstGeom>
        </p:spPr>
        <p:txBody>
          <a:bodyPr>
            <a:spAutoFit/>
          </a:bodyPr>
          <a:lstStyle/>
          <a:p>
            <a:pPr marL="333375" marR="0">
              <a:spcBef>
                <a:spcPts val="375"/>
              </a:spcBef>
              <a:spcAft>
                <a:spcPts val="0"/>
              </a:spcAft>
            </a:pP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TO USE YOUR COMPUTER'S AUDIO:</a:t>
            </a:r>
            <a:b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b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When the webinar begins, you will be connected to audio using your computer's microphone and speakers (VoIP). A headset is recommended.</a:t>
            </a:r>
            <a:endParaRPr lang="en-US" sz="3200" dirty="0">
              <a:latin typeface="Helvetica" panose="020B0604020202020204" pitchFamily="34" charset="0"/>
              <a:ea typeface="Calibri" panose="020F0502020204030204" pitchFamily="34" charset="0"/>
              <a:cs typeface="Times New Roman" panose="02020603050405020304" pitchFamily="18" charset="0"/>
            </a:endParaRPr>
          </a:p>
          <a:p>
            <a:pPr marL="952500" marR="0">
              <a:spcBef>
                <a:spcPts val="375"/>
              </a:spcBef>
              <a:spcAft>
                <a:spcPts val="0"/>
              </a:spcAft>
            </a:pP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--OR--</a:t>
            </a:r>
            <a:endParaRPr lang="en-US" sz="3200" dirty="0">
              <a:latin typeface="Helvetica" panose="020B0604020202020204" pitchFamily="34" charset="0"/>
              <a:ea typeface="Calibri" panose="020F0502020204030204" pitchFamily="34" charset="0"/>
              <a:cs typeface="Times New Roman" panose="02020603050405020304" pitchFamily="18" charset="0"/>
            </a:endParaRPr>
          </a:p>
          <a:p>
            <a:pPr marL="333375" marR="0">
              <a:spcBef>
                <a:spcPts val="375"/>
              </a:spcBef>
              <a:spcAft>
                <a:spcPts val="0"/>
              </a:spcAft>
            </a:pP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TO USE YOUR TELEPHONE:</a:t>
            </a:r>
            <a:b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b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If you prefer to use your phone, you must select "Use Telephone" after joining the webinar and call in using the numbers below.</a:t>
            </a:r>
            <a:b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b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United States: +1 (631) 992-3221 </a:t>
            </a:r>
            <a:b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b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Access Code: 898-864-160</a:t>
            </a:r>
            <a:b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br>
            <a:r>
              <a:rPr lang="en-US" dirty="0">
                <a:solidFill>
                  <a:srgbClr val="010101"/>
                </a:solidFill>
                <a:latin typeface="Helvetica" panose="020B0604020202020204" pitchFamily="34" charset="0"/>
                <a:ea typeface="Calibri" panose="020F0502020204030204" pitchFamily="34" charset="0"/>
                <a:cs typeface="Times New Roman" panose="02020603050405020304" pitchFamily="18" charset="0"/>
              </a:rPr>
              <a:t>Audio PIN: Shown after joining the webinar</a:t>
            </a:r>
            <a:endParaRPr lang="en-US" sz="3200" dirty="0">
              <a:effectLst/>
              <a:latin typeface="Helvetica"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8588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380073" y="667015"/>
            <a:ext cx="9601196" cy="1303867"/>
          </a:xfrm>
        </p:spPr>
        <p:txBody>
          <a:bodyPr/>
          <a:lstStyle/>
          <a:p>
            <a:r>
              <a:rPr lang="en-US" altLang="en-US" sz="5400" b="1" dirty="0">
                <a:solidFill>
                  <a:srgbClr val="0000FF"/>
                </a:solidFill>
                <a:latin typeface="Arial" panose="020B0604020202020204" pitchFamily="34" charset="0"/>
                <a:ea typeface="ＭＳ Ｐゴシック" panose="020B0600070205080204" pitchFamily="34" charset="-128"/>
                <a:cs typeface="Arial" panose="020B0604020202020204" pitchFamily="34" charset="0"/>
              </a:rPr>
              <a:t>SSI &amp; Resources</a:t>
            </a:r>
          </a:p>
        </p:txBody>
      </p:sp>
      <p:sp>
        <p:nvSpPr>
          <p:cNvPr id="56323" name="Text Placeholder 5"/>
          <p:cNvSpPr>
            <a:spLocks noGrp="1"/>
          </p:cNvSpPr>
          <p:nvPr>
            <p:ph type="body" idx="1"/>
          </p:nvPr>
        </p:nvSpPr>
        <p:spPr>
          <a:xfrm>
            <a:off x="1462367" y="2176199"/>
            <a:ext cx="4718304" cy="576262"/>
          </a:xfrm>
        </p:spPr>
        <p:txBody>
          <a:bodyPr/>
          <a:lstStyle/>
          <a:p>
            <a:r>
              <a:rPr lang="en-US" altLang="en-US" sz="3200" b="1" dirty="0">
                <a:solidFill>
                  <a:srgbClr val="FF9900"/>
                </a:solidFill>
                <a:latin typeface="Arial" panose="020B0604020202020204" pitchFamily="34" charset="0"/>
                <a:ea typeface="ＭＳ Ｐゴシック" panose="020B0600070205080204" pitchFamily="34" charset="-128"/>
                <a:cs typeface="Arial" panose="020B0604020202020204" pitchFamily="34" charset="0"/>
              </a:rPr>
              <a:t>What counts?</a:t>
            </a:r>
          </a:p>
        </p:txBody>
      </p:sp>
      <p:sp>
        <p:nvSpPr>
          <p:cNvPr id="56324" name="Content Placeholder 6"/>
          <p:cNvSpPr>
            <a:spLocks noGrp="1"/>
          </p:cNvSpPr>
          <p:nvPr>
            <p:ph sz="half" idx="2"/>
          </p:nvPr>
        </p:nvSpPr>
        <p:spPr>
          <a:xfrm>
            <a:off x="1295400" y="3243262"/>
            <a:ext cx="4718304" cy="3011225"/>
          </a:xfrm>
        </p:spPr>
        <p:txBody>
          <a:bodyPr>
            <a:normAutofit fontScale="77500" lnSpcReduction="20000"/>
          </a:bodyPr>
          <a:lstStyle/>
          <a:p>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Cash, stocks, bonds</a:t>
            </a:r>
          </a:p>
          <a:p>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Land</a:t>
            </a:r>
          </a:p>
          <a:p>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Life insurance (with face value over $1,500)</a:t>
            </a:r>
          </a:p>
          <a:p>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“Deemed” resources of parent or spouse </a:t>
            </a:r>
          </a:p>
          <a:p>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Inheritance</a:t>
            </a:r>
          </a:p>
          <a:p>
            <a:pPr>
              <a:buFont typeface="Wingdings" panose="05000000000000000000" pitchFamily="2" charset="2"/>
              <a:buNone/>
            </a:pPr>
            <a:endParaRPr lang="en-US" altLang="en-US" dirty="0">
              <a:ea typeface="ＭＳ Ｐゴシック" panose="020B0600070205080204" pitchFamily="34" charset="-128"/>
            </a:endParaRPr>
          </a:p>
        </p:txBody>
      </p:sp>
      <p:sp>
        <p:nvSpPr>
          <p:cNvPr id="56325" name="Text Placeholder 7"/>
          <p:cNvSpPr>
            <a:spLocks noGrp="1"/>
          </p:cNvSpPr>
          <p:nvPr>
            <p:ph type="body" sz="quarter" idx="3"/>
          </p:nvPr>
        </p:nvSpPr>
        <p:spPr>
          <a:xfrm>
            <a:off x="6262965" y="2261659"/>
            <a:ext cx="4718304" cy="576262"/>
          </a:xfrm>
        </p:spPr>
        <p:txBody>
          <a:bodyPr/>
          <a:lstStyle/>
          <a:p>
            <a:r>
              <a:rPr lang="en-US" altLang="en-US" sz="3200" b="1" dirty="0">
                <a:solidFill>
                  <a:srgbClr val="FF9900"/>
                </a:solidFill>
                <a:latin typeface="Arial" panose="020B0604020202020204" pitchFamily="34" charset="0"/>
                <a:ea typeface="ＭＳ Ｐゴシック" panose="020B0600070205080204" pitchFamily="34" charset="-128"/>
                <a:cs typeface="Arial" panose="020B0604020202020204" pitchFamily="34" charset="0"/>
              </a:rPr>
              <a:t>What does NOT count?</a:t>
            </a:r>
          </a:p>
        </p:txBody>
      </p:sp>
      <p:sp>
        <p:nvSpPr>
          <p:cNvPr id="56326" name="Content Placeholder 8"/>
          <p:cNvSpPr>
            <a:spLocks noGrp="1"/>
          </p:cNvSpPr>
          <p:nvPr>
            <p:ph sz="quarter" idx="4"/>
          </p:nvPr>
        </p:nvSpPr>
        <p:spPr>
          <a:xfrm>
            <a:off x="6180671" y="3243262"/>
            <a:ext cx="4718304" cy="3011225"/>
          </a:xfrm>
        </p:spPr>
        <p:txBody>
          <a:bodyPr>
            <a:normAutofit fontScale="77500" lnSpcReduction="20000"/>
          </a:bodyPr>
          <a:lstStyle/>
          <a:p>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House you live in</a:t>
            </a:r>
          </a:p>
          <a:p>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Car you drive</a:t>
            </a:r>
          </a:p>
          <a:p>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Scholarships, grants</a:t>
            </a:r>
          </a:p>
          <a:p>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Money in an approved PASS</a:t>
            </a:r>
          </a:p>
          <a:p>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Retroactive SSI/SSDI payments (for up to 9 months)</a:t>
            </a:r>
          </a:p>
          <a:p>
            <a:r>
              <a:rPr lang="en-US" altLang="en-US" sz="2800" b="1" dirty="0">
                <a:latin typeface="Arial" panose="020B0604020202020204" pitchFamily="34" charset="0"/>
                <a:ea typeface="ＭＳ Ｐゴシック" panose="020B0600070205080204" pitchFamily="34" charset="-128"/>
                <a:cs typeface="Arial" panose="020B0604020202020204" pitchFamily="34" charset="0"/>
              </a:rPr>
              <a:t>Funds in Special Needs Trust</a:t>
            </a:r>
          </a:p>
        </p:txBody>
      </p:sp>
      <p:sp>
        <p:nvSpPr>
          <p:cNvPr id="563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defTabSz="914400">
              <a:defRPr/>
            </a:pPr>
            <a:r>
              <a:rPr lang="en-US" altLang="en-US" sz="1400" kern="0">
                <a:solidFill>
                  <a:prstClr val="black"/>
                </a:solidFill>
                <a:latin typeface="Arial" panose="020B0604020202020204" pitchFamily="34" charset="0"/>
                <a:cs typeface="Arial" panose="020B0604020202020204" pitchFamily="34" charset="0"/>
              </a:rPr>
              <a:t>26</a:t>
            </a:r>
          </a:p>
        </p:txBody>
      </p:sp>
      <p:cxnSp>
        <p:nvCxnSpPr>
          <p:cNvPr id="10" name="Straight Connector 9"/>
          <p:cNvCxnSpPr>
            <a:cxnSpLocks/>
          </p:cNvCxnSpPr>
          <p:nvPr/>
        </p:nvCxnSpPr>
        <p:spPr bwMode="auto">
          <a:xfrm>
            <a:off x="5898357" y="2145513"/>
            <a:ext cx="8198" cy="4161828"/>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cxnSp>
        <p:nvCxnSpPr>
          <p:cNvPr id="12" name="Straight Connector 11"/>
          <p:cNvCxnSpPr/>
          <p:nvPr/>
        </p:nvCxnSpPr>
        <p:spPr bwMode="auto">
          <a:xfrm flipH="1">
            <a:off x="1955800" y="2145513"/>
            <a:ext cx="7885113" cy="0"/>
          </a:xfrm>
          <a:prstGeom prst="line">
            <a:avLst/>
          </a:prstGeom>
          <a:solidFill>
            <a:schemeClr val="accent1"/>
          </a:solidFill>
          <a:ln w="57150" cap="flat" cmpd="sng" algn="ctr">
            <a:solidFill>
              <a:schemeClr val="accent6"/>
            </a:solidFill>
            <a:prstDash val="solid"/>
            <a:round/>
            <a:headEnd type="none" w="med" len="med"/>
            <a:tailEnd type="none" w="med" len="med"/>
          </a:ln>
          <a:effectLst/>
        </p:spPr>
      </p:cxnSp>
    </p:spTree>
    <p:extLst>
      <p:ext uri="{BB962C8B-B14F-4D97-AF65-F5344CB8AC3E}">
        <p14:creationId xmlns:p14="http://schemas.microsoft.com/office/powerpoint/2010/main" val="2189276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z="3600" b="1" dirty="0">
                <a:solidFill>
                  <a:srgbClr val="0000FF"/>
                </a:solidFill>
                <a:latin typeface="Arial" panose="020B0604020202020204" pitchFamily="34" charset="0"/>
                <a:ea typeface="ＭＳ Ｐゴシック" panose="020B0600070205080204" pitchFamily="34" charset="-128"/>
                <a:cs typeface="Arial" panose="020B0604020202020204" pitchFamily="34" charset="0"/>
              </a:rPr>
              <a:t>Social Security’s Definition of Disability for Children Under Age 18</a:t>
            </a:r>
          </a:p>
        </p:txBody>
      </p:sp>
      <p:sp>
        <p:nvSpPr>
          <p:cNvPr id="39939" name="Content Placeholder 2"/>
          <p:cNvSpPr>
            <a:spLocks noGrp="1"/>
          </p:cNvSpPr>
          <p:nvPr>
            <p:ph idx="1"/>
          </p:nvPr>
        </p:nvSpPr>
        <p:spPr>
          <a:xfrm>
            <a:off x="308385" y="2386031"/>
            <a:ext cx="11575229" cy="4267200"/>
          </a:xfrm>
        </p:spPr>
        <p:txBody>
          <a:bodyPr>
            <a:normAutofit/>
          </a:bodyPr>
          <a:lstStyle/>
          <a:p>
            <a:pPr marL="225425" indent="-225425">
              <a:buNone/>
            </a:pPr>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  An individual under 18 is “disabled” if he or she has a        medically determinable physical or mental impairment or combination of impairments which: </a:t>
            </a:r>
          </a:p>
          <a:p>
            <a:pPr marL="781050" lvl="1" indent="-342900">
              <a:buFont typeface="Wingdings" panose="05000000000000000000" pitchFamily="2" charset="2"/>
              <a:buChar char="§"/>
            </a:pPr>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Results in marked and severe functional limitations; &amp;</a:t>
            </a:r>
          </a:p>
          <a:p>
            <a:pPr marL="781050" lvl="1" indent="-342900">
              <a:buFont typeface="Wingdings" panose="05000000000000000000" pitchFamily="2" charset="2"/>
              <a:buChar char="§"/>
            </a:pPr>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Can be expected to result in death; or</a:t>
            </a:r>
          </a:p>
          <a:p>
            <a:pPr marL="781050" lvl="1" indent="-342900">
              <a:buFont typeface="Wingdings" panose="05000000000000000000" pitchFamily="2" charset="2"/>
              <a:buChar char="§"/>
            </a:pPr>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Has lasted or can be expected to last at least 12 months</a:t>
            </a:r>
          </a:p>
          <a:p>
            <a:endParaRPr lang="en-US" altLang="en-US" dirty="0">
              <a:ea typeface="ＭＳ Ｐゴシック" panose="020B0600070205080204" pitchFamily="34" charset="-128"/>
            </a:endParaRPr>
          </a:p>
        </p:txBody>
      </p:sp>
      <p:sp>
        <p:nvSpPr>
          <p:cNvPr id="39940" name="Slide Number Placeholder 3"/>
          <p:cNvSpPr>
            <a:spLocks noGrp="1"/>
          </p:cNvSpPr>
          <p:nvPr>
            <p:ph type="sldNum" sz="quarter" idx="12"/>
          </p:nvPr>
        </p:nvSpPr>
        <p:spPr>
          <a:xfrm>
            <a:off x="8040688" y="6237288"/>
            <a:ext cx="1979612"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defTabSz="914400">
              <a:defRPr/>
            </a:pPr>
            <a:r>
              <a:rPr lang="en-US" altLang="en-US" sz="1400" kern="0">
                <a:solidFill>
                  <a:prstClr val="black"/>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2443039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295402" y="584099"/>
            <a:ext cx="9601196" cy="1303867"/>
          </a:xfrm>
        </p:spPr>
        <p:txBody>
          <a:bodyPr/>
          <a:lstStyle/>
          <a:p>
            <a:r>
              <a:rPr lang="en-US" altLang="en-US" sz="36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Common Myths and Fears</a:t>
            </a:r>
          </a:p>
        </p:txBody>
      </p:sp>
      <p:sp>
        <p:nvSpPr>
          <p:cNvPr id="34819" name="Content Placeholder 2"/>
          <p:cNvSpPr>
            <a:spLocks noGrp="1"/>
          </p:cNvSpPr>
          <p:nvPr>
            <p:ph idx="1"/>
          </p:nvPr>
        </p:nvSpPr>
        <p:spPr>
          <a:xfrm>
            <a:off x="447723" y="1750208"/>
            <a:ext cx="11625943" cy="4267200"/>
          </a:xfrm>
        </p:spPr>
        <p:txBody>
          <a:bodyPr/>
          <a:lstStyle/>
          <a:p>
            <a:pPr>
              <a:spcBef>
                <a:spcPts val="600"/>
              </a:spcBef>
              <a:spcAft>
                <a:spcPts val="600"/>
              </a:spcAft>
            </a:pPr>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If I go to work I’ll lose my cash benefits</a:t>
            </a:r>
          </a:p>
          <a:p>
            <a:pPr>
              <a:spcBef>
                <a:spcPts val="600"/>
              </a:spcBef>
              <a:spcAft>
                <a:spcPts val="600"/>
              </a:spcAft>
            </a:pPr>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I’d love to work but I can’t afford to lose my </a:t>
            </a:r>
          </a:p>
          <a:p>
            <a:pPr marL="0" indent="0">
              <a:spcBef>
                <a:spcPts val="600"/>
              </a:spcBef>
              <a:spcAft>
                <a:spcPts val="600"/>
              </a:spcAft>
              <a:buNone/>
            </a:pPr>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3600" b="1" dirty="0" err="1">
                <a:latin typeface="Arial" panose="020B0604020202020204" pitchFamily="34" charset="0"/>
                <a:ea typeface="ＭＳ Ｐゴシック" panose="020B0600070205080204" pitchFamily="34" charset="-128"/>
                <a:cs typeface="Arial" panose="020B0604020202020204" pitchFamily="34" charset="0"/>
              </a:rPr>
              <a:t>Medi</a:t>
            </a:r>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-Cal / Medicare</a:t>
            </a:r>
          </a:p>
          <a:p>
            <a:pPr>
              <a:spcBef>
                <a:spcPts val="600"/>
              </a:spcBef>
              <a:spcAft>
                <a:spcPts val="600"/>
              </a:spcAft>
            </a:pPr>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If my disability worsens and I can’t continue to work, I won’t be able to get back on benefits</a:t>
            </a:r>
          </a:p>
          <a:p>
            <a:pPr>
              <a:spcBef>
                <a:spcPts val="600"/>
              </a:spcBef>
              <a:spcAft>
                <a:spcPts val="600"/>
              </a:spcAft>
            </a:pPr>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I can’t work…I get disability!</a:t>
            </a:r>
          </a:p>
        </p:txBody>
      </p:sp>
      <p:sp>
        <p:nvSpPr>
          <p:cNvPr id="3482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defTabSz="914400">
              <a:defRPr/>
            </a:pPr>
            <a:fld id="{15D18987-A19F-4B3A-A0A7-7602A1F49A79}" type="slidenum">
              <a:rPr lang="en-US" altLang="en-US" sz="1400" kern="0">
                <a:solidFill>
                  <a:prstClr val="black"/>
                </a:solidFill>
                <a:latin typeface="Arial" panose="020B0604020202020204" pitchFamily="34" charset="0"/>
                <a:cs typeface="Arial" panose="020B0604020202020204" pitchFamily="34" charset="0"/>
              </a:rPr>
              <a:pPr defTabSz="914400">
                <a:defRPr/>
              </a:pPr>
              <a:t>42</a:t>
            </a:fld>
            <a:endParaRPr lang="en-US" altLang="en-US" sz="1400" ker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7867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95102"/>
            <a:ext cx="10972800" cy="990600"/>
          </a:xfrm>
        </p:spPr>
        <p:txBody>
          <a:bodyPr>
            <a:noAutofit/>
          </a:bodyPr>
          <a:lstStyle/>
          <a:p>
            <a:r>
              <a:rPr lang="en-US" sz="6000" b="1" dirty="0">
                <a:solidFill>
                  <a:srgbClr val="0000FF"/>
                </a:solidFill>
              </a:rPr>
              <a:t>SSA Work Incentives</a:t>
            </a:r>
          </a:p>
        </p:txBody>
      </p:sp>
      <p:sp>
        <p:nvSpPr>
          <p:cNvPr id="3" name="Content Placeholder 2"/>
          <p:cNvSpPr>
            <a:spLocks noGrp="1"/>
          </p:cNvSpPr>
          <p:nvPr>
            <p:ph idx="1"/>
          </p:nvPr>
        </p:nvSpPr>
        <p:spPr>
          <a:xfrm>
            <a:off x="548640" y="1689215"/>
            <a:ext cx="11471564" cy="4876800"/>
          </a:xfrm>
        </p:spPr>
        <p:txBody>
          <a:bodyPr/>
          <a:lstStyle/>
          <a:p>
            <a:r>
              <a:rPr lang="en-US" sz="4800" b="1" dirty="0"/>
              <a:t>Impairment Related Work Expenses</a:t>
            </a:r>
          </a:p>
          <a:p>
            <a:r>
              <a:rPr lang="en-US" sz="4800" b="1" dirty="0"/>
              <a:t>Student Earned Income Exclusion</a:t>
            </a:r>
          </a:p>
          <a:p>
            <a:r>
              <a:rPr lang="en-US" sz="4800" b="1" dirty="0"/>
              <a:t>Plan to Achieve Self-Support</a:t>
            </a:r>
          </a:p>
          <a:p>
            <a:r>
              <a:rPr lang="en-US" sz="4800" b="1" dirty="0"/>
              <a:t>Easy Back-On</a:t>
            </a:r>
          </a:p>
          <a:p>
            <a:r>
              <a:rPr lang="en-US" sz="4800" b="1" dirty="0"/>
              <a:t>Individual Development Account</a:t>
            </a:r>
          </a:p>
          <a:p>
            <a:endParaRPr lang="en-US" sz="5400" dirty="0"/>
          </a:p>
        </p:txBody>
      </p:sp>
      <p:sp>
        <p:nvSpPr>
          <p:cNvPr id="4" name="Slide Number Placeholder 3"/>
          <p:cNvSpPr>
            <a:spLocks noGrp="1"/>
          </p:cNvSpPr>
          <p:nvPr>
            <p:ph type="sldNum" sz="quarter" idx="12"/>
          </p:nvPr>
        </p:nvSpPr>
        <p:spPr/>
        <p:txBody>
          <a:bodyPr/>
          <a:lstStyle/>
          <a:p>
            <a:pPr defTabSz="914400">
              <a:defRPr/>
            </a:pPr>
            <a:fld id="{073BD3CD-A7AC-41A2-BE8F-E8E36FCB59CA}" type="slidenum">
              <a:rPr lang="en-US" altLang="en-US" sz="1800" b="0" kern="0" smtClean="0">
                <a:solidFill>
                  <a:sysClr val="windowText" lastClr="000000"/>
                </a:solidFill>
              </a:rPr>
              <a:pPr defTabSz="914400">
                <a:defRPr/>
              </a:pPr>
              <a:t>43</a:t>
            </a:fld>
            <a:endParaRPr lang="en-US" altLang="en-US" sz="1800" b="0" kern="0" dirty="0">
              <a:solidFill>
                <a:sysClr val="windowText" lastClr="000000"/>
              </a:solidFill>
            </a:endParaRPr>
          </a:p>
        </p:txBody>
      </p:sp>
      <p:pic>
        <p:nvPicPr>
          <p:cNvPr id="5" name="Picture 37" descr="ssa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9278" y="461375"/>
            <a:ext cx="1303529" cy="122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9821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781" y="470263"/>
            <a:ext cx="11714672" cy="6165668"/>
          </a:xfrm>
          <a:prstGeom prst="rect">
            <a:avLst/>
          </a:prstGeom>
        </p:spPr>
      </p:pic>
    </p:spTree>
    <p:extLst>
      <p:ext uri="{BB962C8B-B14F-4D97-AF65-F5344CB8AC3E}">
        <p14:creationId xmlns:p14="http://schemas.microsoft.com/office/powerpoint/2010/main" val="1961474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95102"/>
            <a:ext cx="10972800" cy="990600"/>
          </a:xfrm>
        </p:spPr>
        <p:txBody>
          <a:bodyPr>
            <a:noAutofit/>
          </a:bodyPr>
          <a:lstStyle/>
          <a:p>
            <a:r>
              <a:rPr lang="en-US" sz="6000" b="1" dirty="0">
                <a:solidFill>
                  <a:srgbClr val="0000FF"/>
                </a:solidFill>
                <a:latin typeface="Arial" panose="020B0604020202020204" pitchFamily="34" charset="0"/>
                <a:cs typeface="Arial" panose="020B0604020202020204" pitchFamily="34" charset="0"/>
              </a:rPr>
              <a:t>SSA Work Incentives</a:t>
            </a:r>
          </a:p>
        </p:txBody>
      </p:sp>
      <p:sp>
        <p:nvSpPr>
          <p:cNvPr id="3" name="Content Placeholder 2"/>
          <p:cNvSpPr>
            <a:spLocks noGrp="1"/>
          </p:cNvSpPr>
          <p:nvPr>
            <p:ph idx="1"/>
          </p:nvPr>
        </p:nvSpPr>
        <p:spPr>
          <a:xfrm>
            <a:off x="548640" y="1981200"/>
            <a:ext cx="11471564" cy="4876800"/>
          </a:xfrm>
        </p:spPr>
        <p:txBody>
          <a:bodyPr/>
          <a:lstStyle/>
          <a:p>
            <a:r>
              <a:rPr lang="en-US" sz="4800" b="1" dirty="0">
                <a:latin typeface="Arial" panose="020B0604020202020204" pitchFamily="34" charset="0"/>
                <a:cs typeface="Arial" panose="020B0604020202020204" pitchFamily="34" charset="0"/>
              </a:rPr>
              <a:t>Impairment Related Work Expenses</a:t>
            </a:r>
          </a:p>
          <a:p>
            <a:r>
              <a:rPr lang="en-US" sz="4800" b="1" dirty="0">
                <a:latin typeface="Arial" panose="020B0604020202020204" pitchFamily="34" charset="0"/>
                <a:cs typeface="Arial" panose="020B0604020202020204" pitchFamily="34" charset="0"/>
              </a:rPr>
              <a:t>Student Earned Income Exclusion</a:t>
            </a:r>
          </a:p>
          <a:p>
            <a:r>
              <a:rPr lang="en-US" sz="4800" b="1" dirty="0">
                <a:latin typeface="Arial" panose="020B0604020202020204" pitchFamily="34" charset="0"/>
                <a:cs typeface="Arial" panose="020B0604020202020204" pitchFamily="34" charset="0"/>
              </a:rPr>
              <a:t>Plan to Achieve Self-Support</a:t>
            </a:r>
          </a:p>
          <a:p>
            <a:r>
              <a:rPr lang="en-US" sz="4800" b="1" dirty="0">
                <a:latin typeface="Arial" panose="020B0604020202020204" pitchFamily="34" charset="0"/>
                <a:cs typeface="Arial" panose="020B0604020202020204" pitchFamily="34" charset="0"/>
              </a:rPr>
              <a:t>Easy Back-On</a:t>
            </a:r>
          </a:p>
          <a:p>
            <a:r>
              <a:rPr lang="en-US" sz="4800" b="1" dirty="0">
                <a:latin typeface="Arial" panose="020B0604020202020204" pitchFamily="34" charset="0"/>
                <a:cs typeface="Arial" panose="020B0604020202020204" pitchFamily="34" charset="0"/>
              </a:rPr>
              <a:t>Individual Development Account</a:t>
            </a:r>
          </a:p>
          <a:p>
            <a:endParaRPr lang="en-US" sz="5400" dirty="0"/>
          </a:p>
        </p:txBody>
      </p:sp>
      <p:sp>
        <p:nvSpPr>
          <p:cNvPr id="4" name="Slide Number Placeholder 3"/>
          <p:cNvSpPr>
            <a:spLocks noGrp="1"/>
          </p:cNvSpPr>
          <p:nvPr>
            <p:ph type="sldNum" sz="quarter" idx="12"/>
          </p:nvPr>
        </p:nvSpPr>
        <p:spPr/>
        <p:txBody>
          <a:bodyPr/>
          <a:lstStyle/>
          <a:p>
            <a:pPr defTabSz="914400">
              <a:defRPr/>
            </a:pPr>
            <a:fld id="{073BD3CD-A7AC-41A2-BE8F-E8E36FCB59CA}" type="slidenum">
              <a:rPr lang="en-US" altLang="en-US" sz="1800" kern="0" smtClean="0">
                <a:solidFill>
                  <a:sysClr val="windowText" lastClr="000000"/>
                </a:solidFill>
              </a:rPr>
              <a:pPr defTabSz="914400">
                <a:defRPr/>
              </a:pPr>
              <a:t>45</a:t>
            </a:fld>
            <a:endParaRPr lang="en-US" altLang="en-US" sz="1800" kern="0" dirty="0">
              <a:solidFill>
                <a:sysClr val="windowText" lastClr="000000"/>
              </a:solidFill>
            </a:endParaRPr>
          </a:p>
        </p:txBody>
      </p:sp>
      <p:pic>
        <p:nvPicPr>
          <p:cNvPr id="5" name="Picture 37" descr="ssa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9278" y="461375"/>
            <a:ext cx="1303529" cy="122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862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8"/>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ＭＳ Ｐゴシック" panose="020B0600070205080204" pitchFamily="34" charset="-128"/>
              </a:defRPr>
            </a:lvl1pPr>
            <a:lvl2pPr marL="742950" indent="-285750">
              <a:defRPr>
                <a:solidFill>
                  <a:schemeClr val="tx1"/>
                </a:solidFill>
                <a:latin typeface="Verdana" panose="020B0604030504040204" pitchFamily="34" charset="0"/>
                <a:ea typeface="ＭＳ Ｐゴシック" panose="020B0600070205080204" pitchFamily="34" charset="-128"/>
              </a:defRPr>
            </a:lvl2pPr>
            <a:lvl3pPr marL="1143000" indent="-228600">
              <a:defRPr>
                <a:solidFill>
                  <a:schemeClr val="tx1"/>
                </a:solidFill>
                <a:latin typeface="Verdana" panose="020B0604030504040204" pitchFamily="34" charset="0"/>
                <a:ea typeface="ＭＳ Ｐゴシック" panose="020B0600070205080204" pitchFamily="34" charset="-128"/>
              </a:defRPr>
            </a:lvl3pPr>
            <a:lvl4pPr marL="1600200" indent="-228600">
              <a:defRPr>
                <a:solidFill>
                  <a:schemeClr val="tx1"/>
                </a:solidFill>
                <a:latin typeface="Verdana" panose="020B0604030504040204" pitchFamily="34" charset="0"/>
                <a:ea typeface="ＭＳ Ｐゴシック" panose="020B0600070205080204" pitchFamily="34" charset="-128"/>
              </a:defRPr>
            </a:lvl4pPr>
            <a:lvl5pPr marL="2057400" indent="-22860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defTabSz="914400">
              <a:defRPr/>
            </a:pPr>
            <a:r>
              <a:rPr lang="en-US" altLang="en-US" sz="1400" kern="0">
                <a:solidFill>
                  <a:srgbClr val="000000"/>
                </a:solidFill>
                <a:latin typeface="Arial" panose="020B0604020202020204" pitchFamily="34" charset="0"/>
                <a:cs typeface="Arial" panose="020B0604020202020204" pitchFamily="34" charset="0"/>
              </a:rPr>
              <a:t>43</a:t>
            </a:r>
          </a:p>
        </p:txBody>
      </p:sp>
      <p:sp>
        <p:nvSpPr>
          <p:cNvPr id="73731" name="Rectangle 2"/>
          <p:cNvSpPr>
            <a:spLocks noGrp="1" noChangeArrowheads="1"/>
          </p:cNvSpPr>
          <p:nvPr>
            <p:ph type="title"/>
          </p:nvPr>
        </p:nvSpPr>
        <p:spPr>
          <a:xfrm>
            <a:off x="711200" y="107577"/>
            <a:ext cx="10668000" cy="2405065"/>
          </a:xfrm>
        </p:spPr>
        <p:txBody>
          <a:bodyPr/>
          <a:lstStyle/>
          <a:p>
            <a:pPr algn="ctr" eaLnBrk="1" hangingPunct="1"/>
            <a:r>
              <a:rPr lang="en-US" altLang="en-US" sz="5400" dirty="0">
                <a:ea typeface="ＭＳ Ｐゴシック" panose="020B0600070205080204" pitchFamily="34" charset="-128"/>
              </a:rPr>
              <a:t>Impairment Related Work Expenses (IRWEs)</a:t>
            </a:r>
            <a:br>
              <a:rPr lang="en-US" altLang="en-US" sz="5400" dirty="0">
                <a:ea typeface="ＭＳ Ｐゴシック" panose="020B0600070205080204" pitchFamily="34" charset="-128"/>
              </a:rPr>
            </a:br>
            <a:endParaRPr lang="en-US" altLang="en-US" sz="5400" dirty="0">
              <a:ea typeface="ＭＳ Ｐゴシック" panose="020B0600070205080204" pitchFamily="34" charset="-128"/>
            </a:endParaRPr>
          </a:p>
        </p:txBody>
      </p:sp>
      <p:sp>
        <p:nvSpPr>
          <p:cNvPr id="73732" name="Rectangle 3"/>
          <p:cNvSpPr>
            <a:spLocks noGrp="1" noChangeArrowheads="1"/>
          </p:cNvSpPr>
          <p:nvPr>
            <p:ph type="body" idx="1"/>
          </p:nvPr>
        </p:nvSpPr>
        <p:spPr>
          <a:xfrm>
            <a:off x="1208611" y="2020291"/>
            <a:ext cx="8001000" cy="4103687"/>
          </a:xfrm>
        </p:spPr>
        <p:txBody>
          <a:bodyPr/>
          <a:lstStyle/>
          <a:p>
            <a:pPr eaLnBrk="1" hangingPunct="1">
              <a:spcBef>
                <a:spcPts val="600"/>
              </a:spcBef>
              <a:spcAft>
                <a:spcPts val="600"/>
              </a:spcAft>
            </a:pPr>
            <a:r>
              <a:rPr lang="en-US" altLang="en-US" sz="2800" dirty="0">
                <a:ea typeface="ＭＳ Ｐゴシック" panose="020B0600070205080204" pitchFamily="34" charset="-128"/>
              </a:rPr>
              <a:t>Related to disability, paid for by beneficiary, and necessary for work</a:t>
            </a:r>
          </a:p>
          <a:p>
            <a:pPr lvl="1" eaLnBrk="1" hangingPunct="1">
              <a:spcBef>
                <a:spcPts val="600"/>
              </a:spcBef>
              <a:spcAft>
                <a:spcPts val="600"/>
              </a:spcAft>
            </a:pPr>
            <a:r>
              <a:rPr lang="en-US" altLang="en-US" dirty="0">
                <a:ea typeface="ＭＳ Ｐゴシック" panose="020B0600070205080204" pitchFamily="34" charset="-128"/>
              </a:rPr>
              <a:t>Examples:</a:t>
            </a:r>
          </a:p>
          <a:p>
            <a:pPr lvl="2" eaLnBrk="1" hangingPunct="1">
              <a:spcBef>
                <a:spcPts val="600"/>
              </a:spcBef>
              <a:spcAft>
                <a:spcPts val="600"/>
              </a:spcAft>
            </a:pPr>
            <a:r>
              <a:rPr lang="en-US" altLang="en-US" dirty="0">
                <a:ea typeface="ＭＳ Ｐゴシック" panose="020B0600070205080204" pitchFamily="34" charset="-128"/>
              </a:rPr>
              <a:t>Personal assistance services</a:t>
            </a:r>
          </a:p>
          <a:p>
            <a:pPr lvl="2" eaLnBrk="1" hangingPunct="1">
              <a:spcBef>
                <a:spcPts val="600"/>
              </a:spcBef>
              <a:spcAft>
                <a:spcPts val="600"/>
              </a:spcAft>
            </a:pPr>
            <a:r>
              <a:rPr lang="en-US" altLang="en-US" dirty="0">
                <a:ea typeface="ＭＳ Ｐゴシック" panose="020B0600070205080204" pitchFamily="34" charset="-128"/>
              </a:rPr>
              <a:t>Assistive technology</a:t>
            </a:r>
          </a:p>
          <a:p>
            <a:pPr lvl="2" eaLnBrk="1" hangingPunct="1">
              <a:spcBef>
                <a:spcPts val="600"/>
              </a:spcBef>
              <a:spcAft>
                <a:spcPts val="600"/>
              </a:spcAft>
            </a:pPr>
            <a:r>
              <a:rPr lang="en-US" altLang="en-US" dirty="0">
                <a:ea typeface="ＭＳ Ｐゴシック" panose="020B0600070205080204" pitchFamily="34" charset="-128"/>
              </a:rPr>
              <a:t>Prescription drug co-payments</a:t>
            </a:r>
          </a:p>
          <a:p>
            <a:pPr eaLnBrk="1" hangingPunct="1">
              <a:spcBef>
                <a:spcPts val="600"/>
              </a:spcBef>
              <a:spcAft>
                <a:spcPts val="600"/>
              </a:spcAft>
            </a:pPr>
            <a:r>
              <a:rPr lang="en-US" altLang="en-US" dirty="0">
                <a:ea typeface="ＭＳ Ｐゴシック" panose="020B0600070205080204" pitchFamily="34" charset="-128"/>
              </a:rPr>
              <a:t>No fixed list</a:t>
            </a:r>
          </a:p>
        </p:txBody>
      </p:sp>
    </p:spTree>
    <p:extLst>
      <p:ext uri="{BB962C8B-B14F-4D97-AF65-F5344CB8AC3E}">
        <p14:creationId xmlns:p14="http://schemas.microsoft.com/office/powerpoint/2010/main" val="3952711547"/>
      </p:ext>
    </p:extLst>
  </p:cSld>
  <p:clrMapOvr>
    <a:masterClrMapping/>
  </p:clrMapOvr>
  <p:transition>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00FF"/>
                </a:solidFill>
                <a:latin typeface="Arial" panose="020B0604020202020204" pitchFamily="34" charset="0"/>
                <a:cs typeface="Arial" panose="020B0604020202020204" pitchFamily="34" charset="0"/>
              </a:rPr>
              <a:t>Individual Development Account (IDA)</a:t>
            </a:r>
            <a:endParaRPr lang="en-US" dirty="0"/>
          </a:p>
        </p:txBody>
      </p:sp>
      <p:sp>
        <p:nvSpPr>
          <p:cNvPr id="3" name="Content Placeholder 2"/>
          <p:cNvSpPr>
            <a:spLocks noGrp="1"/>
          </p:cNvSpPr>
          <p:nvPr>
            <p:ph idx="1"/>
          </p:nvPr>
        </p:nvSpPr>
        <p:spPr>
          <a:xfrm>
            <a:off x="1295401" y="2556931"/>
            <a:ext cx="9601196" cy="3604877"/>
          </a:xfrm>
        </p:spPr>
        <p:txBody>
          <a:bodyPr>
            <a:normAutofit lnSpcReduction="10000"/>
          </a:bodyPr>
          <a:lstStyle/>
          <a:p>
            <a:r>
              <a:rPr lang="en-US" dirty="0">
                <a:latin typeface="Arial" panose="020B0604020202020204" pitchFamily="34" charset="0"/>
                <a:cs typeface="Arial" panose="020B0604020202020204" pitchFamily="34" charset="0"/>
              </a:rPr>
              <a:t>An Individual Development Account, also known as an IDA, is a savings account for low-income workers that can be used for small-business development, higher education, or the purchase of a first home. Each time you make a deposit, the IDA program sets aside money that will be used for your designated purpose when you reach your savings goal. The money the IDA program sets aside is called a match. Most IDA programs have a match that is between  1 – 4 times the size of your deposit. For example, if you are in an IDA program with a 2:1 match, each time you deposit $25, your program sets aside an additional $50.</a:t>
            </a:r>
          </a:p>
        </p:txBody>
      </p:sp>
    </p:spTree>
    <p:extLst>
      <p:ext uri="{BB962C8B-B14F-4D97-AF65-F5344CB8AC3E}">
        <p14:creationId xmlns:p14="http://schemas.microsoft.com/office/powerpoint/2010/main" val="42589879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1" descr="bub's new r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981"/>
            <a:ext cx="9247909" cy="670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428017" y="405245"/>
            <a:ext cx="2531919" cy="58477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en-US" sz="3200" b="1" dirty="0">
                <a:solidFill>
                  <a:srgbClr val="0000FF"/>
                </a:solidFill>
              </a:rPr>
              <a:t>MATTHEW</a:t>
            </a:r>
          </a:p>
        </p:txBody>
      </p:sp>
    </p:spTree>
    <p:extLst>
      <p:ext uri="{BB962C8B-B14F-4D97-AF65-F5344CB8AC3E}">
        <p14:creationId xmlns:p14="http://schemas.microsoft.com/office/powerpoint/2010/main" val="41837305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8370" name="Object 1"/>
          <p:cNvGraphicFramePr>
            <a:graphicFrameLocks noChangeAspect="1"/>
          </p:cNvGraphicFramePr>
          <p:nvPr>
            <p:extLst/>
          </p:nvPr>
        </p:nvGraphicFramePr>
        <p:xfrm>
          <a:off x="665019" y="323850"/>
          <a:ext cx="10983190" cy="6534150"/>
        </p:xfrm>
        <a:graphic>
          <a:graphicData uri="http://schemas.openxmlformats.org/presentationml/2006/ole">
            <mc:AlternateContent xmlns:mc="http://schemas.openxmlformats.org/markup-compatibility/2006">
              <mc:Choice xmlns:v="urn:schemas-microsoft-com:vml" Requires="v">
                <p:oleObj spid="_x0000_s3076" name="Presentation" r:id="rId3" imgW="4570330" imgH="3427437" progId="PowerPoint.Show.8">
                  <p:embed/>
                </p:oleObj>
              </mc:Choice>
              <mc:Fallback>
                <p:oleObj name="Presentation" r:id="rId3" imgW="4570330" imgH="3427437" progId="PowerPoint.Show.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19" y="323850"/>
                        <a:ext cx="10983190" cy="6534150"/>
                      </a:xfrm>
                      <a:prstGeom prst="rect">
                        <a:avLst/>
                      </a:prstGeom>
                      <a:noFill/>
                      <a:ln>
                        <a:noFill/>
                      </a:ln>
                    </p:spPr>
                  </p:pic>
                </p:oleObj>
              </mc:Fallback>
            </mc:AlternateContent>
          </a:graphicData>
        </a:graphic>
      </p:graphicFrame>
      <p:sp>
        <p:nvSpPr>
          <p:cNvPr id="5" name="TextBox 4"/>
          <p:cNvSpPr txBox="1"/>
          <p:nvPr/>
        </p:nvSpPr>
        <p:spPr>
          <a:xfrm>
            <a:off x="9857998" y="516980"/>
            <a:ext cx="1582881" cy="523220"/>
          </a:xfrm>
          <a:prstGeom prst="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defTabSz="914400">
              <a:defRPr/>
            </a:pPr>
            <a:r>
              <a:rPr lang="en-US" sz="2800" b="1" dirty="0">
                <a:solidFill>
                  <a:srgbClr val="0000FF"/>
                </a:solidFill>
              </a:rPr>
              <a:t>WILLIE</a:t>
            </a:r>
          </a:p>
        </p:txBody>
      </p:sp>
    </p:spTree>
    <p:extLst>
      <p:ext uri="{BB962C8B-B14F-4D97-AF65-F5344CB8AC3E}">
        <p14:creationId xmlns:p14="http://schemas.microsoft.com/office/powerpoint/2010/main" val="23750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7200" dirty="0">
                <a:solidFill>
                  <a:srgbClr val="0000FF"/>
                </a:solidFill>
                <a:latin typeface="Arial" panose="020B0604020202020204" pitchFamily="34" charset="0"/>
                <a:cs typeface="Arial" panose="020B0604020202020204" pitchFamily="34" charset="0"/>
              </a:rPr>
              <a:t>Questions</a:t>
            </a:r>
          </a:p>
        </p:txBody>
      </p:sp>
      <p:sp>
        <p:nvSpPr>
          <p:cNvPr id="3" name="Content Placeholder 2"/>
          <p:cNvSpPr>
            <a:spLocks noGrp="1"/>
          </p:cNvSpPr>
          <p:nvPr>
            <p:ph idx="1"/>
          </p:nvPr>
        </p:nvSpPr>
        <p:spPr>
          <a:xfrm>
            <a:off x="901912" y="2285999"/>
            <a:ext cx="10436647" cy="3964194"/>
          </a:xfrm>
        </p:spPr>
        <p:txBody>
          <a:bodyPr>
            <a:normAutofit fontScale="92500"/>
          </a:bodyPr>
          <a:lstStyle/>
          <a:p>
            <a:r>
              <a:rPr lang="en-US" dirty="0">
                <a:latin typeface="Arial" panose="020B0604020202020204" pitchFamily="34" charset="0"/>
                <a:cs typeface="Arial" panose="020B0604020202020204" pitchFamily="34" charset="0"/>
              </a:rPr>
              <a:t>#1  </a:t>
            </a:r>
            <a:r>
              <a:rPr lang="en-US" b="1" dirty="0">
                <a:latin typeface="Arial" panose="020B0604020202020204" pitchFamily="34" charset="0"/>
                <a:cs typeface="Arial" panose="020B0604020202020204" pitchFamily="34" charset="0"/>
              </a:rPr>
              <a:t>Write in the question box through out the webinar</a:t>
            </a:r>
          </a:p>
          <a:p>
            <a:pPr marL="862013" indent="-862013">
              <a:buNone/>
            </a:pPr>
            <a:r>
              <a:rPr lang="en-US" b="1" dirty="0">
                <a:latin typeface="Arial" panose="020B0604020202020204" pitchFamily="34" charset="0"/>
                <a:cs typeface="Arial" panose="020B0604020202020204" pitchFamily="34" charset="0"/>
              </a:rPr>
              <a:t>         (These questions may be answered during the presentation or                    saved for the Q&amp; A session after the presentation.</a:t>
            </a:r>
          </a:p>
          <a:p>
            <a:r>
              <a:rPr lang="en-US" b="1" dirty="0">
                <a:latin typeface="Arial" panose="020B0604020202020204" pitchFamily="34" charset="0"/>
                <a:cs typeface="Arial" panose="020B0604020202020204" pitchFamily="34" charset="0"/>
              </a:rPr>
              <a:t>#2 After the presentation we will take questions from the audience</a:t>
            </a:r>
          </a:p>
          <a:p>
            <a:pPr marL="744538" indent="-744538">
              <a:buNone/>
            </a:pPr>
            <a:r>
              <a:rPr lang="en-US" b="1" dirty="0">
                <a:latin typeface="Arial" panose="020B0604020202020204" pitchFamily="34" charset="0"/>
                <a:cs typeface="Arial" panose="020B0604020202020204" pitchFamily="34" charset="0"/>
              </a:rPr>
              <a:t>         You may raise your computer hand and the presenters will call                on you.  If you are calling in, you will need to enter your audio PIN for us to hear you.</a:t>
            </a:r>
          </a:p>
          <a:p>
            <a:pPr marL="793750" indent="-793750">
              <a:buNone/>
            </a:pPr>
            <a:r>
              <a:rPr lang="en-US" b="1" dirty="0">
                <a:latin typeface="Arial" panose="020B0604020202020204" pitchFamily="34" charset="0"/>
                <a:cs typeface="Arial" panose="020B0604020202020204" pitchFamily="34" charset="0"/>
              </a:rPr>
              <a:t>    #3 If we  run out of time or we don’t have an answer for you, we will develop a Q &amp; A document that will be placed on the RCOC Website.</a:t>
            </a:r>
          </a:p>
        </p:txBody>
      </p:sp>
      <p:pic>
        <p:nvPicPr>
          <p:cNvPr id="4" name="Picture 3"/>
          <p:cNvPicPr>
            <a:picLocks noChangeAspect="1"/>
          </p:cNvPicPr>
          <p:nvPr/>
        </p:nvPicPr>
        <p:blipFill>
          <a:blip r:embed="rId2"/>
          <a:stretch>
            <a:fillRect/>
          </a:stretch>
        </p:blipFill>
        <p:spPr>
          <a:xfrm>
            <a:off x="9232592" y="724075"/>
            <a:ext cx="1467261" cy="1561924"/>
          </a:xfrm>
          <a:prstGeom prst="rect">
            <a:avLst/>
          </a:prstGeom>
          <a:ln w="38100">
            <a:solidFill>
              <a:srgbClr val="0000FF"/>
            </a:solidFill>
          </a:ln>
        </p:spPr>
      </p:pic>
    </p:spTree>
    <p:extLst>
      <p:ext uri="{BB962C8B-B14F-4D97-AF65-F5344CB8AC3E}">
        <p14:creationId xmlns:p14="http://schemas.microsoft.com/office/powerpoint/2010/main" val="3503314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774218" cy="1303867"/>
          </a:xfrm>
        </p:spPr>
        <p:txBody>
          <a:bodyPr>
            <a:normAutofit/>
          </a:bodyPr>
          <a:lstStyle/>
          <a:p>
            <a:pPr algn="l"/>
            <a:r>
              <a:rPr lang="en-US" sz="3600" b="1" dirty="0">
                <a:solidFill>
                  <a:srgbClr val="0000FF"/>
                </a:solidFill>
                <a:latin typeface="Arial "/>
              </a:rPr>
              <a:t>Benefits Planners &amp; Resources are available through:</a:t>
            </a:r>
          </a:p>
        </p:txBody>
      </p:sp>
      <p:sp>
        <p:nvSpPr>
          <p:cNvPr id="3" name="Content Placeholder 2"/>
          <p:cNvSpPr>
            <a:spLocks noGrp="1"/>
          </p:cNvSpPr>
          <p:nvPr>
            <p:ph idx="1"/>
          </p:nvPr>
        </p:nvSpPr>
        <p:spPr>
          <a:xfrm>
            <a:off x="1198582" y="2750570"/>
            <a:ext cx="9871037" cy="3318936"/>
          </a:xfrm>
        </p:spPr>
        <p:txBody>
          <a:bodyPr>
            <a:normAutofit fontScale="77500" lnSpcReduction="20000"/>
          </a:bodyPr>
          <a:lstStyle/>
          <a:p>
            <a:r>
              <a:rPr lang="en-US" sz="3600" b="1" dirty="0">
                <a:latin typeface="Arial" panose="020B0604020202020204" pitchFamily="34" charset="0"/>
                <a:cs typeface="Arial" panose="020B0604020202020204" pitchFamily="34" charset="0"/>
              </a:rPr>
              <a:t>RCOC </a:t>
            </a:r>
            <a:r>
              <a:rPr lang="en-US" sz="3400" b="1" dirty="0">
                <a:solidFill>
                  <a:srgbClr val="009900"/>
                </a:solidFill>
                <a:latin typeface="Arial" panose="020B0604020202020204" pitchFamily="34" charset="0"/>
                <a:cs typeface="Arial" panose="020B0604020202020204" pitchFamily="34" charset="0"/>
              </a:rPr>
              <a:t>(Suzanne Butler,</a:t>
            </a:r>
            <a:r>
              <a:rPr lang="en-US" sz="3400" b="1" dirty="0">
                <a:solidFill>
                  <a:srgbClr val="009900"/>
                </a:solidFill>
                <a:latin typeface="Calibri" panose="020F0502020204030204" pitchFamily="34" charset="0"/>
              </a:rPr>
              <a:t> </a:t>
            </a:r>
            <a:r>
              <a:rPr lang="en-US" sz="3100" b="1" dirty="0">
                <a:solidFill>
                  <a:schemeClr val="tx1"/>
                </a:solidFill>
                <a:latin typeface="Calibri" panose="020F0502020204030204" pitchFamily="34" charset="0"/>
              </a:rPr>
              <a:t>Instructor/Coordinator, ID Program RCOC)</a:t>
            </a:r>
            <a:endParaRPr lang="en-US" sz="3100" b="1" dirty="0">
              <a:solidFill>
                <a:schemeClr val="tx1"/>
              </a:solidFill>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Department of Rehabilitation</a:t>
            </a:r>
          </a:p>
          <a:p>
            <a:r>
              <a:rPr lang="en-US" sz="3600" b="1" dirty="0">
                <a:latin typeface="Arial" panose="020B0604020202020204" pitchFamily="34" charset="0"/>
                <a:cs typeface="Arial" panose="020B0604020202020204" pitchFamily="34" charset="0"/>
              </a:rPr>
              <a:t>DB101 Website</a:t>
            </a:r>
          </a:p>
          <a:p>
            <a:r>
              <a:rPr lang="en-US" sz="3600" b="1" dirty="0">
                <a:latin typeface="Arial" panose="020B0604020202020204" pitchFamily="34" charset="0"/>
                <a:cs typeface="Arial" panose="020B0604020202020204" pitchFamily="34" charset="0"/>
              </a:rPr>
              <a:t>Work Incentive Planning &amp; Assistance Certified Planners (WIPAs)</a:t>
            </a:r>
          </a:p>
          <a:p>
            <a:r>
              <a:rPr lang="en-US" sz="3600" b="1" dirty="0">
                <a:latin typeface="Arial" panose="020B0604020202020204" pitchFamily="34" charset="0"/>
                <a:cs typeface="Arial" panose="020B0604020202020204" pitchFamily="34" charset="0"/>
              </a:rPr>
              <a:t>SSA Red Book</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97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03566" y="757647"/>
            <a:ext cx="7576457" cy="1709764"/>
          </a:xfrm>
          <a:prstGeom prst="rect">
            <a:avLst/>
          </a:prstGeom>
        </p:spPr>
      </p:pic>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3"/>
          <a:stretch>
            <a:fillRect/>
          </a:stretch>
        </p:blipFill>
        <p:spPr>
          <a:xfrm>
            <a:off x="518159" y="2303508"/>
            <a:ext cx="11155680" cy="3855012"/>
          </a:xfrm>
          <a:prstGeom prst="rect">
            <a:avLst/>
          </a:prstGeom>
        </p:spPr>
      </p:pic>
      <p:sp>
        <p:nvSpPr>
          <p:cNvPr id="6" name="Rectangle 5"/>
          <p:cNvSpPr/>
          <p:nvPr/>
        </p:nvSpPr>
        <p:spPr>
          <a:xfrm>
            <a:off x="2745146" y="6273225"/>
            <a:ext cx="6168676" cy="584775"/>
          </a:xfrm>
          <a:prstGeom prst="rect">
            <a:avLst/>
          </a:prstGeom>
        </p:spPr>
        <p:txBody>
          <a:bodyPr wrap="none">
            <a:spAutoFit/>
          </a:bodyPr>
          <a:lstStyle/>
          <a:p>
            <a:pPr defTabSz="914400">
              <a:defRPr/>
            </a:pPr>
            <a:r>
              <a:rPr lang="en-US" sz="3200" b="1" dirty="0">
                <a:solidFill>
                  <a:srgbClr val="0000FF"/>
                </a:solidFill>
                <a:latin typeface="Arial "/>
              </a:rPr>
              <a:t>https://ca.db101.org/about.htm</a:t>
            </a:r>
          </a:p>
        </p:txBody>
      </p:sp>
    </p:spTree>
    <p:extLst>
      <p:ext uri="{BB962C8B-B14F-4D97-AF65-F5344CB8AC3E}">
        <p14:creationId xmlns:p14="http://schemas.microsoft.com/office/powerpoint/2010/main" val="39473159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b="1" dirty="0">
                <a:solidFill>
                  <a:srgbClr val="009900"/>
                </a:solidFill>
                <a:latin typeface="Arial" panose="020B0604020202020204" pitchFamily="34" charset="0"/>
                <a:cs typeface="Arial" panose="020B0604020202020204" pitchFamily="34" charset="0"/>
              </a:rPr>
              <a:t>WIPA</a:t>
            </a:r>
          </a:p>
        </p:txBody>
      </p:sp>
      <p:sp>
        <p:nvSpPr>
          <p:cNvPr id="3" name="Content Placeholder 2"/>
          <p:cNvSpPr>
            <a:spLocks noGrp="1"/>
          </p:cNvSpPr>
          <p:nvPr>
            <p:ph idx="1"/>
          </p:nvPr>
        </p:nvSpPr>
        <p:spPr>
          <a:xfrm>
            <a:off x="634701" y="2556932"/>
            <a:ext cx="10897497" cy="3318936"/>
          </a:xfrm>
        </p:spPr>
        <p:txBody>
          <a:bodyPr/>
          <a:lstStyle/>
          <a:p>
            <a:endParaRPr lang="en-US" dirty="0"/>
          </a:p>
          <a:p>
            <a:endParaRPr lang="en-US" dirty="0"/>
          </a:p>
          <a:p>
            <a:pPr marL="0" indent="0">
              <a:buNone/>
            </a:pPr>
            <a:r>
              <a:rPr lang="en-US" sz="4000" b="1" dirty="0">
                <a:latin typeface="Arial" panose="020B0604020202020204" pitchFamily="34" charset="0"/>
                <a:cs typeface="Arial" panose="020B0604020202020204" pitchFamily="34" charset="0"/>
              </a:rPr>
              <a:t> </a:t>
            </a:r>
            <a:r>
              <a:rPr lang="en-US" sz="4400" b="1" dirty="0">
                <a:solidFill>
                  <a:srgbClr val="0000FF"/>
                </a:solidFill>
                <a:latin typeface="Arial" panose="020B0604020202020204" pitchFamily="34" charset="0"/>
                <a:cs typeface="Arial" panose="020B0604020202020204" pitchFamily="34" charset="0"/>
              </a:rPr>
              <a:t>Work Incentive Planning &amp; Assistance</a:t>
            </a:r>
          </a:p>
        </p:txBody>
      </p:sp>
    </p:spTree>
    <p:extLst>
      <p:ext uri="{BB962C8B-B14F-4D97-AF65-F5344CB8AC3E}">
        <p14:creationId xmlns:p14="http://schemas.microsoft.com/office/powerpoint/2010/main" val="38425898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solidFill>
                  <a:srgbClr val="009900"/>
                </a:solidFill>
              </a:rPr>
              <a:t>What is WIPA?</a:t>
            </a:r>
          </a:p>
        </p:txBody>
      </p:sp>
      <p:sp>
        <p:nvSpPr>
          <p:cNvPr id="3" name="Content Placeholder 2"/>
          <p:cNvSpPr>
            <a:spLocks noGrp="1"/>
          </p:cNvSpPr>
          <p:nvPr>
            <p:ph idx="1"/>
          </p:nvPr>
        </p:nvSpPr>
        <p:spPr>
          <a:xfrm>
            <a:off x="1097280" y="1845733"/>
            <a:ext cx="10854466" cy="4533551"/>
          </a:xfrm>
        </p:spPr>
        <p:txBody>
          <a:bodyPr>
            <a:normAutofit fontScale="77500" lnSpcReduction="20000"/>
          </a:bodyPr>
          <a:lstStyle/>
          <a:p>
            <a:pPr>
              <a:buFont typeface="Arial" panose="020B0604020202020204" pitchFamily="34" charset="0"/>
              <a:buChar char="•"/>
            </a:pPr>
            <a:r>
              <a:rPr lang="en-US" sz="4600" dirty="0"/>
              <a:t>WIPA stands for Work Incentives Planning and Assistance.  </a:t>
            </a:r>
          </a:p>
          <a:p>
            <a:pPr>
              <a:buFont typeface="Arial" panose="020B0604020202020204" pitchFamily="34" charset="0"/>
              <a:buChar char="•"/>
            </a:pPr>
            <a:r>
              <a:rPr lang="en-US" sz="4600" dirty="0"/>
              <a:t>It is funded exclusively by the Social Security Administration (SSA).</a:t>
            </a:r>
            <a:endParaRPr lang="en-US" sz="4600" b="1" dirty="0"/>
          </a:p>
          <a:p>
            <a:pPr>
              <a:buFont typeface="Arial" panose="020B0604020202020204" pitchFamily="34" charset="0"/>
              <a:buChar char="•"/>
            </a:pPr>
            <a:r>
              <a:rPr lang="en-US" sz="4600" dirty="0"/>
              <a:t> A Certified Planner helps to provide accurate and timely information about the impact of earnings on your SSI or SSDI cash and healthcare benefits. </a:t>
            </a:r>
          </a:p>
          <a:p>
            <a:pPr>
              <a:buFont typeface="Arial" panose="020B0604020202020204" pitchFamily="34" charset="0"/>
              <a:buChar char="•"/>
            </a:pPr>
            <a:r>
              <a:rPr lang="en-US" sz="4600" dirty="0"/>
              <a:t> Work incentives allow you to keep your cash and healthcare benefits, at least temporarily, as you work toward earning more money through employment!</a:t>
            </a:r>
            <a:endParaRPr lang="en-US" sz="4600" b="1" dirty="0"/>
          </a:p>
          <a:p>
            <a:endParaRPr lang="en-US" dirty="0"/>
          </a:p>
          <a:p>
            <a:endParaRPr lang="en-US" dirty="0"/>
          </a:p>
          <a:p>
            <a:endParaRPr lang="en-US" dirty="0"/>
          </a:p>
        </p:txBody>
      </p:sp>
      <p:pic>
        <p:nvPicPr>
          <p:cNvPr id="4" name="Picture 37" descr="ssa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9460" y="226062"/>
            <a:ext cx="1553348" cy="146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3641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107586"/>
            <a:ext cx="10058400" cy="1450757"/>
          </a:xfrm>
        </p:spPr>
        <p:txBody>
          <a:bodyPr>
            <a:normAutofit/>
          </a:bodyPr>
          <a:lstStyle/>
          <a:p>
            <a:r>
              <a:rPr lang="en-US" sz="5400" b="1" dirty="0"/>
              <a:t>Who is Eligible for WIPA Services?</a:t>
            </a:r>
          </a:p>
        </p:txBody>
      </p:sp>
      <p:sp>
        <p:nvSpPr>
          <p:cNvPr id="3" name="Content Placeholder 2"/>
          <p:cNvSpPr>
            <a:spLocks noGrp="1"/>
          </p:cNvSpPr>
          <p:nvPr>
            <p:ph idx="1"/>
          </p:nvPr>
        </p:nvSpPr>
        <p:spPr>
          <a:xfrm>
            <a:off x="1097280" y="1686979"/>
            <a:ext cx="9749307" cy="4790941"/>
          </a:xfrm>
        </p:spPr>
        <p:txBody>
          <a:bodyPr>
            <a:normAutofit fontScale="92500"/>
          </a:bodyPr>
          <a:lstStyle/>
          <a:p>
            <a:pPr marL="0" indent="0">
              <a:buNone/>
            </a:pPr>
            <a:r>
              <a:rPr lang="en-US" sz="2600" b="1" i="1" dirty="0">
                <a:solidFill>
                  <a:srgbClr val="009900"/>
                </a:solidFill>
              </a:rPr>
              <a:t>Individuals with disabilities age 14 through retirement age, who are currently receiving one or more of the following based on disability:</a:t>
            </a:r>
          </a:p>
          <a:p>
            <a:pPr>
              <a:buFont typeface="Wingdings" panose="05000000000000000000" pitchFamily="2" charset="2"/>
              <a:buChar char="§"/>
            </a:pPr>
            <a:r>
              <a:rPr lang="en-US" sz="2200" dirty="0"/>
              <a:t>  </a:t>
            </a:r>
            <a:r>
              <a:rPr lang="en-US" sz="2200" b="1" dirty="0"/>
              <a:t>SSI (Supplemental Security Income)</a:t>
            </a:r>
          </a:p>
          <a:p>
            <a:pPr>
              <a:buFont typeface="Wingdings" panose="05000000000000000000" pitchFamily="2" charset="2"/>
              <a:buChar char="§"/>
            </a:pPr>
            <a:r>
              <a:rPr lang="en-US" sz="2200" b="1" dirty="0"/>
              <a:t>  SSDI (Social Security Disability Insurance)</a:t>
            </a:r>
          </a:p>
          <a:p>
            <a:pPr>
              <a:buFont typeface="Wingdings" panose="05000000000000000000" pitchFamily="2" charset="2"/>
              <a:buChar char="§"/>
            </a:pPr>
            <a:r>
              <a:rPr lang="en-US" sz="2200" b="1" dirty="0"/>
              <a:t>  CDB (Childhood Disability Benefits)</a:t>
            </a:r>
          </a:p>
          <a:p>
            <a:pPr>
              <a:buFont typeface="Wingdings" panose="05000000000000000000" pitchFamily="2" charset="2"/>
              <a:buChar char="§"/>
            </a:pPr>
            <a:r>
              <a:rPr lang="en-US" sz="2200" b="1" dirty="0"/>
              <a:t>  DWB (Disabled Widow(</a:t>
            </a:r>
            <a:r>
              <a:rPr lang="en-US" sz="2200" b="1" dirty="0" err="1"/>
              <a:t>er</a:t>
            </a:r>
            <a:r>
              <a:rPr lang="en-US" sz="2200" b="1" dirty="0"/>
              <a:t>) Benefits)</a:t>
            </a:r>
          </a:p>
          <a:p>
            <a:pPr>
              <a:buFont typeface="Wingdings" panose="05000000000000000000" pitchFamily="2" charset="2"/>
              <a:buChar char="§"/>
            </a:pPr>
            <a:r>
              <a:rPr lang="en-US" sz="2200" b="1" dirty="0"/>
              <a:t>  OR Individuals whose cash benefits have been suspended recently due to earned income</a:t>
            </a:r>
          </a:p>
          <a:p>
            <a:pPr>
              <a:buFont typeface="Wingdings" panose="05000000000000000000" pitchFamily="2" charset="2"/>
              <a:buChar char="§"/>
            </a:pPr>
            <a:r>
              <a:rPr lang="en-US" sz="1900" b="1" i="1" u="sng" dirty="0">
                <a:solidFill>
                  <a:srgbClr val="0000FF"/>
                </a:solidFill>
                <a:highlight>
                  <a:srgbClr val="FFFF00"/>
                </a:highlight>
              </a:rPr>
              <a:t>AND</a:t>
            </a:r>
            <a:r>
              <a:rPr lang="en-US" sz="1900" b="1" dirty="0">
                <a:highlight>
                  <a:srgbClr val="FFFF00"/>
                </a:highlight>
              </a:rPr>
              <a:t> meet one of these criteria:</a:t>
            </a:r>
          </a:p>
          <a:p>
            <a:pPr>
              <a:buFont typeface="Wingdings" panose="05000000000000000000" pitchFamily="2" charset="2"/>
              <a:buChar char="§"/>
            </a:pPr>
            <a:r>
              <a:rPr lang="en-US" sz="1900" b="1" dirty="0"/>
              <a:t>  Currently working or self-employed</a:t>
            </a:r>
          </a:p>
          <a:p>
            <a:pPr>
              <a:buFont typeface="Wingdings" panose="05000000000000000000" pitchFamily="2" charset="2"/>
              <a:buChar char="§"/>
            </a:pPr>
            <a:r>
              <a:rPr lang="en-US" sz="1900" b="1" dirty="0"/>
              <a:t>  Currently looking for work</a:t>
            </a:r>
          </a:p>
          <a:p>
            <a:pPr>
              <a:buFont typeface="Wingdings" panose="05000000000000000000" pitchFamily="2" charset="2"/>
              <a:buChar char="§"/>
            </a:pPr>
            <a:r>
              <a:rPr lang="en-US" sz="1900" b="1" dirty="0"/>
              <a:t>  Seriously considering looking for work</a:t>
            </a:r>
          </a:p>
          <a:p>
            <a:endParaRPr lang="en-US" dirty="0"/>
          </a:p>
        </p:txBody>
      </p:sp>
    </p:spTree>
    <p:extLst>
      <p:ext uri="{BB962C8B-B14F-4D97-AF65-F5344CB8AC3E}">
        <p14:creationId xmlns:p14="http://schemas.microsoft.com/office/powerpoint/2010/main" val="8741854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dirty="0">
                <a:solidFill>
                  <a:srgbClr val="009900"/>
                </a:solidFill>
              </a:rPr>
              <a:t>WIPA Services</a:t>
            </a:r>
          </a:p>
        </p:txBody>
      </p:sp>
      <p:sp>
        <p:nvSpPr>
          <p:cNvPr id="3" name="Content Placeholder 2"/>
          <p:cNvSpPr>
            <a:spLocks noGrp="1"/>
          </p:cNvSpPr>
          <p:nvPr>
            <p:ph idx="1"/>
          </p:nvPr>
        </p:nvSpPr>
        <p:spPr/>
        <p:txBody>
          <a:bodyPr>
            <a:normAutofit/>
          </a:bodyPr>
          <a:lstStyle/>
          <a:p>
            <a:r>
              <a:rPr lang="en-US" sz="4000" dirty="0"/>
              <a:t>Project Independence WIPA SERVICES are available to </a:t>
            </a:r>
            <a:r>
              <a:rPr lang="en-US" sz="4000" b="1" dirty="0"/>
              <a:t>ANYBODY</a:t>
            </a:r>
            <a:r>
              <a:rPr lang="en-US" sz="4000" dirty="0"/>
              <a:t> who receives a Social Security benefit based on a disability between the ages of 14 &amp; full retirement and lives in </a:t>
            </a:r>
            <a:r>
              <a:rPr lang="en-US" sz="4000" b="1" dirty="0">
                <a:solidFill>
                  <a:srgbClr val="0000FF"/>
                </a:solidFill>
              </a:rPr>
              <a:t>Orange County, San Bernardino County, Kern County or Inyo County</a:t>
            </a:r>
            <a:r>
              <a:rPr lang="en-US" sz="4000" dirty="0"/>
              <a:t>.</a:t>
            </a:r>
          </a:p>
          <a:p>
            <a:pPr marL="0" indent="0">
              <a:buNone/>
            </a:pPr>
            <a:endParaRPr lang="en-US" sz="2400" dirty="0"/>
          </a:p>
          <a:p>
            <a:pPr marL="0" indent="0" algn="ctr">
              <a:buNone/>
            </a:pPr>
            <a:endParaRPr lang="en-US" sz="2400" b="1" dirty="0">
              <a:solidFill>
                <a:srgbClr val="0070C0"/>
              </a:solidFill>
            </a:endParaRPr>
          </a:p>
        </p:txBody>
      </p:sp>
    </p:spTree>
    <p:extLst>
      <p:ext uri="{BB962C8B-B14F-4D97-AF65-F5344CB8AC3E}">
        <p14:creationId xmlns:p14="http://schemas.microsoft.com/office/powerpoint/2010/main" val="21092295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Where is WIPA?</a:t>
            </a:r>
          </a:p>
        </p:txBody>
      </p:sp>
      <p:sp>
        <p:nvSpPr>
          <p:cNvPr id="3" name="Content Placeholder 2"/>
          <p:cNvSpPr>
            <a:spLocks noGrp="1"/>
          </p:cNvSpPr>
          <p:nvPr>
            <p:ph idx="1"/>
          </p:nvPr>
        </p:nvSpPr>
        <p:spPr>
          <a:xfrm>
            <a:off x="1097280" y="1845734"/>
            <a:ext cx="10058400" cy="4737946"/>
          </a:xfrm>
        </p:spPr>
        <p:txBody>
          <a:bodyPr>
            <a:normAutofit/>
          </a:bodyPr>
          <a:lstStyle/>
          <a:p>
            <a:pPr>
              <a:buFont typeface="Arial" panose="020B0604020202020204" pitchFamily="34" charset="0"/>
              <a:buChar char="•"/>
            </a:pPr>
            <a:r>
              <a:rPr lang="en-US" sz="3200" dirty="0"/>
              <a:t>WIPA is located at the </a:t>
            </a:r>
            <a:r>
              <a:rPr lang="en-US" sz="3200" b="1" dirty="0">
                <a:solidFill>
                  <a:srgbClr val="0000FF"/>
                </a:solidFill>
              </a:rPr>
              <a:t>Project Independence </a:t>
            </a:r>
            <a:r>
              <a:rPr lang="en-US" sz="3200" dirty="0"/>
              <a:t>Administrative Office in the City of Costa Mesa.</a:t>
            </a:r>
          </a:p>
          <a:p>
            <a:pPr marL="0" indent="0">
              <a:buNone/>
            </a:pPr>
            <a:endParaRPr lang="en-US" sz="3200" dirty="0"/>
          </a:p>
          <a:p>
            <a:pPr marL="0" indent="0">
              <a:buNone/>
            </a:pPr>
            <a:endParaRPr lang="en-US" sz="3200" dirty="0"/>
          </a:p>
          <a:p>
            <a:pPr marL="0" indent="0">
              <a:buNone/>
            </a:pPr>
            <a:endParaRPr lang="en-US" sz="3200" dirty="0"/>
          </a:p>
          <a:p>
            <a:pPr marL="0" indent="0">
              <a:buNone/>
            </a:pPr>
            <a:endParaRPr lang="en-US" sz="3200" dirty="0"/>
          </a:p>
          <a:p>
            <a:pPr>
              <a:buFont typeface="Arial" panose="020B0604020202020204" pitchFamily="34" charset="0"/>
              <a:buChar char="•"/>
            </a:pPr>
            <a:r>
              <a:rPr lang="en-US" sz="3200" dirty="0"/>
              <a:t>Call (714) 549-3464 to speak with a CWIC (Community Work Incentives Coordinator) and/or make an appointment.</a:t>
            </a:r>
          </a:p>
        </p:txBody>
      </p:sp>
      <p:pic>
        <p:nvPicPr>
          <p:cNvPr id="4" name="Picture 3"/>
          <p:cNvPicPr>
            <a:picLocks noChangeAspect="1"/>
          </p:cNvPicPr>
          <p:nvPr/>
        </p:nvPicPr>
        <p:blipFill>
          <a:blip r:embed="rId2"/>
          <a:stretch>
            <a:fillRect/>
          </a:stretch>
        </p:blipFill>
        <p:spPr>
          <a:xfrm>
            <a:off x="4356847" y="2872336"/>
            <a:ext cx="2796989" cy="2493265"/>
          </a:xfrm>
          <a:prstGeom prst="rect">
            <a:avLst/>
          </a:prstGeom>
          <a:ln w="57150">
            <a:solidFill>
              <a:srgbClr val="009900"/>
            </a:solidFill>
          </a:ln>
        </p:spPr>
      </p:pic>
    </p:spTree>
    <p:extLst>
      <p:ext uri="{BB962C8B-B14F-4D97-AF65-F5344CB8AC3E}">
        <p14:creationId xmlns:p14="http://schemas.microsoft.com/office/powerpoint/2010/main" val="2363041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3061" y="142765"/>
            <a:ext cx="9375260" cy="2262781"/>
          </a:xfrm>
        </p:spPr>
        <p:txBody>
          <a:bodyPr>
            <a:normAutofit/>
          </a:bodyPr>
          <a:lstStyle/>
          <a:p>
            <a:r>
              <a:rPr lang="en-US" sz="6000" b="1" dirty="0"/>
              <a:t>WIPA</a:t>
            </a:r>
            <a:r>
              <a:rPr lang="en-US" sz="6000" dirty="0"/>
              <a:t> </a:t>
            </a:r>
            <a:br>
              <a:rPr lang="en-US" sz="6000" dirty="0"/>
            </a:br>
            <a:r>
              <a:rPr lang="en-US" sz="3600" dirty="0"/>
              <a:t>Work Incentives Planning and Assistance</a:t>
            </a:r>
          </a:p>
        </p:txBody>
      </p:sp>
      <p:sp>
        <p:nvSpPr>
          <p:cNvPr id="3" name="Subtitle 2"/>
          <p:cNvSpPr>
            <a:spLocks noGrp="1"/>
          </p:cNvSpPr>
          <p:nvPr>
            <p:ph type="subTitle" idx="1"/>
          </p:nvPr>
        </p:nvSpPr>
        <p:spPr>
          <a:xfrm>
            <a:off x="1452922" y="4433892"/>
            <a:ext cx="8915399" cy="1971151"/>
          </a:xfrm>
        </p:spPr>
        <p:txBody>
          <a:bodyPr/>
          <a:lstStyle/>
          <a:p>
            <a:r>
              <a:rPr lang="en-US" sz="2000" b="1" i="1" dirty="0">
                <a:solidFill>
                  <a:schemeClr val="accent1"/>
                </a:solidFill>
              </a:rPr>
              <a:t>How working impacts Supplemental Security Income (SSI)</a:t>
            </a:r>
          </a:p>
          <a:p>
            <a:endParaRPr lang="en-US" b="1" dirty="0">
              <a:solidFill>
                <a:schemeClr val="accent1"/>
              </a:solidFill>
            </a:endParaRPr>
          </a:p>
        </p:txBody>
      </p:sp>
      <p:pic>
        <p:nvPicPr>
          <p:cNvPr id="4" name="Picture 3" descr="P-I Logo"/>
          <p:cNvPicPr/>
          <p:nvPr/>
        </p:nvPicPr>
        <p:blipFill>
          <a:blip r:embed="rId2">
            <a:extLst>
              <a:ext uri="{28A0092B-C50C-407E-A947-70E740481C1C}">
                <a14:useLocalDpi xmlns:a14="http://schemas.microsoft.com/office/drawing/2010/main" val="0"/>
              </a:ext>
            </a:extLst>
          </a:blip>
          <a:srcRect/>
          <a:stretch>
            <a:fillRect/>
          </a:stretch>
        </p:blipFill>
        <p:spPr bwMode="auto">
          <a:xfrm>
            <a:off x="1546607" y="4888491"/>
            <a:ext cx="4613562" cy="1061952"/>
          </a:xfrm>
          <a:prstGeom prst="rect">
            <a:avLst/>
          </a:prstGeom>
          <a:noFill/>
          <a:ln>
            <a:noFill/>
          </a:ln>
        </p:spPr>
      </p:pic>
      <p:sp>
        <p:nvSpPr>
          <p:cNvPr id="5" name="Rectangle 4"/>
          <p:cNvSpPr/>
          <p:nvPr/>
        </p:nvSpPr>
        <p:spPr>
          <a:xfrm>
            <a:off x="1097280" y="2405546"/>
            <a:ext cx="11094720" cy="1569660"/>
          </a:xfrm>
          <a:prstGeom prst="rect">
            <a:avLst/>
          </a:prstGeom>
        </p:spPr>
        <p:txBody>
          <a:bodyPr wrap="square">
            <a:spAutoFit/>
          </a:bodyPr>
          <a:lstStyle/>
          <a:p>
            <a:r>
              <a:rPr lang="en-US" sz="3200" b="1" dirty="0">
                <a:solidFill>
                  <a:srgbClr val="0000FF"/>
                </a:solidFill>
              </a:rPr>
              <a:t>Juliana Beason, </a:t>
            </a:r>
            <a:r>
              <a:rPr lang="en-US" sz="3200" b="1" dirty="0">
                <a:solidFill>
                  <a:srgbClr val="000000"/>
                </a:solidFill>
              </a:rPr>
              <a:t>CWIC </a:t>
            </a:r>
          </a:p>
          <a:p>
            <a:r>
              <a:rPr lang="en-US" sz="3200" b="1" dirty="0">
                <a:solidFill>
                  <a:srgbClr val="000000"/>
                </a:solidFill>
              </a:rPr>
              <a:t>(Community Work Incentives Coordinator)</a:t>
            </a:r>
          </a:p>
          <a:p>
            <a:r>
              <a:rPr lang="en-US" sz="3200" b="1" dirty="0">
                <a:solidFill>
                  <a:srgbClr val="000000"/>
                </a:solidFill>
              </a:rPr>
              <a:t>Project Independence, WIPA </a:t>
            </a:r>
            <a:r>
              <a:rPr lang="en-US" sz="2400" b="1" dirty="0">
                <a:solidFill>
                  <a:srgbClr val="000000"/>
                </a:solidFill>
              </a:rPr>
              <a:t>(Work Incentive Planning &amp; Assistance)</a:t>
            </a:r>
          </a:p>
        </p:txBody>
      </p:sp>
    </p:spTree>
    <p:extLst>
      <p:ext uri="{BB962C8B-B14F-4D97-AF65-F5344CB8AC3E}">
        <p14:creationId xmlns:p14="http://schemas.microsoft.com/office/powerpoint/2010/main" val="20912226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616" y="0"/>
            <a:ext cx="7029637" cy="6858000"/>
          </a:xfrm>
          <a:prstGeom prst="rect">
            <a:avLst/>
          </a:prstGeom>
        </p:spPr>
      </p:pic>
      <p:sp>
        <p:nvSpPr>
          <p:cNvPr id="3" name="Rectangle 2"/>
          <p:cNvSpPr/>
          <p:nvPr/>
        </p:nvSpPr>
        <p:spPr>
          <a:xfrm>
            <a:off x="7207253" y="2733197"/>
            <a:ext cx="4984747" cy="461665"/>
          </a:xfrm>
          <a:prstGeom prst="rect">
            <a:avLst/>
          </a:prstGeom>
          <a:solidFill>
            <a:schemeClr val="bg1"/>
          </a:solidFill>
          <a:ln w="28575">
            <a:solidFill>
              <a:srgbClr val="FF0000"/>
            </a:solidFill>
          </a:ln>
        </p:spPr>
        <p:txBody>
          <a:bodyPr wrap="square">
            <a:spAutoFit/>
          </a:bodyPr>
          <a:lstStyle/>
          <a:p>
            <a:r>
              <a:rPr lang="en-US" sz="2400" b="1" dirty="0">
                <a:solidFill>
                  <a:srgbClr val="0000FF"/>
                </a:solidFill>
                <a:latin typeface="Arial" panose="020B0604020202020204" pitchFamily="34" charset="0"/>
                <a:cs typeface="Arial" panose="020B0604020202020204" pitchFamily="34" charset="0"/>
              </a:rPr>
              <a:t>http://www.treasurer.ca.gov/able/</a:t>
            </a:r>
          </a:p>
        </p:txBody>
      </p:sp>
      <p:sp>
        <p:nvSpPr>
          <p:cNvPr id="4" name="TextBox 3"/>
          <p:cNvSpPr txBox="1"/>
          <p:nvPr/>
        </p:nvSpPr>
        <p:spPr>
          <a:xfrm>
            <a:off x="8110079" y="3712318"/>
            <a:ext cx="3499329" cy="1077218"/>
          </a:xfrm>
          <a:prstGeom prst="rect">
            <a:avLst/>
          </a:prstGeom>
          <a:noFill/>
          <a:ln w="57150">
            <a:solidFill>
              <a:schemeClr val="tx1"/>
            </a:solidFill>
          </a:ln>
        </p:spPr>
        <p:txBody>
          <a:bodyPr wrap="square" rtlCol="0">
            <a:spAutoFit/>
          </a:bodyPr>
          <a:lstStyle/>
          <a:p>
            <a:r>
              <a:rPr lang="en-US" sz="3200" dirty="0">
                <a:solidFill>
                  <a:srgbClr val="000000"/>
                </a:solidFill>
                <a:latin typeface="Arial "/>
              </a:rPr>
              <a:t>Join the CalABLE </a:t>
            </a:r>
          </a:p>
          <a:p>
            <a:r>
              <a:rPr lang="en-US" sz="3200" dirty="0">
                <a:solidFill>
                  <a:srgbClr val="000000"/>
                </a:solidFill>
                <a:latin typeface="Arial "/>
              </a:rPr>
              <a:t>      Mailing List</a:t>
            </a:r>
          </a:p>
        </p:txBody>
      </p:sp>
    </p:spTree>
    <p:extLst>
      <p:ext uri="{BB962C8B-B14F-4D97-AF65-F5344CB8AC3E}">
        <p14:creationId xmlns:p14="http://schemas.microsoft.com/office/powerpoint/2010/main" val="7749924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b="1" dirty="0">
                <a:solidFill>
                  <a:srgbClr val="008000"/>
                </a:solidFill>
                <a:latin typeface="Arial "/>
              </a:rPr>
              <a:t>CalABLE</a:t>
            </a:r>
          </a:p>
        </p:txBody>
      </p:sp>
      <p:sp>
        <p:nvSpPr>
          <p:cNvPr id="3" name="Content Placeholder 2"/>
          <p:cNvSpPr>
            <a:spLocks noGrp="1"/>
          </p:cNvSpPr>
          <p:nvPr>
            <p:ph idx="1"/>
          </p:nvPr>
        </p:nvSpPr>
        <p:spPr>
          <a:xfrm>
            <a:off x="1006997" y="2556931"/>
            <a:ext cx="10417216" cy="3936465"/>
          </a:xfrm>
        </p:spPr>
        <p:txBody>
          <a:bodyPr>
            <a:noAutofit/>
          </a:bodyPr>
          <a:lstStyle/>
          <a:p>
            <a:r>
              <a:rPr lang="en-US" sz="2800" dirty="0">
                <a:latin typeface="Arial "/>
              </a:rPr>
              <a:t>The CalABLE program will open up life-improving opportunities for people with disabilities and their families. Contributions to an ABLE account, currently limited to $14,000 per year, can be made by family, friends, or the beneficiary themselves. The account’s earnings are allowed to accumulate tax-free, and the withdrawals, provided they are applied to qualifying disability expenses, are tax-free. We hope to make ABLE accounts available by summer 2017.</a:t>
            </a:r>
            <a:br>
              <a:rPr lang="en-US" sz="2800" dirty="0">
                <a:latin typeface="Arial "/>
              </a:rPr>
            </a:br>
            <a:r>
              <a:rPr lang="en-US" sz="2800" dirty="0"/>
              <a:t/>
            </a:r>
            <a:br>
              <a:rPr lang="en-US" sz="2800" dirty="0"/>
            </a:br>
            <a:endParaRPr lang="en-US" sz="2800" dirty="0"/>
          </a:p>
        </p:txBody>
      </p:sp>
    </p:spTree>
    <p:extLst>
      <p:ext uri="{BB962C8B-B14F-4D97-AF65-F5344CB8AC3E}">
        <p14:creationId xmlns:p14="http://schemas.microsoft.com/office/powerpoint/2010/main" val="1748162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03" y="577183"/>
            <a:ext cx="10907486" cy="1861217"/>
          </a:xfrm>
        </p:spPr>
        <p:txBody>
          <a:bodyPr>
            <a:normAutofit fontScale="90000"/>
          </a:bodyPr>
          <a:lstStyle/>
          <a:p>
            <a:r>
              <a:rPr lang="en-US" b="1" dirty="0" smtClean="0">
                <a:solidFill>
                  <a:srgbClr val="008000"/>
                </a:solidFill>
                <a:latin typeface="Arial" panose="020B0604020202020204" pitchFamily="34" charset="0"/>
                <a:cs typeface="Arial" panose="020B0604020202020204" pitchFamily="34" charset="0"/>
              </a:rPr>
              <a:t>Competitive Integrated Employment</a:t>
            </a:r>
            <a:r>
              <a:rPr lang="en-US" b="1" dirty="0">
                <a:solidFill>
                  <a:srgbClr val="0000FF"/>
                </a:solidFill>
                <a:latin typeface="Arial" panose="020B0604020202020204" pitchFamily="34" charset="0"/>
                <a:cs typeface="Arial" panose="020B0604020202020204" pitchFamily="34" charset="0"/>
              </a:rPr>
              <a:t/>
            </a:r>
            <a:br>
              <a:rPr lang="en-US" b="1" dirty="0">
                <a:solidFill>
                  <a:srgbClr val="0000FF"/>
                </a:solidFill>
                <a:latin typeface="Arial" panose="020B0604020202020204" pitchFamily="34" charset="0"/>
                <a:cs typeface="Arial" panose="020B0604020202020204" pitchFamily="34" charset="0"/>
              </a:rPr>
            </a:br>
            <a:r>
              <a:rPr lang="en-US" b="1" dirty="0">
                <a:solidFill>
                  <a:srgbClr val="0000FF"/>
                </a:solidFill>
                <a:latin typeface="Arial" panose="020B0604020202020204" pitchFamily="34" charset="0"/>
                <a:cs typeface="Arial" panose="020B0604020202020204" pitchFamily="34" charset="0"/>
              </a:rPr>
              <a:t>Webinar Attachments</a:t>
            </a:r>
            <a:br>
              <a:rPr lang="en-US" b="1" dirty="0">
                <a:solidFill>
                  <a:srgbClr val="0000FF"/>
                </a:solidFill>
                <a:latin typeface="Arial" panose="020B0604020202020204" pitchFamily="34" charset="0"/>
                <a:cs typeface="Arial" panose="020B0604020202020204" pitchFamily="34" charset="0"/>
              </a:rPr>
            </a:br>
            <a:r>
              <a:rPr lang="en-US" sz="2700" b="1" dirty="0">
                <a:solidFill>
                  <a:schemeClr val="tx1"/>
                </a:solidFill>
                <a:latin typeface="Arial" panose="020B0604020202020204" pitchFamily="34" charset="0"/>
                <a:cs typeface="Arial" panose="020B0604020202020204" pitchFamily="34" charset="0"/>
              </a:rPr>
              <a:t>These should have been sent to you after you signed up for the webinar.*</a:t>
            </a:r>
            <a:br>
              <a:rPr lang="en-US" sz="2700" b="1" dirty="0">
                <a:solidFill>
                  <a:schemeClr val="tx1"/>
                </a:solidFill>
                <a:latin typeface="Arial" panose="020B0604020202020204" pitchFamily="34" charset="0"/>
                <a:cs typeface="Arial" panose="020B0604020202020204" pitchFamily="34" charset="0"/>
              </a:rPr>
            </a:br>
            <a:endParaRPr lang="en-US" sz="2700" b="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5168" y="2556932"/>
            <a:ext cx="11177337" cy="3318936"/>
          </a:xfrm>
        </p:spPr>
        <p:txBody>
          <a:bodyPr>
            <a:normAutofit fontScale="62500" lnSpcReduction="20000"/>
          </a:bodyPr>
          <a:lstStyle/>
          <a:p>
            <a:r>
              <a:rPr lang="en-US" sz="4000" dirty="0">
                <a:latin typeface="Arial" panose="020B0604020202020204" pitchFamily="34" charset="0"/>
                <a:cs typeface="Arial" panose="020B0604020202020204" pitchFamily="34" charset="0"/>
              </a:rPr>
              <a:t>#1 OC Pre-Employment Skills Development Chart </a:t>
            </a:r>
          </a:p>
          <a:p>
            <a:r>
              <a:rPr lang="en-US" sz="4000" dirty="0">
                <a:latin typeface="Arial" panose="020B0604020202020204" pitchFamily="34" charset="0"/>
                <a:cs typeface="Arial" panose="020B0604020202020204" pitchFamily="34" charset="0"/>
              </a:rPr>
              <a:t>#2 OC Employment Skills Development Chart</a:t>
            </a:r>
          </a:p>
          <a:p>
            <a:pPr marL="0" indent="0">
              <a:buNone/>
            </a:pPr>
            <a:r>
              <a:rPr lang="en-US" sz="4000" dirty="0">
                <a:latin typeface="Arial" panose="020B0604020202020204" pitchFamily="34" charset="0"/>
                <a:cs typeface="Arial" panose="020B0604020202020204" pitchFamily="34" charset="0"/>
              </a:rPr>
              <a:t>        (Work-Based Learning Evaluation Chart)</a:t>
            </a:r>
          </a:p>
          <a:p>
            <a:r>
              <a:rPr lang="en-US" sz="4000" dirty="0">
                <a:latin typeface="Arial" panose="020B0604020202020204" pitchFamily="34" charset="0"/>
                <a:cs typeface="Arial" panose="020B0604020202020204" pitchFamily="34" charset="0"/>
              </a:rPr>
              <a:t>#3 Employment Rating Referral Summary Chart</a:t>
            </a:r>
          </a:p>
          <a:p>
            <a:r>
              <a:rPr lang="en-US" sz="4000" dirty="0">
                <a:latin typeface="Arial" panose="020B0604020202020204" pitchFamily="34" charset="0"/>
                <a:cs typeface="Arial" panose="020B0604020202020204" pitchFamily="34" charset="0"/>
              </a:rPr>
              <a:t>#4 </a:t>
            </a:r>
            <a:r>
              <a:rPr lang="en-US" sz="4000" dirty="0" smtClean="0">
                <a:latin typeface="Arial" panose="020B0604020202020204" pitchFamily="34" charset="0"/>
                <a:cs typeface="Arial" panose="020B0604020202020204" pitchFamily="34" charset="0"/>
              </a:rPr>
              <a:t>Fact Sheet:  Social </a:t>
            </a:r>
            <a:r>
              <a:rPr lang="en-US" sz="4000" dirty="0">
                <a:latin typeface="Arial" panose="020B0604020202020204" pitchFamily="34" charset="0"/>
                <a:cs typeface="Arial" panose="020B0604020202020204" pitchFamily="34" charset="0"/>
              </a:rPr>
              <a:t>Security Administration (SSA) Changes 2017</a:t>
            </a:r>
          </a:p>
          <a:p>
            <a:r>
              <a:rPr lang="en-US" sz="4000" dirty="0">
                <a:latin typeface="Arial" panose="020B0604020202020204" pitchFamily="34" charset="0"/>
                <a:cs typeface="Arial" panose="020B0604020202020204" pitchFamily="34" charset="0"/>
              </a:rPr>
              <a:t>#5 </a:t>
            </a:r>
            <a:r>
              <a:rPr lang="en-US" sz="4000" dirty="0" smtClean="0">
                <a:latin typeface="Arial" panose="020B0604020202020204" pitchFamily="34" charset="0"/>
                <a:cs typeface="Arial" panose="020B0604020202020204" pitchFamily="34" charset="0"/>
              </a:rPr>
              <a:t>Partnerships in Employment: Research on Elevating Parent Expectations</a:t>
            </a:r>
          </a:p>
          <a:p>
            <a:r>
              <a:rPr lang="en-US" sz="4000" dirty="0" smtClean="0">
                <a:latin typeface="Arial" panose="020B0604020202020204" pitchFamily="34" charset="0"/>
                <a:cs typeface="Arial" panose="020B0604020202020204" pitchFamily="34" charset="0"/>
              </a:rPr>
              <a:t>#6 Employment Related Resources for Families</a:t>
            </a:r>
            <a:endParaRPr lang="en-US" sz="4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Rectangle 3"/>
          <p:cNvSpPr/>
          <p:nvPr/>
        </p:nvSpPr>
        <p:spPr>
          <a:xfrm>
            <a:off x="1295401" y="5875868"/>
            <a:ext cx="10173788"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 If you did not receive them...they will be available on the RCOC Website.</a:t>
            </a:r>
            <a:endParaRPr lang="en-US" dirty="0"/>
          </a:p>
        </p:txBody>
      </p:sp>
      <p:sp>
        <p:nvSpPr>
          <p:cNvPr id="5" name="Rectangle 4"/>
          <p:cNvSpPr/>
          <p:nvPr/>
        </p:nvSpPr>
        <p:spPr>
          <a:xfrm>
            <a:off x="2521132" y="6396335"/>
            <a:ext cx="7445828" cy="461665"/>
          </a:xfrm>
          <a:prstGeom prst="rect">
            <a:avLst/>
          </a:prstGeom>
        </p:spPr>
        <p:txBody>
          <a:bodyPr wrap="square">
            <a:spAutoFit/>
          </a:bodyPr>
          <a:lstStyle/>
          <a:p>
            <a:r>
              <a:rPr lang="en-US" sz="2400" b="1" dirty="0">
                <a:solidFill>
                  <a:srgbClr val="0000FF"/>
                </a:solidFill>
                <a:latin typeface="Arial" panose="020B0604020202020204" pitchFamily="34" charset="0"/>
                <a:cs typeface="Arial" panose="020B0604020202020204" pitchFamily="34" charset="0"/>
              </a:rPr>
              <a:t>http://www.rcocdd.com/frc/transition-planning/</a:t>
            </a:r>
          </a:p>
        </p:txBody>
      </p:sp>
    </p:spTree>
    <p:extLst>
      <p:ext uri="{BB962C8B-B14F-4D97-AF65-F5344CB8AC3E}">
        <p14:creationId xmlns:p14="http://schemas.microsoft.com/office/powerpoint/2010/main" val="26771004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57647" y="982132"/>
            <a:ext cx="10816044" cy="1303867"/>
          </a:xfrm>
        </p:spPr>
        <p:txBody>
          <a:bodyPr>
            <a:normAutofit fontScale="90000"/>
          </a:bodyPr>
          <a:lstStyle/>
          <a:p>
            <a:r>
              <a:rPr lang="en-US" b="1" dirty="0">
                <a:solidFill>
                  <a:srgbClr val="0000FF"/>
                </a:solidFill>
                <a:latin typeface="Arial" panose="020B0604020202020204" pitchFamily="34" charset="0"/>
                <a:cs typeface="Arial" panose="020B0604020202020204" pitchFamily="34" charset="0"/>
              </a:rPr>
              <a:t>Suggestion...</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4400" b="1" dirty="0">
                <a:solidFill>
                  <a:srgbClr val="008000"/>
                </a:solidFill>
                <a:latin typeface="Arial" panose="020B0604020202020204" pitchFamily="34" charset="0"/>
                <a:cs typeface="Arial" panose="020B0604020202020204" pitchFamily="34" charset="0"/>
              </a:rPr>
              <a:t>Keep Current on New ABLE Developments</a:t>
            </a:r>
            <a:endParaRPr lang="en-US" sz="4400" dirty="0"/>
          </a:p>
        </p:txBody>
      </p:sp>
      <p:sp>
        <p:nvSpPr>
          <p:cNvPr id="3" name="Content Placeholder 2"/>
          <p:cNvSpPr>
            <a:spLocks noGrp="1"/>
          </p:cNvSpPr>
          <p:nvPr>
            <p:ph sz="half" idx="1"/>
          </p:nvPr>
        </p:nvSpPr>
        <p:spPr>
          <a:xfrm>
            <a:off x="757647" y="2416629"/>
            <a:ext cx="5259105" cy="4441371"/>
          </a:xfrm>
        </p:spPr>
        <p:txBody>
          <a:bodyPr>
            <a:normAutofit fontScale="55000" lnSpcReduction="20000"/>
          </a:bodyPr>
          <a:lstStyle/>
          <a:p>
            <a:pPr marL="0" indent="0">
              <a:buNone/>
            </a:pPr>
            <a:r>
              <a:rPr lang="en-US" sz="4200" b="1" dirty="0">
                <a:solidFill>
                  <a:schemeClr val="tx1"/>
                </a:solidFill>
                <a:latin typeface="Arial" panose="020B0604020202020204" pitchFamily="34" charset="0"/>
                <a:cs typeface="Arial" panose="020B0604020202020204" pitchFamily="34" charset="0"/>
              </a:rPr>
              <a:t>Because ABLE is a new program...</a:t>
            </a:r>
          </a:p>
          <a:p>
            <a:pPr marL="0" indent="0">
              <a:buNone/>
            </a:pPr>
            <a:r>
              <a:rPr lang="en-US" sz="4200" b="1" dirty="0">
                <a:solidFill>
                  <a:schemeClr val="tx1"/>
                </a:solidFill>
                <a:latin typeface="Arial" panose="020B0604020202020204" pitchFamily="34" charset="0"/>
                <a:cs typeface="Arial" panose="020B0604020202020204" pitchFamily="34" charset="0"/>
              </a:rPr>
              <a:t>changes, additions and updates are</a:t>
            </a:r>
          </a:p>
          <a:p>
            <a:pPr marL="0" indent="0">
              <a:buNone/>
            </a:pPr>
            <a:r>
              <a:rPr lang="en-US" sz="4200" b="1" dirty="0">
                <a:solidFill>
                  <a:schemeClr val="tx1"/>
                </a:solidFill>
                <a:latin typeface="Arial" panose="020B0604020202020204" pitchFamily="34" charset="0"/>
                <a:cs typeface="Arial" panose="020B0604020202020204" pitchFamily="34" charset="0"/>
              </a:rPr>
              <a:t>being made frequently.  Make sure </a:t>
            </a:r>
          </a:p>
          <a:p>
            <a:pPr marL="0" indent="0">
              <a:buNone/>
            </a:pPr>
            <a:r>
              <a:rPr lang="en-US" sz="4200" b="1" dirty="0">
                <a:solidFill>
                  <a:schemeClr val="tx1"/>
                </a:solidFill>
                <a:latin typeface="Arial" panose="020B0604020202020204" pitchFamily="34" charset="0"/>
                <a:cs typeface="Arial" panose="020B0604020202020204" pitchFamily="34" charset="0"/>
              </a:rPr>
              <a:t> you have the latest information by:</a:t>
            </a:r>
          </a:p>
          <a:p>
            <a:pPr marL="0" indent="0">
              <a:buNone/>
            </a:pPr>
            <a:endParaRPr lang="en-US" b="1"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en-US" sz="4400" b="1" dirty="0">
                <a:solidFill>
                  <a:srgbClr val="008000"/>
                </a:solidFill>
                <a:latin typeface="Arial" panose="020B0604020202020204" pitchFamily="34" charset="0"/>
                <a:cs typeface="Arial" panose="020B0604020202020204" pitchFamily="34" charset="0"/>
              </a:rPr>
              <a:t>Routinely checking the Websites</a:t>
            </a:r>
          </a:p>
          <a:p>
            <a:pPr>
              <a:buFont typeface="Wingdings" panose="05000000000000000000" pitchFamily="2" charset="2"/>
              <a:buChar char="ü"/>
            </a:pPr>
            <a:r>
              <a:rPr lang="en-US" sz="4400" b="1" dirty="0">
                <a:solidFill>
                  <a:srgbClr val="008000"/>
                </a:solidFill>
                <a:latin typeface="Arial" panose="020B0604020202020204" pitchFamily="34" charset="0"/>
                <a:cs typeface="Arial" panose="020B0604020202020204" pitchFamily="34" charset="0"/>
              </a:rPr>
              <a:t>Participating in first run  &amp; archived webinars </a:t>
            </a:r>
          </a:p>
          <a:p>
            <a:pPr>
              <a:buFont typeface="Wingdings" panose="05000000000000000000" pitchFamily="2" charset="2"/>
              <a:buChar char="ü"/>
            </a:pPr>
            <a:r>
              <a:rPr lang="en-US" sz="4400" b="1" dirty="0">
                <a:solidFill>
                  <a:srgbClr val="008000"/>
                </a:solidFill>
                <a:latin typeface="Arial" panose="020B0604020202020204" pitchFamily="34" charset="0"/>
                <a:cs typeface="Arial" panose="020B0604020202020204" pitchFamily="34" charset="0"/>
              </a:rPr>
              <a:t>Getting on the mailing lists</a:t>
            </a:r>
          </a:p>
          <a:p>
            <a:pPr>
              <a:buFont typeface="Wingdings" panose="05000000000000000000" pitchFamily="2" charset="2"/>
              <a:buChar char="ü"/>
            </a:pPr>
            <a:r>
              <a:rPr lang="en-US" sz="4400" b="1" dirty="0">
                <a:solidFill>
                  <a:srgbClr val="008000"/>
                </a:solidFill>
                <a:latin typeface="Arial" panose="020B0604020202020204" pitchFamily="34" charset="0"/>
                <a:cs typeface="Arial" panose="020B0604020202020204" pitchFamily="34" charset="0"/>
              </a:rPr>
              <a:t>Asking questions</a:t>
            </a:r>
          </a:p>
          <a:p>
            <a:pPr marL="0" indent="0">
              <a:buNone/>
            </a:pPr>
            <a:endParaRPr lang="en-US" b="1" dirty="0">
              <a:solidFill>
                <a:schemeClr val="tx1"/>
              </a:solidFill>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a:xfrm>
            <a:off x="6165669" y="2743201"/>
            <a:ext cx="5392347" cy="3827416"/>
          </a:xfrm>
        </p:spPr>
        <p:txBody>
          <a:bodyPr>
            <a:normAutofit fontScale="55000" lnSpcReduction="20000"/>
          </a:bodyPr>
          <a:lstStyle/>
          <a:p>
            <a:r>
              <a:rPr lang="en-US" sz="4200" b="1" kern="0" dirty="0">
                <a:solidFill>
                  <a:schemeClr val="tx1"/>
                </a:solidFill>
                <a:latin typeface="Arial "/>
              </a:rPr>
              <a:t>ABLE National Resource Center</a:t>
            </a:r>
          </a:p>
          <a:p>
            <a:pPr marL="0" indent="0">
              <a:buNone/>
            </a:pPr>
            <a:r>
              <a:rPr lang="en-US" sz="4200" b="1" kern="0" dirty="0">
                <a:solidFill>
                  <a:srgbClr val="0000FF"/>
                </a:solidFill>
                <a:latin typeface="Arial "/>
              </a:rPr>
              <a:t>      www.ablenrc.org</a:t>
            </a:r>
          </a:p>
          <a:p>
            <a:endParaRPr lang="en-US" sz="4200" b="1" dirty="0">
              <a:solidFill>
                <a:srgbClr val="0000FF"/>
              </a:solidFill>
              <a:latin typeface="Arial" panose="020B0604020202020204" pitchFamily="34" charset="0"/>
              <a:cs typeface="Arial" panose="020B0604020202020204" pitchFamily="34" charset="0"/>
            </a:endParaRPr>
          </a:p>
          <a:p>
            <a:r>
              <a:rPr lang="en-US" sz="4200" b="1" dirty="0">
                <a:solidFill>
                  <a:schemeClr val="tx1"/>
                </a:solidFill>
                <a:latin typeface="Arial" panose="020B0604020202020204" pitchFamily="34" charset="0"/>
                <a:cs typeface="Arial" panose="020B0604020202020204" pitchFamily="34" charset="0"/>
              </a:rPr>
              <a:t>CalABLE Website</a:t>
            </a:r>
          </a:p>
          <a:p>
            <a:pPr marL="0" indent="0">
              <a:buNone/>
            </a:pPr>
            <a:r>
              <a:rPr lang="en-US" sz="4200" b="1" dirty="0">
                <a:solidFill>
                  <a:srgbClr val="0000FF"/>
                </a:solidFill>
                <a:latin typeface="Arial" panose="020B0604020202020204" pitchFamily="34" charset="0"/>
                <a:cs typeface="Arial" panose="020B0604020202020204" pitchFamily="34" charset="0"/>
              </a:rPr>
              <a:t>      http://www.treasurer.ca.gov/able/</a:t>
            </a:r>
          </a:p>
          <a:p>
            <a:endParaRPr lang="en-US" sz="4200" b="1" kern="0" dirty="0">
              <a:solidFill>
                <a:srgbClr val="0000FF"/>
              </a:solidFill>
              <a:latin typeface="Arial "/>
            </a:endParaRPr>
          </a:p>
          <a:p>
            <a:r>
              <a:rPr lang="en-US" sz="4200" b="1" kern="0" dirty="0">
                <a:solidFill>
                  <a:schemeClr val="tx1"/>
                </a:solidFill>
                <a:latin typeface="Arial "/>
              </a:rPr>
              <a:t>Disability Benefits 101</a:t>
            </a:r>
          </a:p>
          <a:p>
            <a:pPr marL="0" indent="0">
              <a:buNone/>
            </a:pPr>
            <a:r>
              <a:rPr lang="en-US" sz="4200" b="1" kern="0" dirty="0">
                <a:solidFill>
                  <a:srgbClr val="0000FF"/>
                </a:solidFill>
                <a:latin typeface="Arial "/>
              </a:rPr>
              <a:t>      https://ca.db101.org/about.htm</a:t>
            </a:r>
          </a:p>
          <a:p>
            <a:endParaRPr lang="en-US" dirty="0"/>
          </a:p>
        </p:txBody>
      </p:sp>
    </p:spTree>
    <p:extLst>
      <p:ext uri="{BB962C8B-B14F-4D97-AF65-F5344CB8AC3E}">
        <p14:creationId xmlns:p14="http://schemas.microsoft.com/office/powerpoint/2010/main" val="36282008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Transition Workshop Materials</a:t>
            </a:r>
          </a:p>
        </p:txBody>
      </p:sp>
      <p:sp>
        <p:nvSpPr>
          <p:cNvPr id="3" name="Content Placeholder 2"/>
          <p:cNvSpPr>
            <a:spLocks noGrp="1"/>
          </p:cNvSpPr>
          <p:nvPr>
            <p:ph idx="1"/>
          </p:nvPr>
        </p:nvSpPr>
        <p:spPr>
          <a:xfrm>
            <a:off x="591671" y="1825625"/>
            <a:ext cx="10762129" cy="4351338"/>
          </a:xfrm>
        </p:spPr>
        <p:txBody>
          <a:bodyPr>
            <a:normAutofit/>
          </a:bodyPr>
          <a:lstStyle/>
          <a:p>
            <a:r>
              <a:rPr lang="en-US" sz="3600" b="1" i="1" dirty="0">
                <a:hlinkClick r:id="rId2"/>
              </a:rPr>
              <a:t>www.rcocdd.com</a:t>
            </a:r>
            <a:endParaRPr lang="en-US" sz="3600" b="1" i="1" dirty="0"/>
          </a:p>
          <a:p>
            <a:endParaRPr lang="en-US" sz="3600" b="1" i="1" dirty="0"/>
          </a:p>
          <a:p>
            <a:pPr marL="0" indent="0">
              <a:buNone/>
            </a:pPr>
            <a:endParaRPr lang="en-US" sz="3600" b="1" i="1" dirty="0"/>
          </a:p>
          <a:p>
            <a:pPr>
              <a:buFont typeface="Wingdings" panose="05000000000000000000" pitchFamily="2" charset="2"/>
              <a:buChar char="ü"/>
            </a:pPr>
            <a:r>
              <a:rPr lang="en-US" sz="3600" b="1" i="1" dirty="0"/>
              <a:t>Quick Links on the Main Page</a:t>
            </a:r>
          </a:p>
          <a:p>
            <a:pPr>
              <a:buFont typeface="Wingdings" panose="05000000000000000000" pitchFamily="2" charset="2"/>
              <a:buChar char="ü"/>
            </a:pPr>
            <a:r>
              <a:rPr lang="en-US" sz="3600" b="1" i="1" dirty="0"/>
              <a:t>Transition Planning</a:t>
            </a:r>
          </a:p>
          <a:p>
            <a:pPr>
              <a:buFont typeface="Wingdings" panose="05000000000000000000" pitchFamily="2" charset="2"/>
              <a:buChar char="ü"/>
            </a:pPr>
            <a:r>
              <a:rPr lang="en-US" sz="3600" b="1" i="1" dirty="0"/>
              <a:t>Available 1 week after presentation</a:t>
            </a:r>
            <a:endParaRPr lang="en-US" sz="3600" b="1" dirty="0"/>
          </a:p>
        </p:txBody>
      </p:sp>
      <p:pic>
        <p:nvPicPr>
          <p:cNvPr id="4" name="Picture 3"/>
          <p:cNvPicPr>
            <a:picLocks noChangeAspect="1"/>
          </p:cNvPicPr>
          <p:nvPr/>
        </p:nvPicPr>
        <p:blipFill>
          <a:blip r:embed="rId3"/>
          <a:stretch>
            <a:fillRect/>
          </a:stretch>
        </p:blipFill>
        <p:spPr>
          <a:xfrm>
            <a:off x="6250378" y="1651654"/>
            <a:ext cx="5787311" cy="2114595"/>
          </a:xfrm>
          <a:prstGeom prst="rect">
            <a:avLst/>
          </a:prstGeom>
        </p:spPr>
      </p:pic>
      <p:pic>
        <p:nvPicPr>
          <p:cNvPr id="5" name="Picture 4"/>
          <p:cNvPicPr>
            <a:picLocks noChangeAspect="1"/>
          </p:cNvPicPr>
          <p:nvPr/>
        </p:nvPicPr>
        <p:blipFill>
          <a:blip r:embed="rId4"/>
          <a:stretch>
            <a:fillRect/>
          </a:stretch>
        </p:blipFill>
        <p:spPr>
          <a:xfrm>
            <a:off x="8620125" y="3276600"/>
            <a:ext cx="2733675" cy="3352800"/>
          </a:xfrm>
          <a:prstGeom prst="rect">
            <a:avLst/>
          </a:prstGeom>
        </p:spPr>
      </p:pic>
    </p:spTree>
    <p:extLst>
      <p:ext uri="{BB962C8B-B14F-4D97-AF65-F5344CB8AC3E}">
        <p14:creationId xmlns:p14="http://schemas.microsoft.com/office/powerpoint/2010/main" val="41744584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188494"/>
          </a:xfrm>
        </p:spPr>
        <p:txBody>
          <a:bodyPr/>
          <a:lstStyle/>
          <a:p>
            <a:pPr algn="ctr"/>
            <a:r>
              <a:rPr lang="en-US" dirty="0" smtClean="0">
                <a:latin typeface="Arial" panose="020B0604020202020204" pitchFamily="34" charset="0"/>
                <a:cs typeface="Arial" panose="020B0604020202020204" pitchFamily="34" charset="0"/>
              </a:rPr>
              <a:t>Link to Orange County Work Based Learning System</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831850" y="5197642"/>
            <a:ext cx="10515600" cy="892008"/>
          </a:xfrm>
        </p:spPr>
        <p:txBody>
          <a:bodyPr/>
          <a:lstStyle/>
          <a:p>
            <a:pPr algn="ctr"/>
            <a:r>
              <a:rPr lang="en-US" dirty="0">
                <a:hlinkClick r:id="rId2"/>
              </a:rPr>
              <a:t>http://www.rcocdd.com/frc/transition-planning</a:t>
            </a:r>
            <a:r>
              <a:rPr lang="en-US" dirty="0" smtClean="0">
                <a:hlinkClick r:id="rId2"/>
              </a:rPr>
              <a:t>/</a:t>
            </a:r>
            <a:endParaRPr lang="en-US" dirty="0" smtClean="0"/>
          </a:p>
          <a:p>
            <a:pPr algn="ctr"/>
            <a:endParaRPr lang="en-US" dirty="0"/>
          </a:p>
        </p:txBody>
      </p:sp>
    </p:spTree>
    <p:extLst>
      <p:ext uri="{BB962C8B-B14F-4D97-AF65-F5344CB8AC3E}">
        <p14:creationId xmlns:p14="http://schemas.microsoft.com/office/powerpoint/2010/main" val="5231305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0000FF"/>
                </a:solidFill>
                <a:latin typeface="Arial" panose="020B0604020202020204" pitchFamily="34" charset="0"/>
                <a:cs typeface="Arial" panose="020B0604020202020204" pitchFamily="34" charset="0"/>
              </a:rPr>
              <a:t>Thank you for your Participation!</a:t>
            </a:r>
          </a:p>
        </p:txBody>
      </p:sp>
      <p:sp>
        <p:nvSpPr>
          <p:cNvPr id="3" name="Subtitle 2"/>
          <p:cNvSpPr>
            <a:spLocks noGrp="1"/>
          </p:cNvSpPr>
          <p:nvPr>
            <p:ph type="subTitle" idx="1"/>
          </p:nvPr>
        </p:nvSpPr>
        <p:spPr>
          <a:xfrm>
            <a:off x="2824745" y="3697702"/>
            <a:ext cx="6815669" cy="1320802"/>
          </a:xfrm>
        </p:spPr>
        <p:txBody>
          <a:bodyPr>
            <a:normAutofit lnSpcReduction="10000"/>
          </a:bodyPr>
          <a:lstStyle/>
          <a:p>
            <a:r>
              <a:rPr lang="en-US" b="1" dirty="0">
                <a:solidFill>
                  <a:srgbClr val="009900"/>
                </a:solidFill>
                <a:latin typeface="Arial" panose="020B0604020202020204" pitchFamily="34" charset="0"/>
                <a:cs typeface="Arial" panose="020B0604020202020204" pitchFamily="34" charset="0"/>
              </a:rPr>
              <a:t>Janis White</a:t>
            </a:r>
          </a:p>
          <a:p>
            <a:r>
              <a:rPr lang="en-US" b="1" dirty="0">
                <a:solidFill>
                  <a:srgbClr val="FF6600"/>
                </a:solidFill>
                <a:latin typeface="Arial" panose="020B0604020202020204" pitchFamily="34" charset="0"/>
                <a:cs typeface="Arial" panose="020B0604020202020204" pitchFamily="34" charset="0"/>
              </a:rPr>
              <a:t>Linda O’Neal</a:t>
            </a:r>
          </a:p>
          <a:p>
            <a:r>
              <a:rPr lang="en-US" b="1" dirty="0">
                <a:solidFill>
                  <a:srgbClr val="0000FF"/>
                </a:solidFill>
                <a:latin typeface="Arial" panose="020B0604020202020204" pitchFamily="34" charset="0"/>
                <a:cs typeface="Arial" panose="020B0604020202020204" pitchFamily="34" charset="0"/>
              </a:rPr>
              <a:t>Arturo Cazares</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923674" y="3697702"/>
            <a:ext cx="1112969" cy="1401026"/>
          </a:xfrm>
          <a:prstGeom prst="rect">
            <a:avLst/>
          </a:prstGeom>
        </p:spPr>
      </p:pic>
      <p:pic>
        <p:nvPicPr>
          <p:cNvPr id="5" name="Picture 4" descr="C:\Users\Jknudsen\AppData\Local\Microsoft\Windows\Temporary Internet Files\Content.IE5\60DLM010\1383919678[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1210" y="3818021"/>
            <a:ext cx="1248392" cy="1200483"/>
          </a:xfrm>
          <a:prstGeom prst="rect">
            <a:avLst/>
          </a:prstGeom>
          <a:noFill/>
          <a:ln>
            <a:noFill/>
          </a:ln>
        </p:spPr>
      </p:pic>
    </p:spTree>
    <p:extLst>
      <p:ext uri="{BB962C8B-B14F-4D97-AF65-F5344CB8AC3E}">
        <p14:creationId xmlns:p14="http://schemas.microsoft.com/office/powerpoint/2010/main" val="13040093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6118" y="236445"/>
            <a:ext cx="7222574" cy="6459794"/>
          </a:xfrm>
          <a:prstGeom prst="rect">
            <a:avLst/>
          </a:prstGeom>
        </p:spPr>
      </p:pic>
      <p:sp>
        <p:nvSpPr>
          <p:cNvPr id="3" name="TextBox 2"/>
          <p:cNvSpPr txBox="1"/>
          <p:nvPr/>
        </p:nvSpPr>
        <p:spPr>
          <a:xfrm>
            <a:off x="7903029" y="2690949"/>
            <a:ext cx="4140925" cy="2308324"/>
          </a:xfrm>
          <a:prstGeom prst="rect">
            <a:avLst/>
          </a:prstGeom>
          <a:noFill/>
          <a:ln w="57150">
            <a:solidFill>
              <a:schemeClr val="tx1"/>
            </a:solidFill>
          </a:ln>
        </p:spPr>
        <p:txBody>
          <a:bodyPr wrap="square" rtlCol="0">
            <a:spAutoFit/>
          </a:bodyPr>
          <a:lstStyle/>
          <a:p>
            <a:pPr defTabSz="914400">
              <a:defRPr/>
            </a:pPr>
            <a:r>
              <a:rPr lang="en-US" sz="3600" dirty="0">
                <a:solidFill>
                  <a:srgbClr val="0000FF"/>
                </a:solidFill>
                <a:latin typeface="Arial" panose="020B0604020202020204" pitchFamily="34" charset="0"/>
                <a:cs typeface="Arial" panose="020B0604020202020204" pitchFamily="34" charset="0"/>
              </a:rPr>
              <a:t>Please take a few minutes to give your feedback on today’s webinar...</a:t>
            </a:r>
          </a:p>
        </p:txBody>
      </p:sp>
      <p:sp>
        <p:nvSpPr>
          <p:cNvPr id="6" name="TextBox 5"/>
          <p:cNvSpPr txBox="1"/>
          <p:nvPr/>
        </p:nvSpPr>
        <p:spPr>
          <a:xfrm>
            <a:off x="1443789" y="553453"/>
            <a:ext cx="5763127" cy="646331"/>
          </a:xfrm>
          <a:prstGeom prst="rect">
            <a:avLst/>
          </a:prstGeom>
          <a:solidFill>
            <a:schemeClr val="bg1"/>
          </a:solidFill>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Transition Planning Webinar Survey January 2017</a:t>
            </a:r>
          </a:p>
          <a:p>
            <a:endParaRPr lang="en-US" dirty="0">
              <a:solidFill>
                <a:prstClr val="black"/>
              </a:solidFill>
            </a:endParaRPr>
          </a:p>
        </p:txBody>
      </p:sp>
    </p:spTree>
    <p:extLst>
      <p:ext uri="{BB962C8B-B14F-4D97-AF65-F5344CB8AC3E}">
        <p14:creationId xmlns:p14="http://schemas.microsoft.com/office/powerpoint/2010/main" val="38395824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265" y="573059"/>
            <a:ext cx="9601196" cy="1303867"/>
          </a:xfrm>
        </p:spPr>
        <p:txBody>
          <a:bodyPr>
            <a:normAutofit/>
          </a:bodyPr>
          <a:lstStyle/>
          <a:p>
            <a:r>
              <a:rPr lang="en-US" sz="7200" b="1" dirty="0">
                <a:solidFill>
                  <a:srgbClr val="009900"/>
                </a:solidFill>
                <a:latin typeface="Arial" panose="020B0604020202020204" pitchFamily="34" charset="0"/>
                <a:cs typeface="Arial" panose="020B0604020202020204" pitchFamily="34" charset="0"/>
              </a:rPr>
              <a:t>QUESTIONS</a:t>
            </a:r>
          </a:p>
        </p:txBody>
      </p:sp>
      <p:sp>
        <p:nvSpPr>
          <p:cNvPr id="3" name="Content Placeholder 2"/>
          <p:cNvSpPr>
            <a:spLocks noGrp="1"/>
          </p:cNvSpPr>
          <p:nvPr>
            <p:ph idx="1"/>
          </p:nvPr>
        </p:nvSpPr>
        <p:spPr/>
        <p:txBody>
          <a:bodyPr>
            <a:normAutofit fontScale="47500" lnSpcReduction="20000"/>
          </a:bodyPr>
          <a:lstStyle/>
          <a:p>
            <a:endParaRPr lang="en-US" dirty="0"/>
          </a:p>
          <a:p>
            <a:endParaRPr lang="en-US" dirty="0"/>
          </a:p>
          <a:p>
            <a:pPr marL="0" indent="0">
              <a:buNone/>
            </a:pPr>
            <a:r>
              <a:rPr lang="en-US" dirty="0"/>
              <a:t>                             </a:t>
            </a:r>
          </a:p>
          <a:p>
            <a:pPr marL="0" indent="0">
              <a:buNone/>
            </a:pPr>
            <a:r>
              <a:rPr lang="en-US" sz="9600" dirty="0">
                <a:latin typeface="Arial" panose="020B0604020202020204" pitchFamily="34" charset="0"/>
                <a:cs typeface="Arial" panose="020B0604020202020204" pitchFamily="34" charset="0"/>
              </a:rPr>
              <a:t>           </a:t>
            </a:r>
          </a:p>
          <a:p>
            <a:pPr marL="0" indent="0">
              <a:buNone/>
            </a:pPr>
            <a:r>
              <a:rPr lang="en-US" sz="9600" b="1" dirty="0">
                <a:solidFill>
                  <a:srgbClr val="FF6600"/>
                </a:solidFill>
                <a:latin typeface="Arial" panose="020B0604020202020204" pitchFamily="34" charset="0"/>
                <a:cs typeface="Arial" panose="020B0604020202020204" pitchFamily="34" charset="0"/>
              </a:rPr>
              <a:t>             </a:t>
            </a:r>
            <a:r>
              <a:rPr lang="en-US" sz="5100" b="1" dirty="0">
                <a:solidFill>
                  <a:srgbClr val="FF6600"/>
                </a:solidFill>
                <a:latin typeface="Arial" panose="020B0604020202020204" pitchFamily="34" charset="0"/>
                <a:cs typeface="Arial" panose="020B0604020202020204" pitchFamily="34" charset="0"/>
              </a:rPr>
              <a:t>Competitive Integrated Employment</a:t>
            </a:r>
          </a:p>
          <a:p>
            <a:pPr marL="0" indent="0">
              <a:buNone/>
            </a:pPr>
            <a:r>
              <a:rPr lang="en-US" sz="9600" dirty="0">
                <a:latin typeface="Arial" panose="020B0604020202020204" pitchFamily="34" charset="0"/>
                <a:cs typeface="Arial" panose="020B0604020202020204" pitchFamily="34" charset="0"/>
              </a:rPr>
              <a:t>                        ??????</a:t>
            </a:r>
          </a:p>
        </p:txBody>
      </p:sp>
      <p:pic>
        <p:nvPicPr>
          <p:cNvPr id="5" name="Picture 4" descr="msotw9_temp0"/>
          <p:cNvPicPr>
            <a:picLocks noChangeAspect="1" noChangeArrowheads="1"/>
          </p:cNvPicPr>
          <p:nvPr/>
        </p:nvPicPr>
        <p:blipFill>
          <a:blip r:embed="rId2">
            <a:extLst>
              <a:ext uri="{28A0092B-C50C-407E-A947-70E740481C1C}">
                <a14:useLocalDpi xmlns:a14="http://schemas.microsoft.com/office/drawing/2010/main" val="0"/>
              </a:ext>
            </a:extLst>
          </a:blip>
          <a:srcRect t="27109"/>
          <a:stretch>
            <a:fillRect/>
          </a:stretch>
        </p:blipFill>
        <p:spPr bwMode="auto">
          <a:xfrm>
            <a:off x="4536495" y="2046075"/>
            <a:ext cx="3119007" cy="1998219"/>
          </a:xfrm>
          <a:prstGeom prst="rect">
            <a:avLst/>
          </a:prstGeom>
          <a:solidFill>
            <a:srgbClr val="0000FF"/>
          </a:solidFill>
          <a:ln w="76200">
            <a:solidFill>
              <a:srgbClr val="0000FF"/>
            </a:solidFill>
            <a:miter lim="800000"/>
            <a:headEnd/>
            <a:tailEnd/>
          </a:ln>
          <a:extLst/>
        </p:spPr>
      </p:pic>
    </p:spTree>
    <p:extLst>
      <p:ext uri="{BB962C8B-B14F-4D97-AF65-F5344CB8AC3E}">
        <p14:creationId xmlns:p14="http://schemas.microsoft.com/office/powerpoint/2010/main" val="988017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2209800" y="0"/>
            <a:ext cx="7772400" cy="876300"/>
          </a:xfrm>
        </p:spPr>
        <p:txBody>
          <a:bodyPr/>
          <a:lstStyle/>
          <a:p>
            <a:pPr>
              <a:defRPr/>
            </a:pPr>
            <a:r>
              <a:rPr lang="en-US" b="1" u="sng" dirty="0">
                <a:solidFill>
                  <a:srgbClr val="0000FF"/>
                </a:solidFill>
                <a:latin typeface="Arial" panose="020B0604020202020204" pitchFamily="34" charset="0"/>
                <a:cs typeface="Arial" panose="020B0604020202020204" pitchFamily="34" charset="0"/>
              </a:rPr>
              <a:t>Transition Planning</a:t>
            </a:r>
          </a:p>
        </p:txBody>
      </p:sp>
      <p:sp>
        <p:nvSpPr>
          <p:cNvPr id="28675" name="Rectangle 3"/>
          <p:cNvSpPr>
            <a:spLocks noGrp="1" noChangeArrowheads="1"/>
          </p:cNvSpPr>
          <p:nvPr>
            <p:ph idx="1"/>
          </p:nvPr>
        </p:nvSpPr>
        <p:spPr/>
        <p:txBody>
          <a:bodyPr/>
          <a:lstStyle/>
          <a:p>
            <a:pPr eaLnBrk="1" hangingPunct="1"/>
            <a:endParaRPr lang="en-US" altLang="en-US" dirty="0"/>
          </a:p>
        </p:txBody>
      </p:sp>
      <p:sp>
        <p:nvSpPr>
          <p:cNvPr id="2867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A6FB2C9-17B1-4354-96BD-921CADD16164}"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a:t>
            </a:fld>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8677" name="Picture 4" descr="msotw9_temp0"/>
          <p:cNvPicPr>
            <a:picLocks noChangeAspect="1" noChangeArrowheads="1"/>
          </p:cNvPicPr>
          <p:nvPr/>
        </p:nvPicPr>
        <p:blipFill>
          <a:blip r:embed="rId3">
            <a:extLst>
              <a:ext uri="{28A0092B-C50C-407E-A947-70E740481C1C}">
                <a14:useLocalDpi xmlns:a14="http://schemas.microsoft.com/office/drawing/2010/main" val="0"/>
              </a:ext>
            </a:extLst>
          </a:blip>
          <a:srcRect t="27109"/>
          <a:stretch>
            <a:fillRect/>
          </a:stretch>
        </p:blipFill>
        <p:spPr bwMode="auto">
          <a:xfrm>
            <a:off x="1423402" y="901700"/>
            <a:ext cx="8558798" cy="5483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88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211" y="982132"/>
            <a:ext cx="11102197" cy="1303867"/>
          </a:xfrm>
        </p:spPr>
        <p:txBody>
          <a:bodyPr>
            <a:noAutofit/>
          </a:bodyPr>
          <a:lstStyle/>
          <a:p>
            <a:r>
              <a:rPr lang="en-US" sz="4800" b="1" dirty="0">
                <a:solidFill>
                  <a:srgbClr val="0000FF"/>
                </a:solidFill>
                <a:latin typeface="Arial" panose="020B0604020202020204" pitchFamily="34" charset="0"/>
                <a:cs typeface="Arial" panose="020B0604020202020204" pitchFamily="34" charset="0"/>
              </a:rPr>
              <a:t>Competitive </a:t>
            </a:r>
            <a:br>
              <a:rPr lang="en-US" sz="4800" b="1" dirty="0">
                <a:solidFill>
                  <a:srgbClr val="0000FF"/>
                </a:solidFill>
                <a:latin typeface="Arial" panose="020B0604020202020204" pitchFamily="34" charset="0"/>
                <a:cs typeface="Arial" panose="020B0604020202020204" pitchFamily="34" charset="0"/>
              </a:rPr>
            </a:br>
            <a:r>
              <a:rPr lang="en-US" sz="4800" b="1" dirty="0">
                <a:solidFill>
                  <a:srgbClr val="0000FF"/>
                </a:solidFill>
                <a:latin typeface="Arial" panose="020B0604020202020204" pitchFamily="34" charset="0"/>
                <a:cs typeface="Arial" panose="020B0604020202020204" pitchFamily="34" charset="0"/>
              </a:rPr>
              <a:t>Integrated Employment</a:t>
            </a:r>
          </a:p>
        </p:txBody>
      </p:sp>
      <p:sp>
        <p:nvSpPr>
          <p:cNvPr id="3" name="Content Placeholder 2"/>
          <p:cNvSpPr>
            <a:spLocks noGrp="1"/>
          </p:cNvSpPr>
          <p:nvPr>
            <p:ph idx="1"/>
          </p:nvPr>
        </p:nvSpPr>
        <p:spPr/>
        <p:txBody>
          <a:bodyPr/>
          <a:lstStyle/>
          <a:p>
            <a:endParaRPr lang="en-US" dirty="0"/>
          </a:p>
          <a:p>
            <a:pPr marL="0" indent="0">
              <a:buNone/>
            </a:pPr>
            <a:r>
              <a:rPr lang="en-US" dirty="0"/>
              <a:t>                                                </a:t>
            </a:r>
            <a:r>
              <a:rPr lang="en-US" sz="9600" b="1" dirty="0">
                <a:solidFill>
                  <a:srgbClr val="009900"/>
                </a:solidFill>
                <a:latin typeface="Arial" panose="020B0604020202020204" pitchFamily="34" charset="0"/>
                <a:cs typeface="Arial" panose="020B0604020202020204" pitchFamily="34" charset="0"/>
              </a:rPr>
              <a:t>CIE</a:t>
            </a:r>
          </a:p>
        </p:txBody>
      </p:sp>
    </p:spTree>
    <p:extLst>
      <p:ext uri="{BB962C8B-B14F-4D97-AF65-F5344CB8AC3E}">
        <p14:creationId xmlns:p14="http://schemas.microsoft.com/office/powerpoint/2010/main" val="895522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711" y="549706"/>
            <a:ext cx="9601196" cy="1303867"/>
          </a:xfrm>
        </p:spPr>
        <p:txBody>
          <a:bodyPr/>
          <a:lstStyle/>
          <a:p>
            <a:pPr marL="484632">
              <a:defRPr/>
            </a:pPr>
            <a:r>
              <a:rPr lang="en-US" sz="5400" b="1" dirty="0">
                <a:solidFill>
                  <a:srgbClr val="0000FF"/>
                </a:solidFill>
                <a:latin typeface="Arial" panose="020B0604020202020204" pitchFamily="34" charset="0"/>
                <a:cs typeface="Arial" panose="020B0604020202020204" pitchFamily="34" charset="0"/>
              </a:rPr>
              <a:t>National Statistics</a:t>
            </a:r>
          </a:p>
        </p:txBody>
      </p:sp>
      <p:sp>
        <p:nvSpPr>
          <p:cNvPr id="15362" name="Content Placeholder 2"/>
          <p:cNvSpPr>
            <a:spLocks noGrp="1"/>
          </p:cNvSpPr>
          <p:nvPr>
            <p:ph idx="1"/>
          </p:nvPr>
        </p:nvSpPr>
        <p:spPr>
          <a:xfrm>
            <a:off x="948424" y="2417754"/>
            <a:ext cx="9578436" cy="3949700"/>
          </a:xfrm>
        </p:spPr>
        <p:txBody>
          <a:bodyPr/>
          <a:lstStyle/>
          <a:p>
            <a:pPr eaLnBrk="1" hangingPunct="1"/>
            <a:r>
              <a:rPr lang="en-US" altLang="en-US" sz="3200" b="1" dirty="0">
                <a:latin typeface="Arial" panose="020B0604020202020204" pitchFamily="34" charset="0"/>
                <a:cs typeface="Arial" panose="020B0604020202020204" pitchFamily="34" charset="0"/>
              </a:rPr>
              <a:t>Each year more than </a:t>
            </a:r>
            <a:r>
              <a:rPr lang="en-US" altLang="en-US" sz="3200" b="1" dirty="0">
                <a:solidFill>
                  <a:srgbClr val="FF0000"/>
                </a:solidFill>
                <a:latin typeface="Arial" panose="020B0604020202020204" pitchFamily="34" charset="0"/>
                <a:cs typeface="Arial" panose="020B0604020202020204" pitchFamily="34" charset="0"/>
              </a:rPr>
              <a:t>7.5 million </a:t>
            </a:r>
            <a:r>
              <a:rPr lang="en-US" altLang="en-US" sz="3200" b="1" dirty="0">
                <a:latin typeface="Arial" panose="020B0604020202020204" pitchFamily="34" charset="0"/>
                <a:cs typeface="Arial" panose="020B0604020202020204" pitchFamily="34" charset="0"/>
              </a:rPr>
              <a:t>Americans with disabilities draw more than </a:t>
            </a:r>
            <a:r>
              <a:rPr lang="en-US" altLang="en-US" sz="3200" b="1" dirty="0">
                <a:solidFill>
                  <a:srgbClr val="FF0000"/>
                </a:solidFill>
                <a:latin typeface="Arial" panose="020B0604020202020204" pitchFamily="34" charset="0"/>
                <a:cs typeface="Arial" panose="020B0604020202020204" pitchFamily="34" charset="0"/>
              </a:rPr>
              <a:t>$73 billion </a:t>
            </a:r>
            <a:r>
              <a:rPr lang="en-US" altLang="en-US" sz="3200" b="1" dirty="0">
                <a:latin typeface="Arial" panose="020B0604020202020204" pitchFamily="34" charset="0"/>
                <a:cs typeface="Arial" panose="020B0604020202020204" pitchFamily="34" charset="0"/>
              </a:rPr>
              <a:t>from the Social Security Administration (SSA</a:t>
            </a:r>
            <a:r>
              <a:rPr lang="en-US" altLang="en-US" sz="3200" b="1" dirty="0" smtClean="0">
                <a:latin typeface="Arial" panose="020B0604020202020204" pitchFamily="34" charset="0"/>
                <a:cs typeface="Arial" panose="020B0604020202020204" pitchFamily="34" charset="0"/>
              </a:rPr>
              <a:t>)</a:t>
            </a:r>
            <a:endParaRPr lang="en-US" altLang="en-US" sz="3200" b="1" dirty="0">
              <a:latin typeface="Arial" panose="020B0604020202020204" pitchFamily="34" charset="0"/>
              <a:cs typeface="Arial" panose="020B0604020202020204" pitchFamily="34" charset="0"/>
            </a:endParaRPr>
          </a:p>
          <a:p>
            <a:pPr eaLnBrk="1" hangingPunct="1"/>
            <a:r>
              <a:rPr lang="en-US" altLang="en-US" sz="3200" b="1" dirty="0">
                <a:latin typeface="Arial" panose="020B0604020202020204" pitchFamily="34" charset="0"/>
                <a:cs typeface="Arial" panose="020B0604020202020204" pitchFamily="34" charset="0"/>
              </a:rPr>
              <a:t>… less than </a:t>
            </a:r>
            <a:r>
              <a:rPr lang="en-US" altLang="en-US" sz="3200" b="1" dirty="0">
                <a:solidFill>
                  <a:srgbClr val="FF0000"/>
                </a:solidFill>
                <a:latin typeface="Arial" panose="020B0604020202020204" pitchFamily="34" charset="0"/>
                <a:cs typeface="Arial" panose="020B0604020202020204" pitchFamily="34" charset="0"/>
              </a:rPr>
              <a:t>1% </a:t>
            </a:r>
            <a:r>
              <a:rPr lang="en-US" altLang="en-US" sz="3200" b="1" dirty="0">
                <a:latin typeface="Arial" panose="020B0604020202020204" pitchFamily="34" charset="0"/>
                <a:cs typeface="Arial" panose="020B0604020202020204" pitchFamily="34" charset="0"/>
              </a:rPr>
              <a:t>of these individuals ever become self-supporting through employment</a:t>
            </a:r>
          </a:p>
        </p:txBody>
      </p:sp>
      <p:sp>
        <p:nvSpPr>
          <p:cNvPr id="2253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a:spcBef>
                <a:spcPct val="0"/>
              </a:spcBef>
              <a:buClrTx/>
              <a:buSzTx/>
              <a:buFontTx/>
              <a:buNone/>
            </a:pPr>
            <a:fld id="{0A83E2B3-9EE7-44FC-819F-20073A753414}" type="slidenum">
              <a:rPr lang="en-US" altLang="en-US" sz="1400"/>
              <a:pPr>
                <a:spcBef>
                  <a:spcPct val="0"/>
                </a:spcBef>
                <a:buClrTx/>
                <a:buSzTx/>
                <a:buFontTx/>
                <a:buNone/>
              </a:pPr>
              <a:t>9</a:t>
            </a:fld>
            <a:endParaRPr lang="en-US" altLang="en-US" sz="1400" dirty="0"/>
          </a:p>
        </p:txBody>
      </p:sp>
    </p:spTree>
    <p:extLst>
      <p:ext uri="{BB962C8B-B14F-4D97-AF65-F5344CB8AC3E}">
        <p14:creationId xmlns:p14="http://schemas.microsoft.com/office/powerpoint/2010/main" val="339168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fade">
                                      <p:cBhvr>
                                        <p:cTn id="7" dur="1000"/>
                                        <p:tgtEl>
                                          <p:spTgt spid="153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Effect transition="in" filter="fade">
                                      <p:cBhvr>
                                        <p:cTn id="12" dur="500"/>
                                        <p:tgtEl>
                                          <p:spTgt spid="153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3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E4E49EB0-FB00-41F5-9359-4843D783A23D}"/>
    </a:ext>
  </a:extLst>
</a:theme>
</file>

<file path=ppt/theme/theme5.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Gallery</Template>
  <TotalTime>231</TotalTime>
  <Words>2255</Words>
  <Application>Microsoft Office PowerPoint</Application>
  <PresentationFormat>Custom</PresentationFormat>
  <Paragraphs>397</Paragraphs>
  <Slides>65</Slides>
  <Notes>19</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65</vt:i4>
      </vt:variant>
    </vt:vector>
  </HeadingPairs>
  <TitlesOfParts>
    <vt:vector size="73" baseType="lpstr">
      <vt:lpstr>Waveform</vt:lpstr>
      <vt:lpstr>Organic</vt:lpstr>
      <vt:lpstr>3_Clarity</vt:lpstr>
      <vt:lpstr>2_Organic</vt:lpstr>
      <vt:lpstr>1_Retrospect</vt:lpstr>
      <vt:lpstr>1_Profile</vt:lpstr>
      <vt:lpstr>1_Office Theme</vt:lpstr>
      <vt:lpstr>Presentation</vt:lpstr>
      <vt:lpstr>  Transition Planning Competitive Integrated Employment</vt:lpstr>
      <vt:lpstr> Presenters</vt:lpstr>
      <vt:lpstr>AGENDA</vt:lpstr>
      <vt:lpstr>GoToWebinar Procedures</vt:lpstr>
      <vt:lpstr>Questions</vt:lpstr>
      <vt:lpstr>Competitive Integrated Employment Webinar Attachments These should have been sent to you after you signed up for the webinar.* </vt:lpstr>
      <vt:lpstr>Transition Planning</vt:lpstr>
      <vt:lpstr>Competitive  Integrated Employment</vt:lpstr>
      <vt:lpstr>National Statistics</vt:lpstr>
      <vt:lpstr>Employment First </vt:lpstr>
      <vt:lpstr>Employment Nationally</vt:lpstr>
      <vt:lpstr>PowerPoint Presentation</vt:lpstr>
      <vt:lpstr>Pre-Employment Skills</vt:lpstr>
      <vt:lpstr>PowerPoint Presentation</vt:lpstr>
      <vt:lpstr>Work-Based Learning: job shadows, volunteering, internships, etc.</vt:lpstr>
      <vt:lpstr>PowerPoint Presentation</vt:lpstr>
      <vt:lpstr>              Employment Opportunities: Competitive and Integrated  </vt:lpstr>
      <vt:lpstr>Employment Rates for Youth with Disabilities   Employment Rates for Youth with Disabilities       </vt:lpstr>
      <vt:lpstr>Employment Rates in California  </vt:lpstr>
      <vt:lpstr>Employment Related Legislation/Rules/Policies</vt:lpstr>
      <vt:lpstr>Integrated Employment</vt:lpstr>
      <vt:lpstr>Data on Integrated Employment</vt:lpstr>
      <vt:lpstr>Competitive Employment</vt:lpstr>
      <vt:lpstr>Data on Sheltered Workshop Decrease</vt:lpstr>
      <vt:lpstr>Selecting the Appropriate Support</vt:lpstr>
      <vt:lpstr>Employment Support</vt:lpstr>
      <vt:lpstr>Working with Job Coach Support</vt:lpstr>
      <vt:lpstr>Employees</vt:lpstr>
      <vt:lpstr>Person-Centered Planning and Interagency Collaboration builds hope, self-confidence and trust … ultimately yields quality  outcomes in Adult life! </vt:lpstr>
      <vt:lpstr>Happy Co-Workers!</vt:lpstr>
      <vt:lpstr>Person-Centered Planning and Interagency Collaboration builds hope, self-confidence and trust … ultimately yields quality  outcomes in Adult life! </vt:lpstr>
      <vt:lpstr>PowerPoint Presentation</vt:lpstr>
      <vt:lpstr>Top Employers</vt:lpstr>
      <vt:lpstr>Next Steps?</vt:lpstr>
      <vt:lpstr>PowerPoint Presentation</vt:lpstr>
      <vt:lpstr>Supplemental Security Income (SSI) Benefits</vt:lpstr>
      <vt:lpstr>Basic Eligibility Requirements for SSI </vt:lpstr>
      <vt:lpstr> SSI and Resources</vt:lpstr>
      <vt:lpstr>SSI Cost of Living Adjustments for 2017</vt:lpstr>
      <vt:lpstr>SSI &amp; Resources</vt:lpstr>
      <vt:lpstr>Social Security’s Definition of Disability for Children Under Age 18</vt:lpstr>
      <vt:lpstr>Common Myths and Fears</vt:lpstr>
      <vt:lpstr>SSA Work Incentives</vt:lpstr>
      <vt:lpstr>PowerPoint Presentation</vt:lpstr>
      <vt:lpstr>SSA Work Incentives</vt:lpstr>
      <vt:lpstr>Impairment Related Work Expenses (IRWEs) </vt:lpstr>
      <vt:lpstr>Individual Development Account (IDA)</vt:lpstr>
      <vt:lpstr>PowerPoint Presentation</vt:lpstr>
      <vt:lpstr>PowerPoint Presentation</vt:lpstr>
      <vt:lpstr>Benefits Planners &amp; Resources are available through:</vt:lpstr>
      <vt:lpstr>PowerPoint Presentation</vt:lpstr>
      <vt:lpstr>WIPA</vt:lpstr>
      <vt:lpstr>What is WIPA?</vt:lpstr>
      <vt:lpstr>Who is Eligible for WIPA Services?</vt:lpstr>
      <vt:lpstr>WIPA Services</vt:lpstr>
      <vt:lpstr>Where is WIPA?</vt:lpstr>
      <vt:lpstr>WIPA  Work Incentives Planning and Assistance</vt:lpstr>
      <vt:lpstr>PowerPoint Presentation</vt:lpstr>
      <vt:lpstr>CalABLE</vt:lpstr>
      <vt:lpstr>Suggestion... Keep Current on New ABLE Developments</vt:lpstr>
      <vt:lpstr>Transition Workshop Materials</vt:lpstr>
      <vt:lpstr>Link to Orange County Work Based Learning System</vt:lpstr>
      <vt:lpstr>Thank you for your Participation!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ONeal</dc:creator>
  <cp:lastModifiedBy>Janis White</cp:lastModifiedBy>
  <cp:revision>27</cp:revision>
  <dcterms:created xsi:type="dcterms:W3CDTF">2016-12-29T19:52:51Z</dcterms:created>
  <dcterms:modified xsi:type="dcterms:W3CDTF">2017-01-05T19:21:28Z</dcterms:modified>
</cp:coreProperties>
</file>